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wdp" ContentType="image/vnd.ms-photo"/>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style1.xml" ContentType="application/vnd.ms-office.chartstyle+xml"/>
  <Override PartName="/ppt/charts/colors1.xml" ContentType="application/vnd.ms-office.chartcolorstyle+xml"/>
  <Override PartName="/ppt/charts/chart3.xml" ContentType="application/vnd.openxmlformats-officedocument.drawingml.chart+xml"/>
  <Override PartName="/ppt/charts/style2.xml" ContentType="application/vnd.ms-office.chartstyle+xml"/>
  <Override PartName="/ppt/charts/colors2.xml" ContentType="application/vnd.ms-office.chartcolorstyle+xml"/>
  <Override PartName="/ppt/charts/chart4.xml" ContentType="application/vnd.openxmlformats-officedocument.drawingml.chart+xml"/>
  <Override PartName="/ppt/charts/style3.xml" ContentType="application/vnd.ms-office.chartstyle+xml"/>
  <Override PartName="/ppt/charts/colors3.xml" ContentType="application/vnd.ms-office.chartcolorstyle+xml"/>
  <Override PartName="/ppt/charts/chart5.xml" ContentType="application/vnd.openxmlformats-officedocument.drawingml.chart+xml"/>
  <Override PartName="/ppt/charts/style4.xml" ContentType="application/vnd.ms-office.chartstyle+xml"/>
  <Override PartName="/ppt/charts/colors4.xml" ContentType="application/vnd.ms-office.chartcolorstyle+xml"/>
  <Override PartName="/ppt/charts/chart6.xml" ContentType="application/vnd.openxmlformats-officedocument.drawingml.chart+xml"/>
  <Override PartName="/ppt/charts/style5.xml" ContentType="application/vnd.ms-office.chartstyle+xml"/>
  <Override PartName="/ppt/charts/colors5.xml" ContentType="application/vnd.ms-office.chartcolorstyl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7.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6.xml" ContentType="application/vnd.openxmlformats-officedocument.presentationml.notesSlide+xml"/>
  <Override PartName="/ppt/charts/chart8.xml" ContentType="application/vnd.openxmlformats-officedocument.drawingml.chart+xml"/>
  <Override PartName="/ppt/charts/style7.xml" ContentType="application/vnd.ms-office.chartstyle+xml"/>
  <Override PartName="/ppt/charts/colors7.xml" ContentType="application/vnd.ms-office.chartcolorstyle+xml"/>
  <Override PartName="/ppt/charts/chart9.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7.xml" ContentType="application/vnd.openxmlformats-officedocument.presentationml.notesSlide+xml"/>
  <Override PartName="/ppt/charts/chart10.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8.xml" ContentType="application/vnd.openxmlformats-officedocument.presentationml.notesSlide+xml"/>
  <Override PartName="/ppt/charts/chart11.xml" ContentType="application/vnd.openxmlformats-officedocument.drawingml.chart+xml"/>
  <Override PartName="/ppt/charts/style10.xml" ContentType="application/vnd.ms-office.chartstyle+xml"/>
  <Override PartName="/ppt/charts/colors10.xml" ContentType="application/vnd.ms-office.chartcolorstyle+xml"/>
  <Override PartName="/ppt/charts/chart12.xml" ContentType="application/vnd.openxmlformats-officedocument.drawingml.chart+xml"/>
  <Override PartName="/ppt/charts/style11.xml" ContentType="application/vnd.ms-office.chartstyle+xml"/>
  <Override PartName="/ppt/charts/colors11.xml" ContentType="application/vnd.ms-office.chartcolorstyle+xml"/>
  <Override PartName="/ppt/drawings/drawing1.xml" ContentType="application/vnd.openxmlformats-officedocument.drawingml.chartshapes+xml"/>
  <Override PartName="/ppt/charts/chart13.xml" ContentType="application/vnd.openxmlformats-officedocument.drawingml.chart+xml"/>
  <Override PartName="/ppt/charts/style12.xml" ContentType="application/vnd.ms-office.chartstyle+xml"/>
  <Override PartName="/ppt/charts/colors12.xml" ContentType="application/vnd.ms-office.chartcolorstyle+xml"/>
  <Override PartName="/ppt/charts/chart14.xml" ContentType="application/vnd.openxmlformats-officedocument.drawingml.chart+xml"/>
  <Override PartName="/ppt/charts/style13.xml" ContentType="application/vnd.ms-office.chartstyle+xml"/>
  <Override PartName="/ppt/charts/colors13.xml" ContentType="application/vnd.ms-office.chartcolorstyle+xml"/>
  <Override PartName="/ppt/charts/chart15.xml" ContentType="application/vnd.openxmlformats-officedocument.drawingml.chart+xml"/>
  <Override PartName="/ppt/charts/style14.xml" ContentType="application/vnd.ms-office.chartstyle+xml"/>
  <Override PartName="/ppt/charts/colors14.xml" ContentType="application/vnd.ms-office.chartcolorstyle+xml"/>
  <Override PartName="/ppt/charts/chart16.xml" ContentType="application/vnd.openxmlformats-officedocument.drawingml.chart+xml"/>
  <Override PartName="/ppt/charts/style15.xml" ContentType="application/vnd.ms-office.chartstyle+xml"/>
  <Override PartName="/ppt/charts/colors15.xml" ContentType="application/vnd.ms-office.chartcolorstyle+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style16.xml" ContentType="application/vnd.ms-office.chartstyle+xml"/>
  <Override PartName="/ppt/charts/colors16.xml" ContentType="application/vnd.ms-office.chartcolorstyle+xml"/>
  <Override PartName="/ppt/charts/chart30.xml" ContentType="application/vnd.openxmlformats-officedocument.drawingml.chart+xml"/>
  <Override PartName="/ppt/charts/style17.xml" ContentType="application/vnd.ms-office.chartstyle+xml"/>
  <Override PartName="/ppt/charts/colors17.xml" ContentType="application/vnd.ms-office.chartcolorstyle+xml"/>
  <Override PartName="/ppt/charts/chart31.xml" ContentType="application/vnd.openxmlformats-officedocument.drawingml.chart+xml"/>
  <Override PartName="/ppt/charts/style18.xml" ContentType="application/vnd.ms-office.chartstyle+xml"/>
  <Override PartName="/ppt/charts/colors18.xml" ContentType="application/vnd.ms-office.chartcolorstyle+xml"/>
  <Override PartName="/ppt/notesSlides/notesSlide9.xml" ContentType="application/vnd.openxmlformats-officedocument.presentationml.notesSlide+xml"/>
  <Override PartName="/ppt/charts/chart32.xml" ContentType="application/vnd.openxmlformats-officedocument.drawingml.chart+xml"/>
  <Override PartName="/ppt/charts/style19.xml" ContentType="application/vnd.ms-office.chartstyle+xml"/>
  <Override PartName="/ppt/charts/colors19.xml" ContentType="application/vnd.ms-office.chartcolorstyle+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10.xml" ContentType="application/vnd.openxmlformats-officedocument.presentationml.notesSlide+xml"/>
  <Override PartName="/ppt/charts/chart38.xml" ContentType="application/vnd.openxmlformats-officedocument.drawingml.chart+xml"/>
  <Override PartName="/ppt/notesSlides/notesSlide11.xml" ContentType="application/vnd.openxmlformats-officedocument.presentationml.notesSlide+xml"/>
  <Override PartName="/ppt/charts/chart39.xml" ContentType="application/vnd.openxmlformats-officedocument.drawingml.chart+xml"/>
  <Override PartName="/ppt/charts/chart40.xml" ContentType="application/vnd.openxmlformats-officedocument.drawingml.chart+xml"/>
  <Override PartName="/ppt/charts/chart41.xml" ContentType="application/vnd.openxmlformats-officedocument.drawingml.chart+xml"/>
  <Override PartName="/ppt/charts/chart42.xml" ContentType="application/vnd.openxmlformats-officedocument.drawingml.chart+xml"/>
  <Override PartName="/ppt/charts/chart43.xml" ContentType="application/vnd.openxmlformats-officedocument.drawingml.chart+xml"/>
  <Override PartName="/ppt/charts/chart44.xml" ContentType="application/vnd.openxmlformats-officedocument.drawingml.chart+xml"/>
  <Override PartName="/ppt/charts/chart45.xml" ContentType="application/vnd.openxmlformats-officedocument.drawingml.chart+xml"/>
  <Override PartName="/ppt/charts/chart46.xml" ContentType="application/vnd.openxmlformats-officedocument.drawingml.chart+xml"/>
  <Override PartName="/ppt/charts/chart47.xml" ContentType="application/vnd.openxmlformats-officedocument.drawingml.chart+xml"/>
  <Override PartName="/ppt/charts/chart48.xml" ContentType="application/vnd.openxmlformats-officedocument.drawingml.chart+xml"/>
  <Override PartName="/ppt/charts/chart49.xml" ContentType="application/vnd.openxmlformats-officedocument.drawingml.chart+xml"/>
  <Override PartName="/ppt/charts/chart50.xml" ContentType="application/vnd.openxmlformats-officedocument.drawingml.chart+xml"/>
  <Override PartName="/ppt/charts/chart51.xml" ContentType="application/vnd.openxmlformats-officedocument.drawingml.chart+xml"/>
  <Override PartName="/ppt/charts/chart52.xml" ContentType="application/vnd.openxmlformats-officedocument.drawingml.chart+xml"/>
  <Override PartName="/ppt/charts/chart53.xml" ContentType="application/vnd.openxmlformats-officedocument.drawingml.chart+xml"/>
  <Override PartName="/ppt/charts/chart54.xml" ContentType="application/vnd.openxmlformats-officedocument.drawingml.chart+xml"/>
  <Override PartName="/ppt/charts/chart55.xml" ContentType="application/vnd.openxmlformats-officedocument.drawingml.chart+xml"/>
  <Override PartName="/ppt/charts/chart56.xml" ContentType="application/vnd.openxmlformats-officedocument.drawingml.chart+xml"/>
  <Override PartName="/ppt/charts/chart57.xml" ContentType="application/vnd.openxmlformats-officedocument.drawingml.chart+xml"/>
  <Override PartName="/ppt/charts/chart58.xml" ContentType="application/vnd.openxmlformats-officedocument.drawingml.chart+xml"/>
  <Override PartName="/ppt/charts/chart59.xml" ContentType="application/vnd.openxmlformats-officedocument.drawingml.chart+xml"/>
  <Override PartName="/ppt/charts/chart60.xml" ContentType="application/vnd.openxmlformats-officedocument.drawingml.chart+xml"/>
  <Override PartName="/ppt/charts/chart61.xml" ContentType="application/vnd.openxmlformats-officedocument.drawingml.chart+xml"/>
  <Override PartName="/ppt/charts/chart62.xml" ContentType="application/vnd.openxmlformats-officedocument.drawingml.chart+xml"/>
  <Override PartName="/ppt/charts/chart63.xml" ContentType="application/vnd.openxmlformats-officedocument.drawingml.chart+xml"/>
  <Override PartName="/ppt/charts/chart64.xml" ContentType="application/vnd.openxmlformats-officedocument.drawingml.chart+xml"/>
  <Override PartName="/ppt/charts/chart65.xml" ContentType="application/vnd.openxmlformats-officedocument.drawingml.chart+xml"/>
  <Override PartName="/ppt/charts/chart66.xml" ContentType="application/vnd.openxmlformats-officedocument.drawingml.chart+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1"/>
    <p:sldMasterId id="2147483661" r:id="rId2"/>
    <p:sldMasterId id="2147483683" r:id="rId3"/>
  </p:sldMasterIdLst>
  <p:notesMasterIdLst>
    <p:notesMasterId r:id="rId97"/>
  </p:notesMasterIdLst>
  <p:sldIdLst>
    <p:sldId id="953" r:id="rId4"/>
    <p:sldId id="2022" r:id="rId5"/>
    <p:sldId id="1974" r:id="rId6"/>
    <p:sldId id="1890" r:id="rId7"/>
    <p:sldId id="2266" r:id="rId8"/>
    <p:sldId id="2218" r:id="rId9"/>
    <p:sldId id="2182" r:id="rId10"/>
    <p:sldId id="2026" r:id="rId11"/>
    <p:sldId id="2224" r:id="rId12"/>
    <p:sldId id="2267" r:id="rId13"/>
    <p:sldId id="2265" r:id="rId14"/>
    <p:sldId id="2268" r:id="rId15"/>
    <p:sldId id="2216" r:id="rId16"/>
    <p:sldId id="2226" r:id="rId17"/>
    <p:sldId id="2348" r:id="rId18"/>
    <p:sldId id="2269" r:id="rId19"/>
    <p:sldId id="2271" r:id="rId20"/>
    <p:sldId id="2272" r:id="rId21"/>
    <p:sldId id="2227" r:id="rId22"/>
    <p:sldId id="2229" r:id="rId23"/>
    <p:sldId id="2273" r:id="rId24"/>
    <p:sldId id="2274" r:id="rId25"/>
    <p:sldId id="2230" r:id="rId26"/>
    <p:sldId id="2275" r:id="rId27"/>
    <p:sldId id="2276" r:id="rId28"/>
    <p:sldId id="2231" r:id="rId29"/>
    <p:sldId id="2277" r:id="rId30"/>
    <p:sldId id="2232" r:id="rId31"/>
    <p:sldId id="2278" r:id="rId32"/>
    <p:sldId id="2298" r:id="rId33"/>
    <p:sldId id="2299" r:id="rId34"/>
    <p:sldId id="2300" r:id="rId35"/>
    <p:sldId id="2301" r:id="rId36"/>
    <p:sldId id="2302" r:id="rId37"/>
    <p:sldId id="2303" r:id="rId38"/>
    <p:sldId id="2304" r:id="rId39"/>
    <p:sldId id="2305" r:id="rId40"/>
    <p:sldId id="2306" r:id="rId41"/>
    <p:sldId id="2307" r:id="rId42"/>
    <p:sldId id="2308" r:id="rId43"/>
    <p:sldId id="2239" r:id="rId44"/>
    <p:sldId id="2279" r:id="rId45"/>
    <p:sldId id="2280" r:id="rId46"/>
    <p:sldId id="2281" r:id="rId47"/>
    <p:sldId id="2282" r:id="rId48"/>
    <p:sldId id="2284" r:id="rId49"/>
    <p:sldId id="2285" r:id="rId50"/>
    <p:sldId id="2286" r:id="rId51"/>
    <p:sldId id="2244" r:id="rId52"/>
    <p:sldId id="2245" r:id="rId53"/>
    <p:sldId id="2246" r:id="rId54"/>
    <p:sldId id="2247" r:id="rId55"/>
    <p:sldId id="2248" r:id="rId56"/>
    <p:sldId id="2313" r:id="rId57"/>
    <p:sldId id="2314" r:id="rId58"/>
    <p:sldId id="2315" r:id="rId59"/>
    <p:sldId id="2316" r:id="rId60"/>
    <p:sldId id="2317" r:id="rId61"/>
    <p:sldId id="2318" r:id="rId62"/>
    <p:sldId id="2319" r:id="rId63"/>
    <p:sldId id="2320" r:id="rId64"/>
    <p:sldId id="2321" r:id="rId65"/>
    <p:sldId id="2322" r:id="rId66"/>
    <p:sldId id="2323" r:id="rId67"/>
    <p:sldId id="2324" r:id="rId68"/>
    <p:sldId id="2257" r:id="rId69"/>
    <p:sldId id="2325" r:id="rId70"/>
    <p:sldId id="2326" r:id="rId71"/>
    <p:sldId id="2327" r:id="rId72"/>
    <p:sldId id="2328" r:id="rId73"/>
    <p:sldId id="2329" r:id="rId74"/>
    <p:sldId id="2330" r:id="rId75"/>
    <p:sldId id="2331" r:id="rId76"/>
    <p:sldId id="2261" r:id="rId77"/>
    <p:sldId id="2332" r:id="rId78"/>
    <p:sldId id="2333" r:id="rId79"/>
    <p:sldId id="2334" r:id="rId80"/>
    <p:sldId id="2335" r:id="rId81"/>
    <p:sldId id="2225" r:id="rId82"/>
    <p:sldId id="2336" r:id="rId83"/>
    <p:sldId id="2337" r:id="rId84"/>
    <p:sldId id="2338" r:id="rId85"/>
    <p:sldId id="2339" r:id="rId86"/>
    <p:sldId id="2340" r:id="rId87"/>
    <p:sldId id="2341" r:id="rId88"/>
    <p:sldId id="2219" r:id="rId89"/>
    <p:sldId id="2342" r:id="rId90"/>
    <p:sldId id="2343" r:id="rId91"/>
    <p:sldId id="2344" r:id="rId92"/>
    <p:sldId id="2345" r:id="rId93"/>
    <p:sldId id="2346" r:id="rId94"/>
    <p:sldId id="2347" r:id="rId95"/>
    <p:sldId id="1063" r:id="rId96"/>
  </p:sldIdLst>
  <p:sldSz cx="12192000" cy="6858000"/>
  <p:notesSz cx="6858000" cy="9144000"/>
  <p:defaultTextStyle>
    <a:defPPr>
      <a:defRPr lang="x-non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088" userDrawn="1">
          <p15:clr>
            <a:srgbClr val="A4A3A4"/>
          </p15:clr>
        </p15:guide>
        <p15:guide id="2" pos="3840"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7" name="Jovana Dukić-Vasić" initials="JDV" lastIdx="5" clrIdx="6">
    <p:extLst>
      <p:ext uri="{19B8F6BF-5375-455C-9EA6-DF929625EA0E}">
        <p15:presenceInfo xmlns:p15="http://schemas.microsoft.com/office/powerpoint/2012/main" userId="S::jovana.dukic-vasic@smart-plus.rs::587f1237-c5dc-4385-9be5-d0d81426ee30" providerId="AD"/>
      </p:ext>
    </p:extLst>
  </p:cmAuthor>
  <p:cmAuthor id="1" name="Nikola Sekulić" initials="NS" lastIdx="67" clrIdx="0">
    <p:extLst>
      <p:ext uri="{19B8F6BF-5375-455C-9EA6-DF929625EA0E}">
        <p15:presenceInfo xmlns:p15="http://schemas.microsoft.com/office/powerpoint/2012/main" userId="Nikola Sekulić" providerId="None"/>
      </p:ext>
    </p:extLst>
  </p:cmAuthor>
  <p:cmAuthor id="2" name="Tara Tešanović" initials="TT" lastIdx="1" clrIdx="1">
    <p:extLst>
      <p:ext uri="{19B8F6BF-5375-455C-9EA6-DF929625EA0E}">
        <p15:presenceInfo xmlns:p15="http://schemas.microsoft.com/office/powerpoint/2012/main" userId="701d21596d8835b1" providerId="Windows Live"/>
      </p:ext>
    </p:extLst>
  </p:cmAuthor>
  <p:cmAuthor id="3" name="Marko Nikolić" initials="MN" lastIdx="22" clrIdx="2">
    <p:extLst>
      <p:ext uri="{19B8F6BF-5375-455C-9EA6-DF929625EA0E}">
        <p15:presenceInfo xmlns:p15="http://schemas.microsoft.com/office/powerpoint/2012/main" userId="3f488587984ea25e" providerId="Windows Live"/>
      </p:ext>
    </p:extLst>
  </p:cmAuthor>
  <p:cmAuthor id="4" name="Irena Djordjevic" initials="ID" lastIdx="19" clrIdx="3">
    <p:extLst>
      <p:ext uri="{19B8F6BF-5375-455C-9EA6-DF929625EA0E}">
        <p15:presenceInfo xmlns:p15="http://schemas.microsoft.com/office/powerpoint/2012/main" userId="Irena Djordjevic" providerId="None"/>
      </p:ext>
    </p:extLst>
  </p:cmAuthor>
  <p:cmAuthor id="5" name="Nevena Janjic" initials="NJ" lastIdx="17" clrIdx="4">
    <p:extLst>
      <p:ext uri="{19B8F6BF-5375-455C-9EA6-DF929625EA0E}">
        <p15:presenceInfo xmlns:p15="http://schemas.microsoft.com/office/powerpoint/2012/main" userId="S::n.janjic@naled.rs::56fb984a-00f9-4406-a469-2f0f3f2e9d72" providerId="AD"/>
      </p:ext>
    </p:extLst>
  </p:cmAuthor>
  <p:cmAuthor id="6" name="kristina" initials="k" lastIdx="1" clrIdx="5">
    <p:extLst>
      <p:ext uri="{19B8F6BF-5375-455C-9EA6-DF929625EA0E}">
        <p15:presenceInfo xmlns:p15="http://schemas.microsoft.com/office/powerpoint/2012/main" userId="kristina"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706E70"/>
    <a:srgbClr val="0080C6"/>
    <a:srgbClr val="E64E9C"/>
    <a:srgbClr val="FDB82E"/>
    <a:srgbClr val="004B88"/>
    <a:srgbClr val="6E706E"/>
    <a:srgbClr val="808080"/>
    <a:srgbClr val="0067B1"/>
    <a:srgbClr val="00B050"/>
    <a:srgbClr val="C6EFC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7025" autoAdjust="0"/>
    <p:restoredTop sz="92365" autoAdjust="0"/>
  </p:normalViewPr>
  <p:slideViewPr>
    <p:cSldViewPr snapToGrid="0" snapToObjects="1">
      <p:cViewPr varScale="1">
        <p:scale>
          <a:sx n="67" d="100"/>
          <a:sy n="67" d="100"/>
        </p:scale>
        <p:origin x="564" y="36"/>
      </p:cViewPr>
      <p:guideLst>
        <p:guide orient="horz" pos="2088"/>
        <p:guide pos="3840"/>
      </p:guideLst>
    </p:cSldViewPr>
  </p:slideViewPr>
  <p:notesTextViewPr>
    <p:cViewPr>
      <p:scale>
        <a:sx n="300" d="100"/>
        <a:sy n="300" d="100"/>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3.xml"/><Relationship Id="rId21" Type="http://schemas.openxmlformats.org/officeDocument/2006/relationships/slide" Target="slides/slide18.xml"/><Relationship Id="rId42" Type="http://schemas.openxmlformats.org/officeDocument/2006/relationships/slide" Target="slides/slide39.xml"/><Relationship Id="rId47" Type="http://schemas.openxmlformats.org/officeDocument/2006/relationships/slide" Target="slides/slide44.xml"/><Relationship Id="rId63" Type="http://schemas.openxmlformats.org/officeDocument/2006/relationships/slide" Target="slides/slide60.xml"/><Relationship Id="rId68" Type="http://schemas.openxmlformats.org/officeDocument/2006/relationships/slide" Target="slides/slide65.xml"/><Relationship Id="rId84" Type="http://schemas.openxmlformats.org/officeDocument/2006/relationships/slide" Target="slides/slide81.xml"/><Relationship Id="rId89" Type="http://schemas.openxmlformats.org/officeDocument/2006/relationships/slide" Target="slides/slide86.xml"/><Relationship Id="rId16" Type="http://schemas.openxmlformats.org/officeDocument/2006/relationships/slide" Target="slides/slide13.xml"/><Relationship Id="rId11" Type="http://schemas.openxmlformats.org/officeDocument/2006/relationships/slide" Target="slides/slide8.xml"/><Relationship Id="rId32" Type="http://schemas.openxmlformats.org/officeDocument/2006/relationships/slide" Target="slides/slide29.xml"/><Relationship Id="rId37" Type="http://schemas.openxmlformats.org/officeDocument/2006/relationships/slide" Target="slides/slide34.xml"/><Relationship Id="rId53" Type="http://schemas.openxmlformats.org/officeDocument/2006/relationships/slide" Target="slides/slide50.xml"/><Relationship Id="rId58" Type="http://schemas.openxmlformats.org/officeDocument/2006/relationships/slide" Target="slides/slide55.xml"/><Relationship Id="rId74" Type="http://schemas.openxmlformats.org/officeDocument/2006/relationships/slide" Target="slides/slide71.xml"/><Relationship Id="rId79" Type="http://schemas.openxmlformats.org/officeDocument/2006/relationships/slide" Target="slides/slide76.xml"/><Relationship Id="rId102" Type="http://schemas.openxmlformats.org/officeDocument/2006/relationships/tableStyles" Target="tableStyles.xml"/><Relationship Id="rId5" Type="http://schemas.openxmlformats.org/officeDocument/2006/relationships/slide" Target="slides/slide2.xml"/><Relationship Id="rId90" Type="http://schemas.openxmlformats.org/officeDocument/2006/relationships/slide" Target="slides/slide87.xml"/><Relationship Id="rId95" Type="http://schemas.openxmlformats.org/officeDocument/2006/relationships/slide" Target="slides/slide92.xml"/><Relationship Id="rId22" Type="http://schemas.openxmlformats.org/officeDocument/2006/relationships/slide" Target="slides/slide19.xml"/><Relationship Id="rId27" Type="http://schemas.openxmlformats.org/officeDocument/2006/relationships/slide" Target="slides/slide24.xml"/><Relationship Id="rId43" Type="http://schemas.openxmlformats.org/officeDocument/2006/relationships/slide" Target="slides/slide40.xml"/><Relationship Id="rId48" Type="http://schemas.openxmlformats.org/officeDocument/2006/relationships/slide" Target="slides/slide45.xml"/><Relationship Id="rId64" Type="http://schemas.openxmlformats.org/officeDocument/2006/relationships/slide" Target="slides/slide61.xml"/><Relationship Id="rId69" Type="http://schemas.openxmlformats.org/officeDocument/2006/relationships/slide" Target="slides/slide66.xml"/><Relationship Id="rId80" Type="http://schemas.openxmlformats.org/officeDocument/2006/relationships/slide" Target="slides/slide77.xml"/><Relationship Id="rId85" Type="http://schemas.openxmlformats.org/officeDocument/2006/relationships/slide" Target="slides/slide82.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slide" Target="slides/slide43.xml"/><Relationship Id="rId59" Type="http://schemas.openxmlformats.org/officeDocument/2006/relationships/slide" Target="slides/slide56.xml"/><Relationship Id="rId67" Type="http://schemas.openxmlformats.org/officeDocument/2006/relationships/slide" Target="slides/slide64.xml"/><Relationship Id="rId20" Type="http://schemas.openxmlformats.org/officeDocument/2006/relationships/slide" Target="slides/slide17.xml"/><Relationship Id="rId41" Type="http://schemas.openxmlformats.org/officeDocument/2006/relationships/slide" Target="slides/slide38.xml"/><Relationship Id="rId54" Type="http://schemas.openxmlformats.org/officeDocument/2006/relationships/slide" Target="slides/slide51.xml"/><Relationship Id="rId62" Type="http://schemas.openxmlformats.org/officeDocument/2006/relationships/slide" Target="slides/slide59.xml"/><Relationship Id="rId70" Type="http://schemas.openxmlformats.org/officeDocument/2006/relationships/slide" Target="slides/slide67.xml"/><Relationship Id="rId75" Type="http://schemas.openxmlformats.org/officeDocument/2006/relationships/slide" Target="slides/slide72.xml"/><Relationship Id="rId83" Type="http://schemas.openxmlformats.org/officeDocument/2006/relationships/slide" Target="slides/slide80.xml"/><Relationship Id="rId88" Type="http://schemas.openxmlformats.org/officeDocument/2006/relationships/slide" Target="slides/slide85.xml"/><Relationship Id="rId91" Type="http://schemas.openxmlformats.org/officeDocument/2006/relationships/slide" Target="slides/slide88.xml"/><Relationship Id="rId96" Type="http://schemas.openxmlformats.org/officeDocument/2006/relationships/slide" Target="slides/slide93.xml"/><Relationship Id="rId1" Type="http://schemas.openxmlformats.org/officeDocument/2006/relationships/slideMaster" Target="slideMasters/slideMaster1.xml"/><Relationship Id="rId6" Type="http://schemas.openxmlformats.org/officeDocument/2006/relationships/slide" Target="slides/slide3.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49" Type="http://schemas.openxmlformats.org/officeDocument/2006/relationships/slide" Target="slides/slide46.xml"/><Relationship Id="rId57" Type="http://schemas.openxmlformats.org/officeDocument/2006/relationships/slide" Target="slides/slide54.xml"/><Relationship Id="rId10" Type="http://schemas.openxmlformats.org/officeDocument/2006/relationships/slide" Target="slides/slide7.xml"/><Relationship Id="rId31" Type="http://schemas.openxmlformats.org/officeDocument/2006/relationships/slide" Target="slides/slide28.xml"/><Relationship Id="rId44" Type="http://schemas.openxmlformats.org/officeDocument/2006/relationships/slide" Target="slides/slide41.xml"/><Relationship Id="rId52" Type="http://schemas.openxmlformats.org/officeDocument/2006/relationships/slide" Target="slides/slide49.xml"/><Relationship Id="rId60" Type="http://schemas.openxmlformats.org/officeDocument/2006/relationships/slide" Target="slides/slide57.xml"/><Relationship Id="rId65" Type="http://schemas.openxmlformats.org/officeDocument/2006/relationships/slide" Target="slides/slide62.xml"/><Relationship Id="rId73" Type="http://schemas.openxmlformats.org/officeDocument/2006/relationships/slide" Target="slides/slide70.xml"/><Relationship Id="rId78" Type="http://schemas.openxmlformats.org/officeDocument/2006/relationships/slide" Target="slides/slide75.xml"/><Relationship Id="rId81" Type="http://schemas.openxmlformats.org/officeDocument/2006/relationships/slide" Target="slides/slide78.xml"/><Relationship Id="rId86" Type="http://schemas.openxmlformats.org/officeDocument/2006/relationships/slide" Target="slides/slide83.xml"/><Relationship Id="rId94" Type="http://schemas.openxmlformats.org/officeDocument/2006/relationships/slide" Target="slides/slide91.xml"/><Relationship Id="rId99" Type="http://schemas.openxmlformats.org/officeDocument/2006/relationships/presProps" Target="presProps.xml"/><Relationship Id="rId101" Type="http://schemas.openxmlformats.org/officeDocument/2006/relationships/theme" Target="theme/theme1.xml"/><Relationship Id="rId4" Type="http://schemas.openxmlformats.org/officeDocument/2006/relationships/slide" Target="slides/slide1.xml"/><Relationship Id="rId9" Type="http://schemas.openxmlformats.org/officeDocument/2006/relationships/slide" Target="slides/slide6.xml"/><Relationship Id="rId13" Type="http://schemas.openxmlformats.org/officeDocument/2006/relationships/slide" Target="slides/slide10.xml"/><Relationship Id="rId18" Type="http://schemas.openxmlformats.org/officeDocument/2006/relationships/slide" Target="slides/slide15.xml"/><Relationship Id="rId39" Type="http://schemas.openxmlformats.org/officeDocument/2006/relationships/slide" Target="slides/slide36.xml"/><Relationship Id="rId34" Type="http://schemas.openxmlformats.org/officeDocument/2006/relationships/slide" Target="slides/slide31.xml"/><Relationship Id="rId50" Type="http://schemas.openxmlformats.org/officeDocument/2006/relationships/slide" Target="slides/slide47.xml"/><Relationship Id="rId55" Type="http://schemas.openxmlformats.org/officeDocument/2006/relationships/slide" Target="slides/slide52.xml"/><Relationship Id="rId76" Type="http://schemas.openxmlformats.org/officeDocument/2006/relationships/slide" Target="slides/slide73.xml"/><Relationship Id="rId97" Type="http://schemas.openxmlformats.org/officeDocument/2006/relationships/notesMaster" Target="notesMasters/notesMaster1.xml"/><Relationship Id="rId7" Type="http://schemas.openxmlformats.org/officeDocument/2006/relationships/slide" Target="slides/slide4.xml"/><Relationship Id="rId71" Type="http://schemas.openxmlformats.org/officeDocument/2006/relationships/slide" Target="slides/slide68.xml"/><Relationship Id="rId92" Type="http://schemas.openxmlformats.org/officeDocument/2006/relationships/slide" Target="slides/slide89.xml"/><Relationship Id="rId2" Type="http://schemas.openxmlformats.org/officeDocument/2006/relationships/slideMaster" Target="slideMasters/slideMaster2.xml"/><Relationship Id="rId29" Type="http://schemas.openxmlformats.org/officeDocument/2006/relationships/slide" Target="slides/slide26.xml"/><Relationship Id="rId24" Type="http://schemas.openxmlformats.org/officeDocument/2006/relationships/slide" Target="slides/slide21.xml"/><Relationship Id="rId40" Type="http://schemas.openxmlformats.org/officeDocument/2006/relationships/slide" Target="slides/slide37.xml"/><Relationship Id="rId45" Type="http://schemas.openxmlformats.org/officeDocument/2006/relationships/slide" Target="slides/slide42.xml"/><Relationship Id="rId66" Type="http://schemas.openxmlformats.org/officeDocument/2006/relationships/slide" Target="slides/slide63.xml"/><Relationship Id="rId87" Type="http://schemas.openxmlformats.org/officeDocument/2006/relationships/slide" Target="slides/slide84.xml"/><Relationship Id="rId61" Type="http://schemas.openxmlformats.org/officeDocument/2006/relationships/slide" Target="slides/slide58.xml"/><Relationship Id="rId82" Type="http://schemas.openxmlformats.org/officeDocument/2006/relationships/slide" Target="slides/slide79.xml"/><Relationship Id="rId19" Type="http://schemas.openxmlformats.org/officeDocument/2006/relationships/slide" Target="slides/slide16.xml"/><Relationship Id="rId14" Type="http://schemas.openxmlformats.org/officeDocument/2006/relationships/slide" Target="slides/slide11.xml"/><Relationship Id="rId30" Type="http://schemas.openxmlformats.org/officeDocument/2006/relationships/slide" Target="slides/slide27.xml"/><Relationship Id="rId35" Type="http://schemas.openxmlformats.org/officeDocument/2006/relationships/slide" Target="slides/slide32.xml"/><Relationship Id="rId56" Type="http://schemas.openxmlformats.org/officeDocument/2006/relationships/slide" Target="slides/slide53.xml"/><Relationship Id="rId77" Type="http://schemas.openxmlformats.org/officeDocument/2006/relationships/slide" Target="slides/slide74.xml"/><Relationship Id="rId100" Type="http://schemas.openxmlformats.org/officeDocument/2006/relationships/viewProps" Target="viewProps.xml"/><Relationship Id="rId8" Type="http://schemas.openxmlformats.org/officeDocument/2006/relationships/slide" Target="slides/slide5.xml"/><Relationship Id="rId51" Type="http://schemas.openxmlformats.org/officeDocument/2006/relationships/slide" Target="slides/slide48.xml"/><Relationship Id="rId72" Type="http://schemas.openxmlformats.org/officeDocument/2006/relationships/slide" Target="slides/slide69.xml"/><Relationship Id="rId93" Type="http://schemas.openxmlformats.org/officeDocument/2006/relationships/slide" Target="slides/slide90.xml"/><Relationship Id="rId98" Type="http://schemas.openxmlformats.org/officeDocument/2006/relationships/commentAuthors" Target="commentAuthors.xml"/><Relationship Id="rId3" Type="http://schemas.openxmlformats.org/officeDocument/2006/relationships/slideMaster" Target="slideMasters/slideMaster3.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9.xml"/><Relationship Id="rId1" Type="http://schemas.microsoft.com/office/2011/relationships/chartStyle" Target="style9.xml"/></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0.xml"/><Relationship Id="rId1" Type="http://schemas.microsoft.com/office/2011/relationships/chartStyle" Target="style10.xml"/></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1.xml"/><Relationship Id="rId1" Type="http://schemas.microsoft.com/office/2011/relationships/chartStyle" Target="style11.xml"/><Relationship Id="rId4" Type="http://schemas.openxmlformats.org/officeDocument/2006/relationships/chartUserShapes" Target="../drawings/drawing1.xml"/></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2.xml"/><Relationship Id="rId1" Type="http://schemas.microsoft.com/office/2011/relationships/chartStyle" Target="style12.xml"/></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3.xml"/><Relationship Id="rId1" Type="http://schemas.microsoft.com/office/2011/relationships/chartStyle" Target="style13.xml"/></Relationships>
</file>

<file path=ppt/charts/_rels/chart15.xml.rels><?xml version="1.0" encoding="UTF-8" standalone="yes"?>
<Relationships xmlns="http://schemas.openxmlformats.org/package/2006/relationships"><Relationship Id="rId3" Type="http://schemas.openxmlformats.org/officeDocument/2006/relationships/package" Target="../embeddings/Microsoft_Excel_Worksheet14.xlsx"/><Relationship Id="rId2" Type="http://schemas.microsoft.com/office/2011/relationships/chartColorStyle" Target="colors14.xml"/><Relationship Id="rId1" Type="http://schemas.microsoft.com/office/2011/relationships/chartStyle" Target="style14.xml"/></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5.xml"/><Relationship Id="rId1" Type="http://schemas.microsoft.com/office/2011/relationships/chartStyle" Target="style15.xml"/></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1.xml"/><Relationship Id="rId1" Type="http://schemas.microsoft.com/office/2011/relationships/chartStyle" Target="style1.xml"/></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3" Type="http://schemas.openxmlformats.org/officeDocument/2006/relationships/package" Target="../embeddings/Microsoft_Excel_Worksheet28.xlsx"/><Relationship Id="rId2" Type="http://schemas.microsoft.com/office/2011/relationships/chartColorStyle" Target="colors16.xml"/><Relationship Id="rId1" Type="http://schemas.microsoft.com/office/2011/relationships/chartStyle" Target="style16.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2.xml"/><Relationship Id="rId1" Type="http://schemas.microsoft.com/office/2011/relationships/chartStyle" Target="style2.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17.xml"/><Relationship Id="rId1" Type="http://schemas.microsoft.com/office/2011/relationships/chartStyle" Target="style17.xml"/></Relationships>
</file>

<file path=ppt/charts/_rels/chart31.xml.rels><?xml version="1.0" encoding="UTF-8" standalone="yes"?>
<Relationships xmlns="http://schemas.openxmlformats.org/package/2006/relationships"><Relationship Id="rId3" Type="http://schemas.openxmlformats.org/officeDocument/2006/relationships/package" Target="../embeddings/Microsoft_Excel_Worksheet30.xlsx"/><Relationship Id="rId2" Type="http://schemas.microsoft.com/office/2011/relationships/chartColorStyle" Target="colors18.xml"/><Relationship Id="rId1" Type="http://schemas.microsoft.com/office/2011/relationships/chartStyle" Target="style18.xml"/></Relationships>
</file>

<file path=ppt/charts/_rels/chart32.xml.rels><?xml version="1.0" encoding="UTF-8" standalone="yes"?>
<Relationships xmlns="http://schemas.openxmlformats.org/package/2006/relationships"><Relationship Id="rId3" Type="http://schemas.openxmlformats.org/officeDocument/2006/relationships/package" Target="../embeddings/Microsoft_Excel_Worksheet31.xlsx"/><Relationship Id="rId2" Type="http://schemas.microsoft.com/office/2011/relationships/chartColorStyle" Target="colors19.xml"/><Relationship Id="rId1" Type="http://schemas.microsoft.com/office/2011/relationships/chartStyle" Target="style19.xml"/></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3.xml"/><Relationship Id="rId1" Type="http://schemas.microsoft.com/office/2011/relationships/chartStyle" Target="style3.xml"/></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41.xml.rels><?xml version="1.0" encoding="UTF-8" standalone="yes"?>
<Relationships xmlns="http://schemas.openxmlformats.org/package/2006/relationships"><Relationship Id="rId1" Type="http://schemas.openxmlformats.org/officeDocument/2006/relationships/package" Target="../embeddings/Microsoft_Excel_Worksheet40.xlsx"/></Relationships>
</file>

<file path=ppt/charts/_rels/chart42.xml.rels><?xml version="1.0" encoding="UTF-8" standalone="yes"?>
<Relationships xmlns="http://schemas.openxmlformats.org/package/2006/relationships"><Relationship Id="rId1" Type="http://schemas.openxmlformats.org/officeDocument/2006/relationships/package" Target="../embeddings/Microsoft_Excel_Worksheet41.xlsx"/></Relationships>
</file>

<file path=ppt/charts/_rels/chart43.xml.rels><?xml version="1.0" encoding="UTF-8" standalone="yes"?>
<Relationships xmlns="http://schemas.openxmlformats.org/package/2006/relationships"><Relationship Id="rId1" Type="http://schemas.openxmlformats.org/officeDocument/2006/relationships/package" Target="../embeddings/Microsoft_Excel_Worksheet42.xlsx"/></Relationships>
</file>

<file path=ppt/charts/_rels/chart44.xml.rels><?xml version="1.0" encoding="UTF-8" standalone="yes"?>
<Relationships xmlns="http://schemas.openxmlformats.org/package/2006/relationships"><Relationship Id="rId1" Type="http://schemas.openxmlformats.org/officeDocument/2006/relationships/package" Target="../embeddings/Microsoft_Excel_Worksheet43.xlsx"/></Relationships>
</file>

<file path=ppt/charts/_rels/chart45.xml.rels><?xml version="1.0" encoding="UTF-8" standalone="yes"?>
<Relationships xmlns="http://schemas.openxmlformats.org/package/2006/relationships"><Relationship Id="rId1" Type="http://schemas.openxmlformats.org/officeDocument/2006/relationships/package" Target="../embeddings/Microsoft_Excel_Worksheet44.xlsx"/></Relationships>
</file>

<file path=ppt/charts/_rels/chart46.xml.rels><?xml version="1.0" encoding="UTF-8" standalone="yes"?>
<Relationships xmlns="http://schemas.openxmlformats.org/package/2006/relationships"><Relationship Id="rId1" Type="http://schemas.openxmlformats.org/officeDocument/2006/relationships/package" Target="../embeddings/Microsoft_Excel_Worksheet45.xlsx"/></Relationships>
</file>

<file path=ppt/charts/_rels/chart47.xml.rels><?xml version="1.0" encoding="UTF-8" standalone="yes"?>
<Relationships xmlns="http://schemas.openxmlformats.org/package/2006/relationships"><Relationship Id="rId1" Type="http://schemas.openxmlformats.org/officeDocument/2006/relationships/package" Target="../embeddings/Microsoft_Excel_Worksheet46.xlsx"/></Relationships>
</file>

<file path=ppt/charts/_rels/chart48.xml.rels><?xml version="1.0" encoding="UTF-8" standalone="yes"?>
<Relationships xmlns="http://schemas.openxmlformats.org/package/2006/relationships"><Relationship Id="rId1" Type="http://schemas.openxmlformats.org/officeDocument/2006/relationships/package" Target="../embeddings/Microsoft_Excel_Worksheet47.xlsx"/></Relationships>
</file>

<file path=ppt/charts/_rels/chart49.xml.rels><?xml version="1.0" encoding="UTF-8" standalone="yes"?>
<Relationships xmlns="http://schemas.openxmlformats.org/package/2006/relationships"><Relationship Id="rId1" Type="http://schemas.openxmlformats.org/officeDocument/2006/relationships/package" Target="../embeddings/Microsoft_Excel_Worksheet48.xlsx"/></Relationships>
</file>

<file path=ppt/charts/_rels/chart5.xml.rels><?xml version="1.0" encoding="UTF-8" standalone="yes"?>
<Relationships xmlns="http://schemas.openxmlformats.org/package/2006/relationships"><Relationship Id="rId3" Type="http://schemas.openxmlformats.org/officeDocument/2006/relationships/package" Target="../embeddings/Microsoft_Excel_Worksheet4.xlsx"/><Relationship Id="rId2" Type="http://schemas.microsoft.com/office/2011/relationships/chartColorStyle" Target="colors4.xml"/><Relationship Id="rId1" Type="http://schemas.microsoft.com/office/2011/relationships/chartStyle" Target="style4.xml"/></Relationships>
</file>

<file path=ppt/charts/_rels/chart50.xml.rels><?xml version="1.0" encoding="UTF-8" standalone="yes"?>
<Relationships xmlns="http://schemas.openxmlformats.org/package/2006/relationships"><Relationship Id="rId1" Type="http://schemas.openxmlformats.org/officeDocument/2006/relationships/package" Target="../embeddings/Microsoft_Excel_Worksheet49.xlsx"/></Relationships>
</file>

<file path=ppt/charts/_rels/chart51.xml.rels><?xml version="1.0" encoding="UTF-8" standalone="yes"?>
<Relationships xmlns="http://schemas.openxmlformats.org/package/2006/relationships"><Relationship Id="rId1" Type="http://schemas.openxmlformats.org/officeDocument/2006/relationships/package" Target="../embeddings/Microsoft_Excel_Worksheet50.xlsx"/></Relationships>
</file>

<file path=ppt/charts/_rels/chart52.xml.rels><?xml version="1.0" encoding="UTF-8" standalone="yes"?>
<Relationships xmlns="http://schemas.openxmlformats.org/package/2006/relationships"><Relationship Id="rId1" Type="http://schemas.openxmlformats.org/officeDocument/2006/relationships/package" Target="../embeddings/Microsoft_Excel_Worksheet51.xlsx"/></Relationships>
</file>

<file path=ppt/charts/_rels/chart53.xml.rels><?xml version="1.0" encoding="UTF-8" standalone="yes"?>
<Relationships xmlns="http://schemas.openxmlformats.org/package/2006/relationships"><Relationship Id="rId1" Type="http://schemas.openxmlformats.org/officeDocument/2006/relationships/package" Target="../embeddings/Microsoft_Excel_Worksheet52.xlsx"/></Relationships>
</file>

<file path=ppt/charts/_rels/chart54.xml.rels><?xml version="1.0" encoding="UTF-8" standalone="yes"?>
<Relationships xmlns="http://schemas.openxmlformats.org/package/2006/relationships"><Relationship Id="rId1" Type="http://schemas.openxmlformats.org/officeDocument/2006/relationships/package" Target="../embeddings/Microsoft_Excel_Worksheet53.xlsx"/></Relationships>
</file>

<file path=ppt/charts/_rels/chart55.xml.rels><?xml version="1.0" encoding="UTF-8" standalone="yes"?>
<Relationships xmlns="http://schemas.openxmlformats.org/package/2006/relationships"><Relationship Id="rId1" Type="http://schemas.openxmlformats.org/officeDocument/2006/relationships/package" Target="../embeddings/Microsoft_Excel_Worksheet54.xlsx"/></Relationships>
</file>

<file path=ppt/charts/_rels/chart56.xml.rels><?xml version="1.0" encoding="UTF-8" standalone="yes"?>
<Relationships xmlns="http://schemas.openxmlformats.org/package/2006/relationships"><Relationship Id="rId1" Type="http://schemas.openxmlformats.org/officeDocument/2006/relationships/package" Target="../embeddings/Microsoft_Excel_Worksheet55.xlsx"/></Relationships>
</file>

<file path=ppt/charts/_rels/chart57.xml.rels><?xml version="1.0" encoding="UTF-8" standalone="yes"?>
<Relationships xmlns="http://schemas.openxmlformats.org/package/2006/relationships"><Relationship Id="rId1" Type="http://schemas.openxmlformats.org/officeDocument/2006/relationships/package" Target="../embeddings/Microsoft_Excel_Worksheet56.xlsx"/></Relationships>
</file>

<file path=ppt/charts/_rels/chart58.xml.rels><?xml version="1.0" encoding="UTF-8" standalone="yes"?>
<Relationships xmlns="http://schemas.openxmlformats.org/package/2006/relationships"><Relationship Id="rId1" Type="http://schemas.openxmlformats.org/officeDocument/2006/relationships/package" Target="../embeddings/Microsoft_Excel_Worksheet57.xlsx"/></Relationships>
</file>

<file path=ppt/charts/_rels/chart59.xml.rels><?xml version="1.0" encoding="UTF-8" standalone="yes"?>
<Relationships xmlns="http://schemas.openxmlformats.org/package/2006/relationships"><Relationship Id="rId1" Type="http://schemas.openxmlformats.org/officeDocument/2006/relationships/package" Target="../embeddings/Microsoft_Excel_Worksheet58.xlsx"/></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5.xml"/><Relationship Id="rId1" Type="http://schemas.microsoft.com/office/2011/relationships/chartStyle" Target="style5.xml"/></Relationships>
</file>

<file path=ppt/charts/_rels/chart60.xml.rels><?xml version="1.0" encoding="UTF-8" standalone="yes"?>
<Relationships xmlns="http://schemas.openxmlformats.org/package/2006/relationships"><Relationship Id="rId1" Type="http://schemas.openxmlformats.org/officeDocument/2006/relationships/package" Target="../embeddings/Microsoft_Excel_Worksheet59.xlsx"/></Relationships>
</file>

<file path=ppt/charts/_rels/chart61.xml.rels><?xml version="1.0" encoding="UTF-8" standalone="yes"?>
<Relationships xmlns="http://schemas.openxmlformats.org/package/2006/relationships"><Relationship Id="rId1" Type="http://schemas.openxmlformats.org/officeDocument/2006/relationships/package" Target="../embeddings/Microsoft_Excel_Worksheet60.xlsx"/></Relationships>
</file>

<file path=ppt/charts/_rels/chart62.xml.rels><?xml version="1.0" encoding="UTF-8" standalone="yes"?>
<Relationships xmlns="http://schemas.openxmlformats.org/package/2006/relationships"><Relationship Id="rId1" Type="http://schemas.openxmlformats.org/officeDocument/2006/relationships/package" Target="../embeddings/Microsoft_Excel_Worksheet61.xlsx"/></Relationships>
</file>

<file path=ppt/charts/_rels/chart63.xml.rels><?xml version="1.0" encoding="UTF-8" standalone="yes"?>
<Relationships xmlns="http://schemas.openxmlformats.org/package/2006/relationships"><Relationship Id="rId1" Type="http://schemas.openxmlformats.org/officeDocument/2006/relationships/package" Target="../embeddings/Microsoft_Excel_Worksheet62.xlsx"/></Relationships>
</file>

<file path=ppt/charts/_rels/chart64.xml.rels><?xml version="1.0" encoding="UTF-8" standalone="yes"?>
<Relationships xmlns="http://schemas.openxmlformats.org/package/2006/relationships"><Relationship Id="rId1" Type="http://schemas.openxmlformats.org/officeDocument/2006/relationships/package" Target="../embeddings/Microsoft_Excel_Worksheet63.xlsx"/></Relationships>
</file>

<file path=ppt/charts/_rels/chart65.xml.rels><?xml version="1.0" encoding="UTF-8" standalone="yes"?>
<Relationships xmlns="http://schemas.openxmlformats.org/package/2006/relationships"><Relationship Id="rId1" Type="http://schemas.openxmlformats.org/officeDocument/2006/relationships/package" Target="../embeddings/Microsoft_Excel_Worksheet64.xlsx"/></Relationships>
</file>

<file path=ppt/charts/_rels/chart66.xml.rels><?xml version="1.0" encoding="UTF-8" standalone="yes"?>
<Relationships xmlns="http://schemas.openxmlformats.org/package/2006/relationships"><Relationship Id="rId1" Type="http://schemas.openxmlformats.org/officeDocument/2006/relationships/package" Target="../embeddings/Microsoft_Excel_Worksheet65.xlsx"/></Relationships>
</file>

<file path=ppt/charts/_rels/chart7.xml.rels><?xml version="1.0" encoding="UTF-8" standalone="yes"?>
<Relationships xmlns="http://schemas.openxmlformats.org/package/2006/relationships"><Relationship Id="rId3" Type="http://schemas.openxmlformats.org/officeDocument/2006/relationships/package" Target="../embeddings/Microsoft_Excel_Worksheet6.xlsx"/><Relationship Id="rId2" Type="http://schemas.microsoft.com/office/2011/relationships/chartColorStyle" Target="colors6.xml"/><Relationship Id="rId1" Type="http://schemas.microsoft.com/office/2011/relationships/chartStyle" Target="style6.xml"/></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7.xml"/><Relationship Id="rId1" Type="http://schemas.microsoft.com/office/2011/relationships/chartStyle" Target="style7.xml"/></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8.xml"/><Relationship Id="rId1" Type="http://schemas.microsoft.com/office/2011/relationships/chartStyle" Target="style8.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903517149115412"/>
          <c:y val="7.5284427492419079E-2"/>
          <c:w val="0.35970667363545744"/>
          <c:h val="0.91877068709125509"/>
        </c:manualLayout>
      </c:layout>
      <c:barChart>
        <c:barDir val="bar"/>
        <c:grouping val="clustered"/>
        <c:varyColors val="0"/>
        <c:ser>
          <c:idx val="0"/>
          <c:order val="0"/>
          <c:tx>
            <c:strRef>
              <c:f>Sheet1!$B$1</c:f>
              <c:strCache>
                <c:ptCount val="1"/>
                <c:pt idx="0">
                  <c:v>Column1</c:v>
                </c:pt>
              </c:strCache>
            </c:strRef>
          </c:tx>
          <c:spPr>
            <a:solidFill>
              <a:srgbClr val="E64E9C"/>
            </a:solidFill>
            <a:ln>
              <a:noFill/>
            </a:ln>
            <a:effectLst/>
          </c:spPr>
          <c:invertIfNegative val="0"/>
          <c:dLbls>
            <c:dLbl>
              <c:idx val="2"/>
              <c:numFmt formatCode="#,##0.0" sourceLinked="0"/>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rgbClr val="6E706E"/>
                      </a:solidFill>
                      <a:latin typeface="Century Gothic" panose="020B0502020202020204" pitchFamily="34" charset="0"/>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15:spPr xmlns:c15="http://schemas.microsoft.com/office/drawing/2012/chart">
                    <a:prstGeom prst="rect">
                      <a:avLst/>
                    </a:prstGeom>
                  </c15:spPr>
                </c:ext>
                <c:ext xmlns:c16="http://schemas.microsoft.com/office/drawing/2014/chart" uri="{C3380CC4-5D6E-409C-BE32-E72D297353CC}">
                  <c16:uniqueId val="{00000000-42AD-4BE0-98D3-E58A7DF6D31B}"/>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6E706E"/>
                    </a:solidFill>
                    <a:latin typeface="Century Gothic" panose="020B0502020202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Vlasnik</c:v>
                </c:pt>
                <c:pt idx="1">
                  <c:v>Direktor </c:v>
                </c:pt>
                <c:pt idx="2">
                  <c:v>Finansijski direktor</c:v>
                </c:pt>
                <c:pt idx="3">
                  <c:v>Nesto drugo</c:v>
                </c:pt>
              </c:strCache>
            </c:strRef>
          </c:cat>
          <c:val>
            <c:numRef>
              <c:f>Sheet1!$B$2:$B$5</c:f>
              <c:numCache>
                <c:formatCode>###0.0</c:formatCode>
                <c:ptCount val="4"/>
                <c:pt idx="0">
                  <c:v>63.145258103241297</c:v>
                </c:pt>
                <c:pt idx="1">
                  <c:v>8.4033613445378119</c:v>
                </c:pt>
                <c:pt idx="2">
                  <c:v>3.9615846338535388</c:v>
                </c:pt>
                <c:pt idx="3" formatCode="0.0">
                  <c:v>24.489795918367289</c:v>
                </c:pt>
              </c:numCache>
            </c:numRef>
          </c:val>
          <c:extLst>
            <c:ext xmlns:c16="http://schemas.microsoft.com/office/drawing/2014/chart" uri="{C3380CC4-5D6E-409C-BE32-E72D297353CC}">
              <c16:uniqueId val="{00000001-246C-4DEE-B504-D09421E1267A}"/>
            </c:ext>
          </c:extLst>
        </c:ser>
        <c:dLbls>
          <c:showLegendKey val="0"/>
          <c:showVal val="0"/>
          <c:showCatName val="0"/>
          <c:showSerName val="0"/>
          <c:showPercent val="0"/>
          <c:showBubbleSize val="0"/>
        </c:dLbls>
        <c:gapWidth val="85"/>
        <c:axId val="255512704"/>
        <c:axId val="255521408"/>
      </c:barChart>
      <c:catAx>
        <c:axId val="255512704"/>
        <c:scaling>
          <c:orientation val="maxMin"/>
        </c:scaling>
        <c:delete val="0"/>
        <c:axPos val="l"/>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255521408"/>
        <c:crosses val="autoZero"/>
        <c:auto val="1"/>
        <c:lblAlgn val="ctr"/>
        <c:lblOffset val="100"/>
        <c:noMultiLvlLbl val="0"/>
      </c:catAx>
      <c:valAx>
        <c:axId val="255521408"/>
        <c:scaling>
          <c:orientation val="minMax"/>
        </c:scaling>
        <c:delete val="1"/>
        <c:axPos val="t"/>
        <c:majorGridlines>
          <c:spPr>
            <a:ln w="9525" cap="flat" cmpd="sng" algn="ctr">
              <a:noFill/>
              <a:round/>
            </a:ln>
            <a:effectLst/>
          </c:spPr>
        </c:majorGridlines>
        <c:numFmt formatCode="###0.0" sourceLinked="1"/>
        <c:majorTickMark val="out"/>
        <c:minorTickMark val="none"/>
        <c:tickLblPos val="none"/>
        <c:crossAx val="2555127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1222867454068233"/>
          <c:y val="5.7663825984648538E-2"/>
          <c:w val="0.48697509339329897"/>
          <c:h val="0.86687212386133738"/>
        </c:manualLayout>
      </c:layout>
      <c:barChart>
        <c:barDir val="bar"/>
        <c:grouping val="clustered"/>
        <c:varyColors val="0"/>
        <c:ser>
          <c:idx val="0"/>
          <c:order val="0"/>
          <c:tx>
            <c:strRef>
              <c:f>Sheet1!$B$1</c:f>
              <c:strCache>
                <c:ptCount val="1"/>
                <c:pt idx="0">
                  <c:v>1</c:v>
                </c:pt>
              </c:strCache>
            </c:strRef>
          </c:tx>
          <c:spPr>
            <a:solidFill>
              <a:srgbClr val="E64E9C"/>
            </a:solidFill>
            <a:ln>
              <a:noFill/>
            </a:ln>
            <a:effectLst/>
          </c:spPr>
          <c:invertIfNegative val="0"/>
          <c:dPt>
            <c:idx val="4"/>
            <c:invertIfNegative val="0"/>
            <c:bubble3D val="0"/>
            <c:spPr>
              <a:solidFill>
                <a:srgbClr val="E64E9C"/>
              </a:solidFill>
              <a:ln>
                <a:noFill/>
              </a:ln>
              <a:effectLst/>
            </c:spPr>
            <c:extLst>
              <c:ext xmlns:c16="http://schemas.microsoft.com/office/drawing/2014/chart" uri="{C3380CC4-5D6E-409C-BE32-E72D297353CC}">
                <c16:uniqueId val="{00000001-805C-4D40-ABEF-24484DC513F0}"/>
              </c:ext>
            </c:extLst>
          </c:dPt>
          <c:dPt>
            <c:idx val="5"/>
            <c:invertIfNegative val="0"/>
            <c:bubble3D val="0"/>
            <c:spPr>
              <a:solidFill>
                <a:srgbClr val="E64E9C"/>
              </a:solidFill>
              <a:ln>
                <a:noFill/>
              </a:ln>
              <a:effectLst/>
            </c:spPr>
            <c:extLst>
              <c:ext xmlns:c16="http://schemas.microsoft.com/office/drawing/2014/chart" uri="{C3380CC4-5D6E-409C-BE32-E72D297353CC}">
                <c16:uniqueId val="{00000002-805C-4D40-ABEF-24484DC513F0}"/>
              </c:ext>
            </c:extLst>
          </c:dPt>
          <c:dPt>
            <c:idx val="17"/>
            <c:invertIfNegative val="0"/>
            <c:bubble3D val="0"/>
            <c:spPr>
              <a:solidFill>
                <a:srgbClr val="E64E9C"/>
              </a:solidFill>
              <a:ln>
                <a:noFill/>
              </a:ln>
              <a:effectLst/>
            </c:spPr>
            <c:extLst>
              <c:ext xmlns:c16="http://schemas.microsoft.com/office/drawing/2014/chart" uri="{C3380CC4-5D6E-409C-BE32-E72D297353CC}">
                <c16:uniqueId val="{00000001-8AF0-4B31-8DE9-EFD1576583C8}"/>
              </c:ext>
            </c:extLst>
          </c:dPt>
          <c:dPt>
            <c:idx val="18"/>
            <c:invertIfNegative val="0"/>
            <c:bubble3D val="0"/>
            <c:spPr>
              <a:solidFill>
                <a:srgbClr val="E64E9C"/>
              </a:solidFill>
              <a:ln>
                <a:noFill/>
              </a:ln>
              <a:effectLst/>
            </c:spPr>
            <c:extLst>
              <c:ext xmlns:c16="http://schemas.microsoft.com/office/drawing/2014/chart" uri="{C3380CC4-5D6E-409C-BE32-E72D297353CC}">
                <c16:uniqueId val="{00000002-8AF0-4B31-8DE9-EFD1576583C8}"/>
              </c:ext>
            </c:extLst>
          </c:dPt>
          <c:dLbls>
            <c:spPr>
              <a:noFill/>
              <a:ln>
                <a:noFill/>
              </a:ln>
              <a:effectLst/>
            </c:spPr>
            <c:txPr>
              <a:bodyPr rot="0" spcFirstLastPara="1" vertOverflow="ellipsis" vert="horz" wrap="square" anchor="ctr" anchorCtr="1"/>
              <a:lstStyle/>
              <a:p>
                <a:pPr>
                  <a:defRPr sz="1197" b="0" i="0" u="none" strike="noStrike" kern="1200" baseline="0">
                    <a:solidFill>
                      <a:srgbClr val="6E706E"/>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Unapređenje proizvoda/usluga</c:v>
                </c:pt>
                <c:pt idx="1">
                  <c:v>Digitalizacija/uvođenje digitalnih rešenja</c:v>
                </c:pt>
                <c:pt idx="2">
                  <c:v>Unapređenje uslova rada (oprema, vozila, prostor)</c:v>
                </c:pt>
                <c:pt idx="3">
                  <c:v>Nova organizacija rada/širenje poslovanja</c:v>
                </c:pt>
                <c:pt idx="4">
                  <c:v>Ostalo</c:v>
                </c:pt>
                <c:pt idx="5">
                  <c:v>Ne znam</c:v>
                </c:pt>
              </c:strCache>
            </c:strRef>
          </c:cat>
          <c:val>
            <c:numRef>
              <c:f>Sheet1!$B$2:$B$7</c:f>
              <c:numCache>
                <c:formatCode>0.0</c:formatCode>
                <c:ptCount val="6"/>
                <c:pt idx="0">
                  <c:v>48.8</c:v>
                </c:pt>
                <c:pt idx="1">
                  <c:v>26.8</c:v>
                </c:pt>
                <c:pt idx="2">
                  <c:v>23.2</c:v>
                </c:pt>
                <c:pt idx="3">
                  <c:v>10.8</c:v>
                </c:pt>
                <c:pt idx="4">
                  <c:v>8.6999999999999993</c:v>
                </c:pt>
                <c:pt idx="5">
                  <c:v>0.6</c:v>
                </c:pt>
              </c:numCache>
            </c:numRef>
          </c:val>
          <c:extLst>
            <c:ext xmlns:c16="http://schemas.microsoft.com/office/drawing/2014/chart" uri="{C3380CC4-5D6E-409C-BE32-E72D297353CC}">
              <c16:uniqueId val="{00000000-41E0-4CAA-9CB3-675F950A4A07}"/>
            </c:ext>
          </c:extLst>
        </c:ser>
        <c:dLbls>
          <c:showLegendKey val="0"/>
          <c:showVal val="0"/>
          <c:showCatName val="0"/>
          <c:showSerName val="0"/>
          <c:showPercent val="0"/>
          <c:showBubbleSize val="0"/>
        </c:dLbls>
        <c:gapWidth val="85"/>
        <c:axId val="331239792"/>
        <c:axId val="331240336"/>
      </c:barChart>
      <c:catAx>
        <c:axId val="331239792"/>
        <c:scaling>
          <c:orientation val="maxMin"/>
        </c:scaling>
        <c:delete val="0"/>
        <c:axPos val="l"/>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197" b="0" i="0" u="none" strike="noStrike" kern="1200" baseline="0">
                <a:solidFill>
                  <a:srgbClr val="6E706E"/>
                </a:solidFill>
                <a:latin typeface="Century Gothic" panose="020B0502020202020204" pitchFamily="34" charset="0"/>
                <a:ea typeface="+mn-ea"/>
                <a:cs typeface="+mn-cs"/>
              </a:defRPr>
            </a:pPr>
            <a:endParaRPr lang="en-US"/>
          </a:p>
        </c:txPr>
        <c:crossAx val="331240336"/>
        <c:crosses val="autoZero"/>
        <c:auto val="1"/>
        <c:lblAlgn val="ctr"/>
        <c:lblOffset val="100"/>
        <c:noMultiLvlLbl val="0"/>
      </c:catAx>
      <c:valAx>
        <c:axId val="331240336"/>
        <c:scaling>
          <c:orientation val="minMax"/>
          <c:max val="80"/>
        </c:scaling>
        <c:delete val="1"/>
        <c:axPos val="t"/>
        <c:majorGridlines>
          <c:spPr>
            <a:ln w="9525" cap="flat" cmpd="sng" algn="ctr">
              <a:noFill/>
              <a:round/>
            </a:ln>
            <a:effectLst/>
          </c:spPr>
        </c:majorGridlines>
        <c:numFmt formatCode="0.0" sourceLinked="1"/>
        <c:majorTickMark val="out"/>
        <c:minorTickMark val="none"/>
        <c:tickLblPos val="none"/>
        <c:crossAx val="33123979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entury Gothic" panose="020B0502020202020204" pitchFamily="34" charset="0"/>
        </a:defRPr>
      </a:pPr>
      <a:endParaRPr lang="en-US"/>
    </a:p>
  </c:txPr>
  <c:externalData r:id="rId3">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3423065537295064E-2"/>
          <c:y val="0"/>
          <c:w val="0.35196478194024033"/>
          <c:h val="1"/>
        </c:manualLayout>
      </c:layout>
      <c:doughnutChart>
        <c:varyColors val="1"/>
        <c:ser>
          <c:idx val="0"/>
          <c:order val="0"/>
          <c:tx>
            <c:strRef>
              <c:f>Sheet1!$B$1</c:f>
              <c:strCache>
                <c:ptCount val="1"/>
                <c:pt idx="0">
                  <c:v>Column1</c:v>
                </c:pt>
              </c:strCache>
            </c:strRef>
          </c:tx>
          <c:spPr>
            <a:solidFill>
              <a:srgbClr val="00682F"/>
            </a:solidFill>
          </c:spPr>
          <c:explosion val="4"/>
          <c:dPt>
            <c:idx val="0"/>
            <c:bubble3D val="0"/>
            <c:spPr>
              <a:solidFill>
                <a:srgbClr val="0080C6"/>
              </a:solidFill>
              <a:ln w="19050">
                <a:solidFill>
                  <a:schemeClr val="bg1"/>
                </a:solidFill>
              </a:ln>
              <a:effectLst/>
            </c:spPr>
            <c:extLst>
              <c:ext xmlns:c16="http://schemas.microsoft.com/office/drawing/2014/chart" uri="{C3380CC4-5D6E-409C-BE32-E72D297353CC}">
                <c16:uniqueId val="{00000001-41E8-4D91-8556-241495BFA3FA}"/>
              </c:ext>
            </c:extLst>
          </c:dPt>
          <c:dPt>
            <c:idx val="1"/>
            <c:bubble3D val="0"/>
            <c:spPr>
              <a:solidFill>
                <a:srgbClr val="E64E9C"/>
              </a:solidFill>
              <a:ln w="19050">
                <a:solidFill>
                  <a:schemeClr val="lt1"/>
                </a:solidFill>
              </a:ln>
              <a:effectLst/>
            </c:spPr>
            <c:extLst>
              <c:ext xmlns:c16="http://schemas.microsoft.com/office/drawing/2014/chart" uri="{C3380CC4-5D6E-409C-BE32-E72D297353CC}">
                <c16:uniqueId val="{00000003-41E8-4D91-8556-241495BFA3FA}"/>
              </c:ext>
            </c:extLst>
          </c:dPt>
          <c:dPt>
            <c:idx val="2"/>
            <c:bubble3D val="0"/>
            <c:spPr>
              <a:solidFill>
                <a:srgbClr val="FDB82E"/>
              </a:solidFill>
              <a:ln w="19050">
                <a:solidFill>
                  <a:schemeClr val="lt1"/>
                </a:solidFill>
              </a:ln>
              <a:effectLst/>
            </c:spPr>
            <c:extLst>
              <c:ext xmlns:c16="http://schemas.microsoft.com/office/drawing/2014/chart" uri="{C3380CC4-5D6E-409C-BE32-E72D297353CC}">
                <c16:uniqueId val="{00000005-41E8-4D91-8556-241495BFA3FA}"/>
              </c:ext>
            </c:extLst>
          </c:dPt>
          <c:dPt>
            <c:idx val="3"/>
            <c:bubble3D val="0"/>
            <c:spPr>
              <a:solidFill>
                <a:schemeClr val="bg1">
                  <a:lumMod val="85000"/>
                </a:schemeClr>
              </a:solidFill>
              <a:ln w="19050">
                <a:solidFill>
                  <a:schemeClr val="lt1"/>
                </a:solidFill>
              </a:ln>
              <a:effectLst/>
            </c:spPr>
            <c:extLst>
              <c:ext xmlns:c16="http://schemas.microsoft.com/office/drawing/2014/chart" uri="{C3380CC4-5D6E-409C-BE32-E72D297353CC}">
                <c16:uniqueId val="{00000007-41E8-4D91-8556-241495BFA3FA}"/>
              </c:ext>
            </c:extLst>
          </c:dPt>
          <c:dPt>
            <c:idx val="4"/>
            <c:bubble3D val="0"/>
            <c:spPr>
              <a:solidFill>
                <a:srgbClr val="7F7F7F"/>
              </a:solidFill>
              <a:ln w="19050">
                <a:solidFill>
                  <a:schemeClr val="lt1"/>
                </a:solidFill>
              </a:ln>
              <a:effectLst/>
            </c:spPr>
            <c:extLst>
              <c:ext xmlns:c16="http://schemas.microsoft.com/office/drawing/2014/chart" uri="{C3380CC4-5D6E-409C-BE32-E72D297353CC}">
                <c16:uniqueId val="{00000009-41E8-4D91-8556-241495BFA3FA}"/>
              </c:ext>
            </c:extLst>
          </c:dPt>
          <c:dPt>
            <c:idx val="5"/>
            <c:bubble3D val="0"/>
            <c:spPr>
              <a:solidFill>
                <a:srgbClr val="3B3838"/>
              </a:solidFill>
              <a:ln w="19050">
                <a:solidFill>
                  <a:schemeClr val="lt1"/>
                </a:solidFill>
              </a:ln>
              <a:effectLst/>
            </c:spPr>
            <c:extLst>
              <c:ext xmlns:c16="http://schemas.microsoft.com/office/drawing/2014/chart" uri="{C3380CC4-5D6E-409C-BE32-E72D297353CC}">
                <c16:uniqueId val="{0000000B-41E8-4D91-8556-241495BFA3FA}"/>
              </c:ext>
            </c:extLst>
          </c:dPt>
          <c:dLbls>
            <c:dLbl>
              <c:idx val="0"/>
              <c:numFmt formatCode="#,##0.0" sourceLinked="0"/>
              <c:spPr>
                <a:noFill/>
                <a:ln>
                  <a:noFill/>
                </a:ln>
                <a:effectLst/>
              </c:spPr>
              <c:txPr>
                <a:bodyPr rot="0" spcFirstLastPara="1" vertOverflow="ellipsis" vert="horz" wrap="square" anchor="ctr" anchorCtr="1"/>
                <a:lstStyle/>
                <a:p>
                  <a:pPr>
                    <a:defRPr sz="9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1-41E8-4D91-8556-241495BFA3FA}"/>
                </c:ext>
              </c:extLst>
            </c:dLbl>
            <c:dLbl>
              <c:idx val="1"/>
              <c:numFmt formatCode="#,##0.0" sourceLinked="0"/>
              <c:spPr>
                <a:noFill/>
                <a:ln>
                  <a:noFill/>
                </a:ln>
                <a:effectLst/>
              </c:spPr>
              <c:txPr>
                <a:bodyPr rot="0" spcFirstLastPara="1" vertOverflow="ellipsis" vert="horz" wrap="square" anchor="ctr" anchorCtr="1"/>
                <a:lstStyle/>
                <a:p>
                  <a:pPr>
                    <a:defRPr sz="9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3-41E8-4D91-8556-241495BFA3FA}"/>
                </c:ext>
              </c:extLst>
            </c:dLbl>
            <c:dLbl>
              <c:idx val="2"/>
              <c:layout>
                <c:manualLayout>
                  <c:x val="-1.7685743115703294E-2"/>
                  <c:y val="-7.0555432130523954E-2"/>
                </c:manualLayout>
              </c:layout>
              <c:numFmt formatCode="#,##0.0" sourceLinked="0"/>
              <c:spPr>
                <a:solidFill>
                  <a:srgbClr val="FDB82E"/>
                </a:solidFill>
                <a:ln>
                  <a:noFill/>
                </a:ln>
                <a:effectLst/>
              </c:spPr>
              <c:txPr>
                <a:bodyPr rot="0" spcFirstLastPara="1" vertOverflow="ellipsis" vert="horz" wrap="square" anchor="ctr" anchorCtr="1"/>
                <a:lstStyle/>
                <a:p>
                  <a:pPr>
                    <a:defRPr sz="9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41E8-4D91-8556-241495BFA3FA}"/>
                </c:ext>
              </c:extLst>
            </c:dLbl>
            <c:dLbl>
              <c:idx val="3"/>
              <c:layout>
                <c:manualLayout>
                  <c:x val="-1.852820752473047E-17"/>
                  <c:y val="7.4249900610369263E-2"/>
                </c:manualLayout>
              </c:layout>
              <c:numFmt formatCode="#,##0.0" sourceLinked="0"/>
              <c:spPr>
                <a:solidFill>
                  <a:srgbClr val="D9D9D9"/>
                </a:solidFill>
                <a:ln>
                  <a:noFill/>
                </a:ln>
                <a:effectLst/>
              </c:spPr>
              <c:txPr>
                <a:bodyPr rot="0" spcFirstLastPara="1" vertOverflow="ellipsis" vert="horz" wrap="square" anchor="ctr" anchorCtr="1"/>
                <a:lstStyle/>
                <a:p>
                  <a:pPr>
                    <a:defRPr sz="9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41E8-4D91-8556-241495BFA3FA}"/>
                </c:ext>
              </c:extLst>
            </c:dLbl>
            <c:dLbl>
              <c:idx val="4"/>
              <c:layout>
                <c:manualLayout>
                  <c:x val="-1.9200590787408851E-3"/>
                  <c:y val="-7.4119329919007229E-2"/>
                </c:manualLayout>
              </c:layout>
              <c:numFmt formatCode="#,##0.0" sourceLinked="0"/>
              <c:spPr>
                <a:solidFill>
                  <a:srgbClr val="7F7F7F"/>
                </a:solidFill>
                <a:ln>
                  <a:noFill/>
                </a:ln>
                <a:effectLst/>
              </c:spPr>
              <c:txPr>
                <a:bodyPr rot="0" spcFirstLastPara="1" vertOverflow="ellipsis" vert="horz" wrap="square" anchor="ctr" anchorCtr="1"/>
                <a:lstStyle/>
                <a:p>
                  <a:pPr>
                    <a:defRPr sz="9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41E8-4D91-8556-241495BFA3FA}"/>
                </c:ext>
              </c:extLst>
            </c:dLbl>
            <c:dLbl>
              <c:idx val="5"/>
              <c:layout>
                <c:manualLayout>
                  <c:x val="7.6804903902399071E-3"/>
                  <c:y val="-3.158303104255504E-2"/>
                </c:manualLayout>
              </c:layout>
              <c:numFmt formatCode="#,##0.0" sourceLinked="0"/>
              <c:spPr>
                <a:noFill/>
                <a:ln>
                  <a:noFill/>
                </a:ln>
                <a:effectLst/>
              </c:spPr>
              <c:txPr>
                <a:bodyPr rot="0" spcFirstLastPara="1" vertOverflow="ellipsis" vert="horz" wrap="square" anchor="ctr" anchorCtr="1"/>
                <a:lstStyle/>
                <a:p>
                  <a:pPr>
                    <a:defRPr sz="900" b="1" i="0" u="none" strike="noStrike" kern="1200" baseline="0">
                      <a:solidFill>
                        <a:schemeClr val="tx1">
                          <a:lumMod val="40000"/>
                          <a:lumOff val="60000"/>
                        </a:schemeClr>
                      </a:solidFill>
                      <a:latin typeface="Century Gothic" panose="020B050202020202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B-41E8-4D91-8556-241495BFA3FA}"/>
                </c:ext>
              </c:extLst>
            </c:dLbl>
            <c:numFmt formatCode="#,##0.0" sourceLinked="0"/>
            <c:spPr>
              <a:noFill/>
              <a:ln>
                <a:noFill/>
              </a:ln>
              <a:effectLst/>
            </c:spPr>
            <c:txPr>
              <a:bodyPr rot="0" spcFirstLastPara="1" vertOverflow="ellipsis" vert="horz" wrap="square" anchor="ctr" anchorCtr="1"/>
              <a:lstStyle/>
              <a:p>
                <a:pPr>
                  <a:defRPr sz="900" b="0" i="0" u="none" strike="noStrike" kern="1200" baseline="0">
                    <a:solidFill>
                      <a:schemeClr val="tx1">
                        <a:lumMod val="75000"/>
                        <a:lumOff val="25000"/>
                      </a:schemeClr>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Sheet1!$A$2:$A$7</c:f>
              <c:strCache>
                <c:ptCount val="6"/>
                <c:pt idx="0">
                  <c:v>Povećanje prihoda firme</c:v>
                </c:pt>
                <c:pt idx="1">
                  <c:v>Opstanak na tržištu</c:v>
                </c:pt>
                <c:pt idx="2">
                  <c:v>Promena, olakšavanje načina poslovanja, rada</c:v>
                </c:pt>
                <c:pt idx="3">
                  <c:v>Kvalitet usluge</c:v>
                </c:pt>
                <c:pt idx="4">
                  <c:v>Epidemiološka situacija</c:v>
                </c:pt>
                <c:pt idx="5">
                  <c:v>Ostalo</c:v>
                </c:pt>
              </c:strCache>
            </c:strRef>
          </c:cat>
          <c:val>
            <c:numRef>
              <c:f>Sheet1!$B$2:$B$7</c:f>
              <c:numCache>
                <c:formatCode>0.0</c:formatCode>
                <c:ptCount val="6"/>
                <c:pt idx="0">
                  <c:v>51.807228915662563</c:v>
                </c:pt>
                <c:pt idx="1">
                  <c:v>39.457831325301164</c:v>
                </c:pt>
                <c:pt idx="2">
                  <c:v>3.01204819277108</c:v>
                </c:pt>
                <c:pt idx="3">
                  <c:v>1.8072289156626498</c:v>
                </c:pt>
                <c:pt idx="4">
                  <c:v>0.60240963855421781</c:v>
                </c:pt>
                <c:pt idx="5">
                  <c:v>3.9156626506024077</c:v>
                </c:pt>
              </c:numCache>
            </c:numRef>
          </c:val>
          <c:extLst>
            <c:ext xmlns:c16="http://schemas.microsoft.com/office/drawing/2014/chart" uri="{C3380CC4-5D6E-409C-BE32-E72D297353CC}">
              <c16:uniqueId val="{0000000C-41E8-4D91-8556-241495BFA3FA}"/>
            </c:ext>
          </c:extLst>
        </c:ser>
        <c:dLbls>
          <c:showLegendKey val="0"/>
          <c:showVal val="0"/>
          <c:showCatName val="0"/>
          <c:showSerName val="0"/>
          <c:showPercent val="0"/>
          <c:showBubbleSize val="0"/>
          <c:showLeaderLines val="1"/>
        </c:dLbls>
        <c:firstSliceAng val="11"/>
        <c:holeSize val="50"/>
      </c:doughnutChart>
      <c:spPr>
        <a:noFill/>
        <a:ln>
          <a:noFill/>
        </a:ln>
        <a:effectLst/>
      </c:spPr>
    </c:plotArea>
    <c:legend>
      <c:legendPos val="r"/>
      <c:layout>
        <c:manualLayout>
          <c:xMode val="edge"/>
          <c:yMode val="edge"/>
          <c:x val="0.39550352212428835"/>
          <c:y val="6.6990559933896349E-4"/>
          <c:w val="0.49253794350066404"/>
          <c:h val="0.9388973012792029"/>
        </c:manualLayout>
      </c:layout>
      <c:overlay val="0"/>
      <c:spPr>
        <a:noFill/>
        <a:ln>
          <a:noFill/>
        </a:ln>
        <a:effectLst/>
      </c:spPr>
      <c:txPr>
        <a:bodyPr rot="0" spcFirstLastPara="1" vertOverflow="ellipsis" vert="horz" wrap="square" anchor="ctr" anchorCtr="1"/>
        <a:lstStyle/>
        <a:p>
          <a:pPr>
            <a:defRPr sz="900" b="0" i="0" u="none" strike="noStrike" kern="1200" baseline="0">
              <a:solidFill>
                <a:srgbClr val="6E706E"/>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sz="900">
          <a:latin typeface="Century Gothic" panose="020B0502020202020204" pitchFamily="34" charset="0"/>
        </a:defRPr>
      </a:pPr>
      <a:endParaRPr lang="en-US"/>
    </a:p>
  </c:txPr>
  <c:externalData r:id="rId3">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1222869677033045"/>
          <c:y val="5.6860631628167721E-2"/>
          <c:w val="0.48697509339329897"/>
          <c:h val="0.86687212386133738"/>
        </c:manualLayout>
      </c:layout>
      <c:barChart>
        <c:barDir val="bar"/>
        <c:grouping val="clustered"/>
        <c:varyColors val="0"/>
        <c:ser>
          <c:idx val="0"/>
          <c:order val="0"/>
          <c:tx>
            <c:strRef>
              <c:f>Sheet1!$B$1</c:f>
              <c:strCache>
                <c:ptCount val="1"/>
                <c:pt idx="0">
                  <c:v>1</c:v>
                </c:pt>
              </c:strCache>
            </c:strRef>
          </c:tx>
          <c:spPr>
            <a:solidFill>
              <a:srgbClr val="FDB82E"/>
            </a:solidFill>
            <a:ln>
              <a:noFill/>
            </a:ln>
            <a:effectLst/>
          </c:spPr>
          <c:invertIfNegative val="0"/>
          <c:dPt>
            <c:idx val="2"/>
            <c:invertIfNegative val="0"/>
            <c:bubble3D val="0"/>
            <c:spPr>
              <a:solidFill>
                <a:srgbClr val="FDB82E"/>
              </a:solidFill>
              <a:ln>
                <a:noFill/>
              </a:ln>
              <a:effectLst/>
            </c:spPr>
            <c:extLst>
              <c:ext xmlns:c16="http://schemas.microsoft.com/office/drawing/2014/chart" uri="{C3380CC4-5D6E-409C-BE32-E72D297353CC}">
                <c16:uniqueId val="{00000001-73AB-4273-806F-0D4182ABDE76}"/>
              </c:ext>
            </c:extLst>
          </c:dPt>
          <c:dPt>
            <c:idx val="3"/>
            <c:invertIfNegative val="0"/>
            <c:bubble3D val="0"/>
            <c:spPr>
              <a:solidFill>
                <a:srgbClr val="FDB82E"/>
              </a:solidFill>
              <a:ln>
                <a:noFill/>
              </a:ln>
              <a:effectLst/>
            </c:spPr>
            <c:extLst>
              <c:ext xmlns:c16="http://schemas.microsoft.com/office/drawing/2014/chart" uri="{C3380CC4-5D6E-409C-BE32-E72D297353CC}">
                <c16:uniqueId val="{00000002-73AB-4273-806F-0D4182ABDE76}"/>
              </c:ext>
            </c:extLst>
          </c:dPt>
          <c:dLbls>
            <c:spPr>
              <a:noFill/>
              <a:ln>
                <a:noFill/>
              </a:ln>
              <a:effectLst/>
            </c:spPr>
            <c:txPr>
              <a:bodyPr rot="0" spcFirstLastPara="1" vertOverflow="ellipsis" vert="horz" wrap="square" anchor="ctr" anchorCtr="1"/>
              <a:lstStyle/>
              <a:p>
                <a:pPr>
                  <a:defRPr sz="1197" b="0" i="0" u="none" strike="noStrike" kern="1200" baseline="0">
                    <a:solidFill>
                      <a:srgbClr val="6E706E"/>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Uz saradnji sa drugim preduzećima</c:v>
                </c:pt>
                <c:pt idx="1">
                  <c:v>Samostalno</c:v>
                </c:pt>
                <c:pt idx="2">
                  <c:v>Modifikovanjem i adaptacijom već postojećeg rešenja</c:v>
                </c:pt>
                <c:pt idx="3">
                  <c:v>Kopiranjem postojeće inovacije</c:v>
                </c:pt>
                <c:pt idx="4">
                  <c:v>U saradnji sa univerzitetima i naučnim organizacijama</c:v>
                </c:pt>
              </c:strCache>
            </c:strRef>
          </c:cat>
          <c:val>
            <c:numRef>
              <c:f>Sheet1!$B$2:$B$6</c:f>
              <c:numCache>
                <c:formatCode>#,##0.0</c:formatCode>
                <c:ptCount val="5"/>
                <c:pt idx="0">
                  <c:v>50.903614457831303</c:v>
                </c:pt>
                <c:pt idx="1">
                  <c:v>46.686746987951821</c:v>
                </c:pt>
                <c:pt idx="2">
                  <c:v>17.771084337349389</c:v>
                </c:pt>
                <c:pt idx="3">
                  <c:v>13.253012048192771</c:v>
                </c:pt>
                <c:pt idx="4">
                  <c:v>3.3132530120481927</c:v>
                </c:pt>
              </c:numCache>
            </c:numRef>
          </c:val>
          <c:extLst>
            <c:ext xmlns:c16="http://schemas.microsoft.com/office/drawing/2014/chart" uri="{C3380CC4-5D6E-409C-BE32-E72D297353CC}">
              <c16:uniqueId val="{00000000-9B4C-46BA-B991-B83769FCC0C9}"/>
            </c:ext>
          </c:extLst>
        </c:ser>
        <c:dLbls>
          <c:showLegendKey val="0"/>
          <c:showVal val="0"/>
          <c:showCatName val="0"/>
          <c:showSerName val="0"/>
          <c:showPercent val="0"/>
          <c:showBubbleSize val="0"/>
        </c:dLbls>
        <c:gapWidth val="85"/>
        <c:axId val="523195968"/>
        <c:axId val="523207936"/>
      </c:barChart>
      <c:catAx>
        <c:axId val="523195968"/>
        <c:scaling>
          <c:orientation val="maxMin"/>
        </c:scaling>
        <c:delete val="0"/>
        <c:axPos val="l"/>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197" b="0" i="0" u="none" strike="noStrike" kern="1200" baseline="0">
                <a:solidFill>
                  <a:srgbClr val="6E706E"/>
                </a:solidFill>
                <a:latin typeface="Century Gothic" panose="020B0502020202020204" pitchFamily="34" charset="0"/>
                <a:ea typeface="+mn-ea"/>
                <a:cs typeface="+mn-cs"/>
              </a:defRPr>
            </a:pPr>
            <a:endParaRPr lang="en-US"/>
          </a:p>
        </c:txPr>
        <c:crossAx val="523207936"/>
        <c:crosses val="autoZero"/>
        <c:auto val="1"/>
        <c:lblAlgn val="ctr"/>
        <c:lblOffset val="100"/>
        <c:noMultiLvlLbl val="0"/>
      </c:catAx>
      <c:valAx>
        <c:axId val="523207936"/>
        <c:scaling>
          <c:orientation val="minMax"/>
          <c:max val="80"/>
        </c:scaling>
        <c:delete val="1"/>
        <c:axPos val="t"/>
        <c:majorGridlines>
          <c:spPr>
            <a:ln w="9525" cap="flat" cmpd="sng" algn="ctr">
              <a:noFill/>
              <a:round/>
            </a:ln>
            <a:effectLst/>
          </c:spPr>
        </c:majorGridlines>
        <c:numFmt formatCode="#,##0.0" sourceLinked="1"/>
        <c:majorTickMark val="out"/>
        <c:minorTickMark val="none"/>
        <c:tickLblPos val="none"/>
        <c:crossAx val="5231959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latin typeface="Century Gothic" panose="020B0502020202020204" pitchFamily="34" charset="0"/>
        </a:defRPr>
      </a:pPr>
      <a:endParaRPr lang="en-US"/>
    </a:p>
  </c:txPr>
  <c:externalData r:id="rId3">
    <c:autoUpdate val="0"/>
  </c:externalData>
  <c:userShapes r:id="rId4"/>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639534120734931"/>
          <c:y val="7.6613609406529934E-2"/>
          <c:w val="0.48697509339329897"/>
          <c:h val="0.86687212386133738"/>
        </c:manualLayout>
      </c:layout>
      <c:barChart>
        <c:barDir val="bar"/>
        <c:grouping val="clustered"/>
        <c:varyColors val="0"/>
        <c:ser>
          <c:idx val="0"/>
          <c:order val="0"/>
          <c:tx>
            <c:strRef>
              <c:f>Sheet1!$B$1</c:f>
              <c:strCache>
                <c:ptCount val="1"/>
                <c:pt idx="0">
                  <c:v>1</c:v>
                </c:pt>
              </c:strCache>
            </c:strRef>
          </c:tx>
          <c:spPr>
            <a:solidFill>
              <a:srgbClr val="E64E9C"/>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6E706E"/>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Internet</c:v>
                </c:pt>
                <c:pt idx="1">
                  <c:v>Poznanici - Kolege</c:v>
                </c:pt>
                <c:pt idx="2">
                  <c:v>Primer iz inostranstva</c:v>
                </c:pt>
                <c:pt idx="3">
                  <c:v>Konferencija</c:v>
                </c:pt>
                <c:pt idx="4">
                  <c:v>Organizacije - Asocijacije</c:v>
                </c:pt>
                <c:pt idx="5">
                  <c:v>Mediji</c:v>
                </c:pt>
                <c:pt idx="6">
                  <c:v>Primerom iz druge firme</c:v>
                </c:pt>
                <c:pt idx="7">
                  <c:v>Ne znam</c:v>
                </c:pt>
              </c:strCache>
            </c:strRef>
          </c:cat>
          <c:val>
            <c:numRef>
              <c:f>Sheet1!$B$2:$B$9</c:f>
              <c:numCache>
                <c:formatCode>0.0</c:formatCode>
                <c:ptCount val="8"/>
                <c:pt idx="0">
                  <c:v>45.555555555555557</c:v>
                </c:pt>
                <c:pt idx="1">
                  <c:v>41.111111111111107</c:v>
                </c:pt>
                <c:pt idx="2">
                  <c:v>33.333333333333329</c:v>
                </c:pt>
                <c:pt idx="3">
                  <c:v>15.555555555555559</c:v>
                </c:pt>
                <c:pt idx="4">
                  <c:v>10</c:v>
                </c:pt>
                <c:pt idx="5">
                  <c:v>10</c:v>
                </c:pt>
                <c:pt idx="6">
                  <c:v>4.4444444444444464</c:v>
                </c:pt>
                <c:pt idx="7">
                  <c:v>1.1111111111111116</c:v>
                </c:pt>
              </c:numCache>
            </c:numRef>
          </c:val>
          <c:extLst>
            <c:ext xmlns:c16="http://schemas.microsoft.com/office/drawing/2014/chart" uri="{C3380CC4-5D6E-409C-BE32-E72D297353CC}">
              <c16:uniqueId val="{00000000-D3A0-4FB3-A264-51AAB15E4212}"/>
            </c:ext>
          </c:extLst>
        </c:ser>
        <c:dLbls>
          <c:showLegendKey val="0"/>
          <c:showVal val="0"/>
          <c:showCatName val="0"/>
          <c:showSerName val="0"/>
          <c:showPercent val="0"/>
          <c:showBubbleSize val="0"/>
        </c:dLbls>
        <c:gapWidth val="85"/>
        <c:axId val="523201952"/>
        <c:axId val="523198144"/>
      </c:barChart>
      <c:catAx>
        <c:axId val="523201952"/>
        <c:scaling>
          <c:orientation val="maxMin"/>
        </c:scaling>
        <c:delete val="0"/>
        <c:axPos val="l"/>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000" b="0" i="0" u="none" strike="noStrike" kern="1200" baseline="0">
                <a:solidFill>
                  <a:srgbClr val="404040"/>
                </a:solidFill>
                <a:latin typeface="Century Gothic" panose="020B0502020202020204" pitchFamily="34" charset="0"/>
                <a:ea typeface="+mn-ea"/>
                <a:cs typeface="+mn-cs"/>
              </a:defRPr>
            </a:pPr>
            <a:endParaRPr lang="en-US"/>
          </a:p>
        </c:txPr>
        <c:crossAx val="523198144"/>
        <c:crosses val="autoZero"/>
        <c:auto val="1"/>
        <c:lblAlgn val="ctr"/>
        <c:lblOffset val="100"/>
        <c:noMultiLvlLbl val="0"/>
      </c:catAx>
      <c:valAx>
        <c:axId val="523198144"/>
        <c:scaling>
          <c:orientation val="minMax"/>
          <c:max val="80"/>
        </c:scaling>
        <c:delete val="1"/>
        <c:axPos val="t"/>
        <c:majorGridlines>
          <c:spPr>
            <a:ln w="9525" cap="flat" cmpd="sng" algn="ctr">
              <a:noFill/>
              <a:round/>
            </a:ln>
            <a:effectLst/>
          </c:spPr>
        </c:majorGridlines>
        <c:numFmt formatCode="0.0" sourceLinked="1"/>
        <c:majorTickMark val="out"/>
        <c:minorTickMark val="none"/>
        <c:tickLblPos val="none"/>
        <c:crossAx val="52320195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166134715254282"/>
          <c:y val="5.5605177685739707E-2"/>
          <c:w val="0.31075602356286702"/>
          <c:h val="0.86997455502111964"/>
        </c:manualLayout>
      </c:layout>
      <c:barChart>
        <c:barDir val="bar"/>
        <c:grouping val="percentStacked"/>
        <c:varyColors val="0"/>
        <c:ser>
          <c:idx val="0"/>
          <c:order val="0"/>
          <c:tx>
            <c:strRef>
              <c:f>Sheet1!$B$1</c:f>
              <c:strCache>
                <c:ptCount val="1"/>
                <c:pt idx="0">
                  <c:v>Da</c:v>
                </c:pt>
              </c:strCache>
            </c:strRef>
          </c:tx>
          <c:spPr>
            <a:solidFill>
              <a:srgbClr val="FDB82E"/>
            </a:solidFill>
            <a:ln w="19050">
              <a:solidFill>
                <a:schemeClr val="lt1"/>
              </a:solidFill>
            </a:ln>
            <a:effectLst/>
          </c:spPr>
          <c:invertIfNegative val="0"/>
          <c:dPt>
            <c:idx val="0"/>
            <c:invertIfNegative val="0"/>
            <c:bubble3D val="0"/>
            <c:spPr>
              <a:solidFill>
                <a:srgbClr val="FDB82E"/>
              </a:solidFill>
              <a:ln w="19050">
                <a:solidFill>
                  <a:schemeClr val="bg1"/>
                </a:solidFill>
              </a:ln>
              <a:effectLst/>
            </c:spPr>
            <c:extLst>
              <c:ext xmlns:c16="http://schemas.microsoft.com/office/drawing/2014/chart" uri="{C3380CC4-5D6E-409C-BE32-E72D297353CC}">
                <c16:uniqueId val="{00000001-DC22-401A-B588-118606F2874A}"/>
              </c:ext>
            </c:extLst>
          </c:dPt>
          <c:dLbls>
            <c:numFmt formatCode="#,##0.0" sourceLinked="0"/>
            <c:spPr>
              <a:solidFill>
                <a:srgbClr val="FDB82E"/>
              </a:solid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Samo u Vašoj firmi</c:v>
                </c:pt>
                <c:pt idx="1">
                  <c:v>Na tržištu Srbije</c:v>
                </c:pt>
                <c:pt idx="2">
                  <c:v>Na tržištu Zapadnog Balkana</c:v>
                </c:pt>
                <c:pt idx="3">
                  <c:v>U Evropi</c:v>
                </c:pt>
                <c:pt idx="4">
                  <c:v>Na svetu</c:v>
                </c:pt>
              </c:strCache>
            </c:strRef>
          </c:cat>
          <c:val>
            <c:numRef>
              <c:f>Sheet1!$B$2:$B$6</c:f>
              <c:numCache>
                <c:formatCode>#,##0.0</c:formatCode>
                <c:ptCount val="5"/>
                <c:pt idx="0">
                  <c:v>48.456790123456791</c:v>
                </c:pt>
                <c:pt idx="1">
                  <c:v>14.81481481481482</c:v>
                </c:pt>
                <c:pt idx="2">
                  <c:v>6.7901234567901234</c:v>
                </c:pt>
                <c:pt idx="3">
                  <c:v>4.9382716049382793</c:v>
                </c:pt>
                <c:pt idx="4">
                  <c:v>4.6296296296296324</c:v>
                </c:pt>
              </c:numCache>
            </c:numRef>
          </c:val>
          <c:extLst>
            <c:ext xmlns:c16="http://schemas.microsoft.com/office/drawing/2014/chart" uri="{C3380CC4-5D6E-409C-BE32-E72D297353CC}">
              <c16:uniqueId val="{00000002-DC22-401A-B588-118606F2874A}"/>
            </c:ext>
          </c:extLst>
        </c:ser>
        <c:ser>
          <c:idx val="1"/>
          <c:order val="1"/>
          <c:tx>
            <c:strRef>
              <c:f>Sheet1!$C$1</c:f>
              <c:strCache>
                <c:ptCount val="1"/>
                <c:pt idx="0">
                  <c:v>Ne</c:v>
                </c:pt>
              </c:strCache>
            </c:strRef>
          </c:tx>
          <c:spPr>
            <a:solidFill>
              <a:srgbClr val="E64E9C"/>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Samo u Vašoj firmi</c:v>
                </c:pt>
                <c:pt idx="1">
                  <c:v>Na tržištu Srbije</c:v>
                </c:pt>
                <c:pt idx="2">
                  <c:v>Na tržištu Zapadnog Balkana</c:v>
                </c:pt>
                <c:pt idx="3">
                  <c:v>U Evropi</c:v>
                </c:pt>
                <c:pt idx="4">
                  <c:v>Na svetu</c:v>
                </c:pt>
              </c:strCache>
            </c:strRef>
          </c:cat>
          <c:val>
            <c:numRef>
              <c:f>Sheet1!$C$2:$C$6</c:f>
              <c:numCache>
                <c:formatCode>#,##0.0</c:formatCode>
                <c:ptCount val="5"/>
                <c:pt idx="0">
                  <c:v>50.308641975308575</c:v>
                </c:pt>
                <c:pt idx="1">
                  <c:v>82.407407407407405</c:v>
                </c:pt>
                <c:pt idx="2">
                  <c:v>88.271604938271622</c:v>
                </c:pt>
                <c:pt idx="3">
                  <c:v>90.432098765432102</c:v>
                </c:pt>
                <c:pt idx="4">
                  <c:v>90.432098765432102</c:v>
                </c:pt>
              </c:numCache>
            </c:numRef>
          </c:val>
          <c:extLst>
            <c:ext xmlns:c16="http://schemas.microsoft.com/office/drawing/2014/chart" uri="{C3380CC4-5D6E-409C-BE32-E72D297353CC}">
              <c16:uniqueId val="{00000003-DC22-401A-B588-118606F2874A}"/>
            </c:ext>
          </c:extLst>
        </c:ser>
        <c:ser>
          <c:idx val="2"/>
          <c:order val="2"/>
          <c:tx>
            <c:strRef>
              <c:f>Sheet1!$D$1</c:f>
              <c:strCache>
                <c:ptCount val="1"/>
                <c:pt idx="0">
                  <c:v>Ne znam</c:v>
                </c:pt>
              </c:strCache>
            </c:strRef>
          </c:tx>
          <c:spPr>
            <a:solidFill>
              <a:srgbClr val="0080C6"/>
            </a:solidFill>
            <a:ln w="19050">
              <a:solidFill>
                <a:schemeClr val="lt1"/>
              </a:solidFill>
            </a:ln>
            <a:effectLst/>
          </c:spPr>
          <c:invertIfNegative val="0"/>
          <c:dLbls>
            <c:spPr>
              <a:solidFill>
                <a:srgbClr val="0080C6"/>
              </a:solid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Samo u Vašoj firmi</c:v>
                </c:pt>
                <c:pt idx="1">
                  <c:v>Na tržištu Srbije</c:v>
                </c:pt>
                <c:pt idx="2">
                  <c:v>Na tržištu Zapadnog Balkana</c:v>
                </c:pt>
                <c:pt idx="3">
                  <c:v>U Evropi</c:v>
                </c:pt>
                <c:pt idx="4">
                  <c:v>Na svetu</c:v>
                </c:pt>
              </c:strCache>
            </c:strRef>
          </c:cat>
          <c:val>
            <c:numRef>
              <c:f>Sheet1!$D$2:$D$6</c:f>
              <c:numCache>
                <c:formatCode>#,##0.0</c:formatCode>
                <c:ptCount val="5"/>
                <c:pt idx="0">
                  <c:v>1.2345679012345681</c:v>
                </c:pt>
                <c:pt idx="1">
                  <c:v>2.7777777777777835</c:v>
                </c:pt>
                <c:pt idx="2">
                  <c:v>4.9382716049382793</c:v>
                </c:pt>
                <c:pt idx="3">
                  <c:v>4.6296296296296324</c:v>
                </c:pt>
                <c:pt idx="4">
                  <c:v>4.9382716049382793</c:v>
                </c:pt>
              </c:numCache>
            </c:numRef>
          </c:val>
          <c:extLst>
            <c:ext xmlns:c16="http://schemas.microsoft.com/office/drawing/2014/chart" uri="{C3380CC4-5D6E-409C-BE32-E72D297353CC}">
              <c16:uniqueId val="{00000005-DC22-401A-B588-118606F2874A}"/>
            </c:ext>
          </c:extLst>
        </c:ser>
        <c:dLbls>
          <c:showLegendKey val="0"/>
          <c:showVal val="0"/>
          <c:showCatName val="0"/>
          <c:showSerName val="0"/>
          <c:showPercent val="0"/>
          <c:showBubbleSize val="0"/>
        </c:dLbls>
        <c:gapWidth val="100"/>
        <c:overlap val="100"/>
        <c:axId val="523199232"/>
        <c:axId val="523205216"/>
      </c:barChart>
      <c:valAx>
        <c:axId val="523205216"/>
        <c:scaling>
          <c:orientation val="minMax"/>
        </c:scaling>
        <c:delete val="1"/>
        <c:axPos val="t"/>
        <c:numFmt formatCode="0%" sourceLinked="1"/>
        <c:majorTickMark val="out"/>
        <c:minorTickMark val="none"/>
        <c:tickLblPos val="none"/>
        <c:crossAx val="523199232"/>
        <c:crosses val="autoZero"/>
        <c:crossBetween val="between"/>
      </c:valAx>
      <c:catAx>
        <c:axId val="523199232"/>
        <c:scaling>
          <c:orientation val="maxMin"/>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rgbClr val="6E706E"/>
                </a:solidFill>
                <a:latin typeface="Century Gothic" panose="020B0502020202020204" pitchFamily="34" charset="0"/>
                <a:ea typeface="+mn-ea"/>
                <a:cs typeface="+mn-cs"/>
              </a:defRPr>
            </a:pPr>
            <a:endParaRPr lang="en-US"/>
          </a:p>
        </c:txPr>
        <c:crossAx val="523205216"/>
        <c:crosses val="autoZero"/>
        <c:auto val="1"/>
        <c:lblAlgn val="ctr"/>
        <c:lblOffset val="100"/>
        <c:noMultiLvlLbl val="0"/>
      </c:catAx>
      <c:spPr>
        <a:noFill/>
        <a:ln>
          <a:noFill/>
        </a:ln>
        <a:effectLst/>
      </c:spPr>
    </c:plotArea>
    <c:legend>
      <c:legendPos val="t"/>
      <c:layout>
        <c:manualLayout>
          <c:xMode val="edge"/>
          <c:yMode val="edge"/>
          <c:x val="0.40382679129026028"/>
          <c:y val="2.0481233733613383E-2"/>
          <c:w val="0.33080187997455368"/>
          <c:h val="6.1726729273300564E-2"/>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1222869677033045"/>
          <c:y val="5.6860631628167721E-2"/>
          <c:w val="0.48697509339329897"/>
          <c:h val="0.86687212386133738"/>
        </c:manualLayout>
      </c:layout>
      <c:barChart>
        <c:barDir val="bar"/>
        <c:grouping val="clustered"/>
        <c:varyColors val="0"/>
        <c:ser>
          <c:idx val="0"/>
          <c:order val="0"/>
          <c:tx>
            <c:strRef>
              <c:f>Sheet1!$B$1</c:f>
              <c:strCache>
                <c:ptCount val="1"/>
                <c:pt idx="0">
                  <c:v>1</c:v>
                </c:pt>
              </c:strCache>
            </c:strRef>
          </c:tx>
          <c:spPr>
            <a:solidFill>
              <a:srgbClr val="0080C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6E706E"/>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Menadžer/direktor/osnivač</c:v>
                </c:pt>
                <c:pt idx="1">
                  <c:v>Nova tehnologija</c:v>
                </c:pt>
                <c:pt idx="2">
                  <c:v>Zaposleni</c:v>
                </c:pt>
                <c:pt idx="3">
                  <c:v>Organizaciona promena</c:v>
                </c:pt>
                <c:pt idx="4">
                  <c:v>Inspiracija iz inostranstva</c:v>
                </c:pt>
                <c:pt idx="5">
                  <c:v>Novi zakon ili drugi nacionalni propisi i prioriteti</c:v>
                </c:pt>
                <c:pt idx="6">
                  <c:v>Finansijski pritisak</c:v>
                </c:pt>
                <c:pt idx="7">
                  <c:v>Građani</c:v>
                </c:pt>
                <c:pt idx="8">
                  <c:v>Situacija na tržištu</c:v>
                </c:pt>
                <c:pt idx="9">
                  <c:v>Privatne kompanije</c:v>
                </c:pt>
                <c:pt idx="10">
                  <c:v>Potrošači</c:v>
                </c:pt>
                <c:pt idx="11">
                  <c:v>Visoko-školske/istraživačke institucije</c:v>
                </c:pt>
              </c:strCache>
            </c:strRef>
          </c:cat>
          <c:val>
            <c:numRef>
              <c:f>Sheet1!$B$2:$B$13</c:f>
              <c:numCache>
                <c:formatCode>#,##0.0</c:formatCode>
                <c:ptCount val="12"/>
                <c:pt idx="0">
                  <c:v>53.012048192771111</c:v>
                </c:pt>
                <c:pt idx="1">
                  <c:v>13.253012048192771</c:v>
                </c:pt>
                <c:pt idx="2">
                  <c:v>11.746987951807229</c:v>
                </c:pt>
                <c:pt idx="3">
                  <c:v>6.3253012048192767</c:v>
                </c:pt>
                <c:pt idx="4">
                  <c:v>3.3132530120481927</c:v>
                </c:pt>
                <c:pt idx="5">
                  <c:v>3.3132530120481927</c:v>
                </c:pt>
                <c:pt idx="6">
                  <c:v>3.01204819277108</c:v>
                </c:pt>
                <c:pt idx="7">
                  <c:v>2.7108433734939732</c:v>
                </c:pt>
                <c:pt idx="8">
                  <c:v>1.2048192771084323</c:v>
                </c:pt>
                <c:pt idx="9">
                  <c:v>0.90361445783132521</c:v>
                </c:pt>
                <c:pt idx="10">
                  <c:v>0.60240963855421781</c:v>
                </c:pt>
                <c:pt idx="11">
                  <c:v>0.60240963855421781</c:v>
                </c:pt>
              </c:numCache>
            </c:numRef>
          </c:val>
          <c:extLst>
            <c:ext xmlns:c16="http://schemas.microsoft.com/office/drawing/2014/chart" uri="{C3380CC4-5D6E-409C-BE32-E72D297353CC}">
              <c16:uniqueId val="{00000000-CDE4-4F77-B077-2A5BA16DA5D7}"/>
            </c:ext>
          </c:extLst>
        </c:ser>
        <c:dLbls>
          <c:showLegendKey val="0"/>
          <c:showVal val="0"/>
          <c:showCatName val="0"/>
          <c:showSerName val="0"/>
          <c:showPercent val="0"/>
          <c:showBubbleSize val="0"/>
        </c:dLbls>
        <c:gapWidth val="85"/>
        <c:axId val="528174240"/>
        <c:axId val="528179136"/>
      </c:barChart>
      <c:catAx>
        <c:axId val="528174240"/>
        <c:scaling>
          <c:orientation val="maxMin"/>
        </c:scaling>
        <c:delete val="0"/>
        <c:axPos val="l"/>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528179136"/>
        <c:crosses val="autoZero"/>
        <c:auto val="1"/>
        <c:lblAlgn val="ctr"/>
        <c:lblOffset val="100"/>
        <c:noMultiLvlLbl val="0"/>
      </c:catAx>
      <c:valAx>
        <c:axId val="528179136"/>
        <c:scaling>
          <c:orientation val="minMax"/>
          <c:max val="80"/>
        </c:scaling>
        <c:delete val="1"/>
        <c:axPos val="t"/>
        <c:majorGridlines>
          <c:spPr>
            <a:ln w="9525" cap="flat" cmpd="sng" algn="ctr">
              <a:noFill/>
              <a:round/>
            </a:ln>
            <a:effectLst/>
          </c:spPr>
        </c:majorGridlines>
        <c:numFmt formatCode="#,##0.0" sourceLinked="1"/>
        <c:majorTickMark val="out"/>
        <c:minorTickMark val="none"/>
        <c:tickLblPos val="none"/>
        <c:crossAx val="52817424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9954893793617433"/>
          <c:y val="5.5605177685739707E-2"/>
          <c:w val="0.3395941014511733"/>
          <c:h val="0.86997455502111964"/>
        </c:manualLayout>
      </c:layout>
      <c:barChart>
        <c:barDir val="bar"/>
        <c:grouping val="percentStacked"/>
        <c:varyColors val="0"/>
        <c:ser>
          <c:idx val="0"/>
          <c:order val="0"/>
          <c:tx>
            <c:strRef>
              <c:f>Sheet1!$B$1</c:f>
              <c:strCache>
                <c:ptCount val="1"/>
                <c:pt idx="0">
                  <c:v>Da</c:v>
                </c:pt>
              </c:strCache>
            </c:strRef>
          </c:tx>
          <c:spPr>
            <a:solidFill>
              <a:srgbClr val="0080C6"/>
            </a:solidFill>
            <a:ln w="19050">
              <a:solidFill>
                <a:schemeClr val="lt1"/>
              </a:solidFill>
            </a:ln>
            <a:effectLst/>
          </c:spPr>
          <c:invertIfNegative val="0"/>
          <c:dPt>
            <c:idx val="0"/>
            <c:invertIfNegative val="0"/>
            <c:bubble3D val="0"/>
            <c:spPr>
              <a:solidFill>
                <a:srgbClr val="0080C6"/>
              </a:solidFill>
              <a:ln w="19050">
                <a:solidFill>
                  <a:schemeClr val="bg1"/>
                </a:solidFill>
              </a:ln>
              <a:effectLst/>
            </c:spPr>
            <c:extLst>
              <c:ext xmlns:c16="http://schemas.microsoft.com/office/drawing/2014/chart" uri="{C3380CC4-5D6E-409C-BE32-E72D297353CC}">
                <c16:uniqueId val="{00000001-3D76-4E97-852B-6FD2DCF636CA}"/>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Dizajniranje proizvoda ili usluga</c:v>
                </c:pt>
                <c:pt idx="1">
                  <c:v>Pribavljanje znanja od drugih preduzeća-organizacija (consultancy)</c:v>
                </c:pt>
                <c:pt idx="2">
                  <c:v>Nabavka softvera</c:v>
                </c:pt>
                <c:pt idx="3">
                  <c:v>Sprovođenje istraživanja i razvoja unutar preduzeća</c:v>
                </c:pt>
                <c:pt idx="4">
                  <c:v>Pružanje obuka za inovativne aktivnosti</c:v>
                </c:pt>
                <c:pt idx="5">
                  <c:v>Angažovanje  drugih organizacija za sprovođenje istraživanja i razvoja</c:v>
                </c:pt>
              </c:strCache>
            </c:strRef>
          </c:cat>
          <c:val>
            <c:numRef>
              <c:f>Sheet1!$B$2:$B$7</c:f>
              <c:numCache>
                <c:formatCode>#,##0.0</c:formatCode>
                <c:ptCount val="6"/>
                <c:pt idx="0">
                  <c:v>39.457831325301193</c:v>
                </c:pt>
                <c:pt idx="1">
                  <c:v>36.144578313253014</c:v>
                </c:pt>
                <c:pt idx="2">
                  <c:v>35.843373493975903</c:v>
                </c:pt>
                <c:pt idx="3">
                  <c:v>27.710843373493976</c:v>
                </c:pt>
                <c:pt idx="4">
                  <c:v>27.108433734939748</c:v>
                </c:pt>
                <c:pt idx="5">
                  <c:v>15.060240963855421</c:v>
                </c:pt>
              </c:numCache>
            </c:numRef>
          </c:val>
          <c:extLst>
            <c:ext xmlns:c16="http://schemas.microsoft.com/office/drawing/2014/chart" uri="{C3380CC4-5D6E-409C-BE32-E72D297353CC}">
              <c16:uniqueId val="{00000002-3D76-4E97-852B-6FD2DCF636CA}"/>
            </c:ext>
          </c:extLst>
        </c:ser>
        <c:ser>
          <c:idx val="1"/>
          <c:order val="1"/>
          <c:tx>
            <c:strRef>
              <c:f>Sheet1!$C$1</c:f>
              <c:strCache>
                <c:ptCount val="1"/>
                <c:pt idx="0">
                  <c:v>Ne</c:v>
                </c:pt>
              </c:strCache>
            </c:strRef>
          </c:tx>
          <c:spPr>
            <a:solidFill>
              <a:srgbClr val="E64E9C"/>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Dizajniranje proizvoda ili usluga</c:v>
                </c:pt>
                <c:pt idx="1">
                  <c:v>Pribavljanje znanja od drugih preduzeća-organizacija (consultancy)</c:v>
                </c:pt>
                <c:pt idx="2">
                  <c:v>Nabavka softvera</c:v>
                </c:pt>
                <c:pt idx="3">
                  <c:v>Sprovođenje istraživanja i razvoja unutar preduzeća</c:v>
                </c:pt>
                <c:pt idx="4">
                  <c:v>Pružanje obuka za inovativne aktivnosti</c:v>
                </c:pt>
                <c:pt idx="5">
                  <c:v>Angažovanje  drugih organizacija za sprovođenje istraživanja i razvoja</c:v>
                </c:pt>
              </c:strCache>
            </c:strRef>
          </c:cat>
          <c:val>
            <c:numRef>
              <c:f>Sheet1!$C$2:$C$7</c:f>
              <c:numCache>
                <c:formatCode>###0.0</c:formatCode>
                <c:ptCount val="6"/>
                <c:pt idx="0">
                  <c:v>60.542168674698793</c:v>
                </c:pt>
                <c:pt idx="1">
                  <c:v>63.855421686746958</c:v>
                </c:pt>
                <c:pt idx="2">
                  <c:v>64.156626506024054</c:v>
                </c:pt>
                <c:pt idx="3">
                  <c:v>72.289156626506028</c:v>
                </c:pt>
                <c:pt idx="4">
                  <c:v>72.891566265060291</c:v>
                </c:pt>
                <c:pt idx="5">
                  <c:v>84.939759036144579</c:v>
                </c:pt>
              </c:numCache>
            </c:numRef>
          </c:val>
          <c:extLst>
            <c:ext xmlns:c16="http://schemas.microsoft.com/office/drawing/2014/chart" uri="{C3380CC4-5D6E-409C-BE32-E72D297353CC}">
              <c16:uniqueId val="{00000003-3D76-4E97-852B-6FD2DCF636CA}"/>
            </c:ext>
          </c:extLst>
        </c:ser>
        <c:dLbls>
          <c:showLegendKey val="0"/>
          <c:showVal val="0"/>
          <c:showCatName val="0"/>
          <c:showSerName val="0"/>
          <c:showPercent val="0"/>
          <c:showBubbleSize val="0"/>
        </c:dLbls>
        <c:gapWidth val="100"/>
        <c:overlap val="100"/>
        <c:axId val="528168800"/>
        <c:axId val="528180224"/>
      </c:barChart>
      <c:valAx>
        <c:axId val="528180224"/>
        <c:scaling>
          <c:orientation val="minMax"/>
        </c:scaling>
        <c:delete val="1"/>
        <c:axPos val="t"/>
        <c:numFmt formatCode="0%" sourceLinked="1"/>
        <c:majorTickMark val="out"/>
        <c:minorTickMark val="none"/>
        <c:tickLblPos val="none"/>
        <c:crossAx val="528168800"/>
        <c:crosses val="autoZero"/>
        <c:crossBetween val="between"/>
      </c:valAx>
      <c:catAx>
        <c:axId val="528168800"/>
        <c:scaling>
          <c:orientation val="maxMin"/>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rgbClr val="6E706E"/>
                </a:solidFill>
                <a:latin typeface="Century Gothic" panose="020B0502020202020204" pitchFamily="34" charset="0"/>
                <a:ea typeface="+mn-ea"/>
                <a:cs typeface="+mn-cs"/>
              </a:defRPr>
            </a:pPr>
            <a:endParaRPr lang="en-US"/>
          </a:p>
        </c:txPr>
        <c:crossAx val="528180224"/>
        <c:crosses val="autoZero"/>
        <c:auto val="1"/>
        <c:lblAlgn val="ctr"/>
        <c:lblOffset val="100"/>
        <c:noMultiLvlLbl val="0"/>
      </c:catAx>
      <c:spPr>
        <a:noFill/>
        <a:ln>
          <a:noFill/>
        </a:ln>
        <a:effectLst/>
      </c:spPr>
    </c:plotArea>
    <c:legend>
      <c:legendPos val="b"/>
      <c:layout>
        <c:manualLayout>
          <c:xMode val="edge"/>
          <c:yMode val="edge"/>
          <c:x val="0.85620338200853285"/>
          <c:y val="0.45282826089489125"/>
          <c:w val="0.14240245724157471"/>
          <c:h val="7.9291644250768609E-2"/>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404040"/>
              </a:solidFill>
              <a:latin typeface="+mn-lt"/>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0238548519155369E-2"/>
          <c:y val="0.15137544536539613"/>
          <c:w val="0.61784778233977944"/>
          <c:h val="0.65012449668569783"/>
        </c:manualLayout>
      </c:layout>
      <c:barChart>
        <c:barDir val="col"/>
        <c:grouping val="stacked"/>
        <c:varyColors val="0"/>
        <c:ser>
          <c:idx val="0"/>
          <c:order val="0"/>
          <c:tx>
            <c:strRef>
              <c:f>Sheet1!$B$1</c:f>
              <c:strCache>
                <c:ptCount val="1"/>
                <c:pt idx="0">
                  <c:v>Uopšte se ne slažem</c:v>
                </c:pt>
              </c:strCache>
            </c:strRef>
          </c:tx>
          <c:spPr>
            <a:solidFill>
              <a:srgbClr val="706E70"/>
            </a:solidFill>
            <a:ln>
              <a:noFill/>
            </a:ln>
            <a:effectLst/>
          </c:spPr>
          <c:invertIfNegative val="0"/>
          <c:dLbls>
            <c:spPr>
              <a:solidFill>
                <a:srgbClr val="706E70"/>
              </a:solid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Unapređen kvalitet proizvoda/usluge</c:v>
                </c:pt>
                <c:pt idx="1">
                  <c:v>Povećanje zadovoljstva kupaca</c:v>
                </c:pt>
                <c:pt idx="2">
                  <c:v> Veća efikasnost rada</c:v>
                </c:pt>
                <c:pt idx="3">
                  <c:v> Povećanje zadovoljstva zaposlenih</c:v>
                </c:pt>
                <c:pt idx="4">
                  <c:v>Transparentniji rad</c:v>
                </c:pt>
                <c:pt idx="5">
                  <c:v>Veći profit</c:v>
                </c:pt>
              </c:strCache>
            </c:strRef>
          </c:cat>
          <c:val>
            <c:numRef>
              <c:f>Sheet1!$B$2:$B$7</c:f>
              <c:numCache>
                <c:formatCode>#,##0.0</c:formatCode>
                <c:ptCount val="6"/>
                <c:pt idx="0">
                  <c:v>1.2048192771084338</c:v>
                </c:pt>
                <c:pt idx="1">
                  <c:v>3.0120481927710845</c:v>
                </c:pt>
                <c:pt idx="2">
                  <c:v>1.5060240963855422</c:v>
                </c:pt>
                <c:pt idx="3">
                  <c:v>1.8072289156626504</c:v>
                </c:pt>
                <c:pt idx="4">
                  <c:v>3.6144578313253009</c:v>
                </c:pt>
                <c:pt idx="5">
                  <c:v>5.7228915662650603</c:v>
                </c:pt>
              </c:numCache>
            </c:numRef>
          </c:val>
          <c:extLst>
            <c:ext xmlns:c16="http://schemas.microsoft.com/office/drawing/2014/chart" uri="{C3380CC4-5D6E-409C-BE32-E72D297353CC}">
              <c16:uniqueId val="{00000000-653F-4A7D-8F3F-12BEC29893C2}"/>
            </c:ext>
          </c:extLst>
        </c:ser>
        <c:ser>
          <c:idx val="1"/>
          <c:order val="1"/>
          <c:tx>
            <c:strRef>
              <c:f>Sheet1!$C$1</c:f>
              <c:strCache>
                <c:ptCount val="1"/>
                <c:pt idx="0">
                  <c:v>Više se ne slažem nego što se slažem</c:v>
                </c:pt>
              </c:strCache>
            </c:strRef>
          </c:tx>
          <c:spPr>
            <a:solidFill>
              <a:srgbClr val="E64E9C"/>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Unapređen kvalitet proizvoda/usluge</c:v>
                </c:pt>
                <c:pt idx="1">
                  <c:v>Povećanje zadovoljstva kupaca</c:v>
                </c:pt>
                <c:pt idx="2">
                  <c:v> Veća efikasnost rada</c:v>
                </c:pt>
                <c:pt idx="3">
                  <c:v> Povećanje zadovoljstva zaposlenih</c:v>
                </c:pt>
                <c:pt idx="4">
                  <c:v>Transparentniji rad</c:v>
                </c:pt>
                <c:pt idx="5">
                  <c:v>Veći profit</c:v>
                </c:pt>
              </c:strCache>
            </c:strRef>
          </c:cat>
          <c:val>
            <c:numRef>
              <c:f>Sheet1!$C$2:$C$7</c:f>
              <c:numCache>
                <c:formatCode>#,##0.0</c:formatCode>
                <c:ptCount val="6"/>
                <c:pt idx="0">
                  <c:v>6.3253012048192767</c:v>
                </c:pt>
                <c:pt idx="1">
                  <c:v>6.927710843373494</c:v>
                </c:pt>
                <c:pt idx="2">
                  <c:v>8.7349397590361448</c:v>
                </c:pt>
                <c:pt idx="3">
                  <c:v>11.746987951807229</c:v>
                </c:pt>
                <c:pt idx="4">
                  <c:v>12.349397590361445</c:v>
                </c:pt>
                <c:pt idx="5">
                  <c:v>11.445783132530121</c:v>
                </c:pt>
              </c:numCache>
            </c:numRef>
          </c:val>
          <c:extLst>
            <c:ext xmlns:c16="http://schemas.microsoft.com/office/drawing/2014/chart" uri="{C3380CC4-5D6E-409C-BE32-E72D297353CC}">
              <c16:uniqueId val="{00000001-653F-4A7D-8F3F-12BEC29893C2}"/>
            </c:ext>
          </c:extLst>
        </c:ser>
        <c:ser>
          <c:idx val="2"/>
          <c:order val="2"/>
          <c:tx>
            <c:strRef>
              <c:f>Sheet1!$D$1</c:f>
              <c:strCache>
                <c:ptCount val="1"/>
                <c:pt idx="0">
                  <c:v>Više se slažem nego što se ne slažem</c:v>
                </c:pt>
              </c:strCache>
            </c:strRef>
          </c:tx>
          <c:spPr>
            <a:solidFill>
              <a:srgbClr val="FDB82E"/>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Unapređen kvalitet proizvoda/usluge</c:v>
                </c:pt>
                <c:pt idx="1">
                  <c:v>Povećanje zadovoljstva kupaca</c:v>
                </c:pt>
                <c:pt idx="2">
                  <c:v> Veća efikasnost rada</c:v>
                </c:pt>
                <c:pt idx="3">
                  <c:v> Povećanje zadovoljstva zaposlenih</c:v>
                </c:pt>
                <c:pt idx="4">
                  <c:v>Transparentniji rad</c:v>
                </c:pt>
                <c:pt idx="5">
                  <c:v>Veći profit</c:v>
                </c:pt>
              </c:strCache>
            </c:strRef>
          </c:cat>
          <c:val>
            <c:numRef>
              <c:f>Sheet1!$D$2:$D$7</c:f>
              <c:numCache>
                <c:formatCode>#,##0.0</c:formatCode>
                <c:ptCount val="6"/>
                <c:pt idx="0">
                  <c:v>32.831325301204814</c:v>
                </c:pt>
                <c:pt idx="1">
                  <c:v>28.012048192771083</c:v>
                </c:pt>
                <c:pt idx="2">
                  <c:v>32.831325301204814</c:v>
                </c:pt>
                <c:pt idx="3">
                  <c:v>38.855421686746986</c:v>
                </c:pt>
                <c:pt idx="4">
                  <c:v>32.53012048192771</c:v>
                </c:pt>
                <c:pt idx="5">
                  <c:v>35.24096385542169</c:v>
                </c:pt>
              </c:numCache>
            </c:numRef>
          </c:val>
          <c:extLst>
            <c:ext xmlns:c16="http://schemas.microsoft.com/office/drawing/2014/chart" uri="{C3380CC4-5D6E-409C-BE32-E72D297353CC}">
              <c16:uniqueId val="{00000002-653F-4A7D-8F3F-12BEC29893C2}"/>
            </c:ext>
          </c:extLst>
        </c:ser>
        <c:ser>
          <c:idx val="3"/>
          <c:order val="3"/>
          <c:tx>
            <c:strRef>
              <c:f>Sheet1!$E$1</c:f>
              <c:strCache>
                <c:ptCount val="1"/>
                <c:pt idx="0">
                  <c:v>U potpunosti se slažem</c:v>
                </c:pt>
              </c:strCache>
            </c:strRef>
          </c:tx>
          <c:spPr>
            <a:solidFill>
              <a:srgbClr val="0080C6"/>
            </a:solidFill>
            <a:ln>
              <a:noFill/>
            </a:ln>
            <a:effectLst/>
          </c:spPr>
          <c:invertIfNegative val="0"/>
          <c:dLbls>
            <c:dLbl>
              <c:idx val="2"/>
              <c:layout>
                <c:manualLayout>
                  <c:x val="0"/>
                  <c:y val="-9.7737375550047481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5C2-4EC1-97B0-1DEBB03AFA8E}"/>
                </c:ext>
              </c:extLst>
            </c:dLbl>
            <c:dLbl>
              <c:idx val="3"/>
              <c:layout>
                <c:manualLayout>
                  <c:x val="-4.2234416809630521E-3"/>
                  <c:y val="2.284187040745765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3D77-458C-A947-B919A45B694C}"/>
                </c:ext>
              </c:extLst>
            </c:dLbl>
            <c:dLbl>
              <c:idx val="5"/>
              <c:layout>
                <c:manualLayout>
                  <c:x val="0"/>
                  <c:y val="-1.598930928522033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3D77-458C-A947-B919A45B694C}"/>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Unapređen kvalitet proizvoda/usluge</c:v>
                </c:pt>
                <c:pt idx="1">
                  <c:v>Povećanje zadovoljstva kupaca</c:v>
                </c:pt>
                <c:pt idx="2">
                  <c:v> Veća efikasnost rada</c:v>
                </c:pt>
                <c:pt idx="3">
                  <c:v> Povećanje zadovoljstva zaposlenih</c:v>
                </c:pt>
                <c:pt idx="4">
                  <c:v>Transparentniji rad</c:v>
                </c:pt>
                <c:pt idx="5">
                  <c:v>Veći profit</c:v>
                </c:pt>
              </c:strCache>
            </c:strRef>
          </c:cat>
          <c:val>
            <c:numRef>
              <c:f>Sheet1!$E$2:$E$7</c:f>
              <c:numCache>
                <c:formatCode>#,##0.0</c:formatCode>
                <c:ptCount val="6"/>
                <c:pt idx="0">
                  <c:v>59.638554216867469</c:v>
                </c:pt>
                <c:pt idx="1">
                  <c:v>62.048192771084345</c:v>
                </c:pt>
                <c:pt idx="2">
                  <c:v>56.92771084337349</c:v>
                </c:pt>
                <c:pt idx="3">
                  <c:v>47.590361445783131</c:v>
                </c:pt>
                <c:pt idx="4">
                  <c:v>51.506024096385538</c:v>
                </c:pt>
                <c:pt idx="5">
                  <c:v>47.590361445783131</c:v>
                </c:pt>
              </c:numCache>
            </c:numRef>
          </c:val>
          <c:extLst>
            <c:ext xmlns:c16="http://schemas.microsoft.com/office/drawing/2014/chart" uri="{C3380CC4-5D6E-409C-BE32-E72D297353CC}">
              <c16:uniqueId val="{00000004-653F-4A7D-8F3F-12BEC29893C2}"/>
            </c:ext>
          </c:extLst>
        </c:ser>
        <c:dLbls>
          <c:showLegendKey val="0"/>
          <c:showVal val="0"/>
          <c:showCatName val="0"/>
          <c:showSerName val="0"/>
          <c:showPercent val="0"/>
          <c:showBubbleSize val="0"/>
        </c:dLbls>
        <c:gapWidth val="150"/>
        <c:overlap val="100"/>
        <c:axId val="528170432"/>
        <c:axId val="528176960"/>
      </c:barChart>
      <c:lineChart>
        <c:grouping val="standard"/>
        <c:varyColors val="0"/>
        <c:ser>
          <c:idx val="4"/>
          <c:order val="4"/>
          <c:tx>
            <c:strRef>
              <c:f>Sheet1!$F$1</c:f>
              <c:strCache>
                <c:ptCount val="1"/>
                <c:pt idx="0">
                  <c:v>Prosečna ocena</c:v>
                </c:pt>
              </c:strCache>
            </c:strRef>
          </c:tx>
          <c:spPr>
            <a:ln w="28575" cap="rnd">
              <a:solidFill>
                <a:srgbClr val="004B88"/>
              </a:solidFill>
              <a:round/>
            </a:ln>
            <a:effectLst/>
          </c:spPr>
          <c:marker>
            <c:symbol val="none"/>
          </c:marker>
          <c:dLbls>
            <c:dLbl>
              <c:idx val="0"/>
              <c:layout>
                <c:manualLayout>
                  <c:x val="0"/>
                  <c:y val="1.3935777655648691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653F-4A7D-8F3F-12BEC29893C2}"/>
                </c:ext>
              </c:extLst>
            </c:dLbl>
            <c:dLbl>
              <c:idx val="1"/>
              <c:layout>
                <c:manualLayout>
                  <c:x val="-3.9257835173842403E-17"/>
                  <c:y val="9.852532669808821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653F-4A7D-8F3F-12BEC29893C2}"/>
                </c:ext>
              </c:extLst>
            </c:dLbl>
            <c:dLbl>
              <c:idx val="2"/>
              <c:layout>
                <c:manualLayout>
                  <c:x val="0"/>
                  <c:y val="-3.0104613164466797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653F-4A7D-8F3F-12BEC29893C2}"/>
                </c:ext>
              </c:extLst>
            </c:dLbl>
            <c:dLbl>
              <c:idx val="3"/>
              <c:layout>
                <c:manualLayout>
                  <c:x val="-3.1823799343288837E-3"/>
                  <c:y val="-2.341021930893448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653F-4A7D-8F3F-12BEC29893C2}"/>
                </c:ext>
              </c:extLst>
            </c:dLbl>
            <c:dLbl>
              <c:idx val="4"/>
              <c:layout>
                <c:manualLayout>
                  <c:x val="-6.3351625214446532E-3"/>
                  <c:y val="-1.598930928522033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653F-4A7D-8F3F-12BEC29893C2}"/>
                </c:ext>
              </c:extLst>
            </c:dLbl>
            <c:dLbl>
              <c:idx val="5"/>
              <c:layout>
                <c:manualLayout>
                  <c:x val="-9.4784981963026271E-3"/>
                  <c:y val="5.5022812770745951E-2"/>
                </c:manualLayout>
              </c:layout>
              <c:numFmt formatCode="#,##0.00" sourceLinked="0"/>
              <c:spPr>
                <a:solidFill>
                  <a:srgbClr val="004B88"/>
                </a:solidFill>
                <a:ln>
                  <a:noFill/>
                </a:ln>
                <a:effectLst/>
              </c:spPr>
              <c:txPr>
                <a:bodyPr rot="0" spcFirstLastPara="1" vertOverflow="ellipsis" vert="horz" wrap="square" lIns="38100" tIns="19050" rIns="38100" bIns="19050" anchor="ctr" anchorCtr="1">
                  <a:no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3.5517479375435625E-2"/>
                      <c:h val="5.8993491256553947E-2"/>
                    </c:manualLayout>
                  </c15:layout>
                </c:ext>
                <c:ext xmlns:c16="http://schemas.microsoft.com/office/drawing/2014/chart" uri="{C3380CC4-5D6E-409C-BE32-E72D297353CC}">
                  <c16:uniqueId val="{00000001-A5C2-4EC1-97B0-1DEBB03AFA8E}"/>
                </c:ext>
              </c:extLst>
            </c:dLbl>
            <c:numFmt formatCode="#,##0.00" sourceLinked="0"/>
            <c:spPr>
              <a:solidFill>
                <a:srgbClr val="004B88"/>
              </a:solid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Unapređen kvalitet proizvoda/usluge</c:v>
                </c:pt>
                <c:pt idx="1">
                  <c:v>Povećanje zadovoljstva kupaca</c:v>
                </c:pt>
                <c:pt idx="2">
                  <c:v> Veća efikasnost rada</c:v>
                </c:pt>
                <c:pt idx="3">
                  <c:v> Povećanje zadovoljstva zaposlenih</c:v>
                </c:pt>
                <c:pt idx="4">
                  <c:v>Transparentniji rad</c:v>
                </c:pt>
                <c:pt idx="5">
                  <c:v>Veći profit</c:v>
                </c:pt>
              </c:strCache>
            </c:strRef>
          </c:cat>
          <c:val>
            <c:numRef>
              <c:f>Sheet1!$F$2:$F$7</c:f>
              <c:numCache>
                <c:formatCode>#,##0.00</c:formatCode>
                <c:ptCount val="6"/>
                <c:pt idx="0">
                  <c:v>3.509036144578312</c:v>
                </c:pt>
                <c:pt idx="1">
                  <c:v>3.490963855421688</c:v>
                </c:pt>
                <c:pt idx="2">
                  <c:v>3.4518072289156634</c:v>
                </c:pt>
                <c:pt idx="3">
                  <c:v>3.3222891566265065</c:v>
                </c:pt>
                <c:pt idx="4">
                  <c:v>3.3192771084337354</c:v>
                </c:pt>
                <c:pt idx="5">
                  <c:v>3.2469879518072293</c:v>
                </c:pt>
              </c:numCache>
            </c:numRef>
          </c:val>
          <c:smooth val="0"/>
          <c:extLst>
            <c:ext xmlns:c16="http://schemas.microsoft.com/office/drawing/2014/chart" uri="{C3380CC4-5D6E-409C-BE32-E72D297353CC}">
              <c16:uniqueId val="{0000000A-653F-4A7D-8F3F-12BEC29893C2}"/>
            </c:ext>
          </c:extLst>
        </c:ser>
        <c:dLbls>
          <c:showLegendKey val="0"/>
          <c:showVal val="0"/>
          <c:showCatName val="0"/>
          <c:showSerName val="0"/>
          <c:showPercent val="0"/>
          <c:showBubbleSize val="0"/>
        </c:dLbls>
        <c:marker val="1"/>
        <c:smooth val="0"/>
        <c:axId val="528173152"/>
        <c:axId val="528167712"/>
      </c:lineChart>
      <c:catAx>
        <c:axId val="528170432"/>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chemeClr val="tx1"/>
                </a:solidFill>
                <a:latin typeface="Century Gothic" panose="020B0502020202020204" pitchFamily="34" charset="0"/>
                <a:ea typeface="+mn-ea"/>
                <a:cs typeface="+mn-cs"/>
              </a:defRPr>
            </a:pPr>
            <a:endParaRPr lang="en-US"/>
          </a:p>
        </c:txPr>
        <c:crossAx val="528176960"/>
        <c:crosses val="autoZero"/>
        <c:auto val="1"/>
        <c:lblAlgn val="ctr"/>
        <c:lblOffset val="100"/>
        <c:noMultiLvlLbl val="0"/>
      </c:catAx>
      <c:valAx>
        <c:axId val="528176960"/>
        <c:scaling>
          <c:orientation val="minMax"/>
          <c:max val="100"/>
        </c:scaling>
        <c:delete val="0"/>
        <c:axPos val="l"/>
        <c:numFmt formatCode="General"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Century Gothic" panose="020B0502020202020204" pitchFamily="34" charset="0"/>
                <a:ea typeface="+mn-ea"/>
                <a:cs typeface="+mn-cs"/>
              </a:defRPr>
            </a:pPr>
            <a:endParaRPr lang="en-US"/>
          </a:p>
        </c:txPr>
        <c:crossAx val="528170432"/>
        <c:crosses val="autoZero"/>
        <c:crossBetween val="between"/>
        <c:majorUnit val="20"/>
      </c:valAx>
      <c:valAx>
        <c:axId val="528167712"/>
        <c:scaling>
          <c:orientation val="minMax"/>
          <c:min val="1"/>
        </c:scaling>
        <c:delete val="0"/>
        <c:axPos val="r"/>
        <c:numFmt formatCode="#,##0" sourceLinked="0"/>
        <c:majorTickMark val="out"/>
        <c:minorTickMark val="none"/>
        <c:tickLblPos val="nextTo"/>
        <c:txPr>
          <a:bodyPr/>
          <a:lstStyle/>
          <a:p>
            <a:pPr>
              <a:defRPr>
                <a:latin typeface="Century Gothic" panose="020B0502020202020204" pitchFamily="34" charset="0"/>
              </a:defRPr>
            </a:pPr>
            <a:endParaRPr lang="en-US"/>
          </a:p>
        </c:txPr>
        <c:crossAx val="528173152"/>
        <c:crosses val="max"/>
        <c:crossBetween val="between"/>
        <c:majorUnit val="1"/>
      </c:valAx>
      <c:catAx>
        <c:axId val="528173152"/>
        <c:scaling>
          <c:orientation val="minMax"/>
        </c:scaling>
        <c:delete val="1"/>
        <c:axPos val="b"/>
        <c:numFmt formatCode="General" sourceLinked="1"/>
        <c:majorTickMark val="out"/>
        <c:minorTickMark val="none"/>
        <c:tickLblPos val="nextTo"/>
        <c:crossAx val="528167712"/>
        <c:crosses val="autoZero"/>
        <c:auto val="1"/>
        <c:lblAlgn val="ctr"/>
        <c:lblOffset val="100"/>
        <c:noMultiLvlLbl val="0"/>
      </c:catAx>
      <c:spPr>
        <a:noFill/>
        <a:ln>
          <a:noFill/>
        </a:ln>
        <a:effectLst/>
      </c:spPr>
    </c:plotArea>
    <c:legend>
      <c:legendPos val="r"/>
      <c:layout>
        <c:manualLayout>
          <c:xMode val="edge"/>
          <c:yMode val="edge"/>
          <c:x val="0.72406351623967424"/>
          <c:y val="0.18147146609735873"/>
          <c:w val="0.19051937704215544"/>
          <c:h val="0.66792956430481221"/>
        </c:manualLayout>
      </c:layout>
      <c:overlay val="0"/>
      <c:spPr>
        <a:noFill/>
        <a:ln>
          <a:noFill/>
        </a:ln>
        <a:effectLst/>
      </c:spPr>
      <c:txPr>
        <a:bodyPr rot="0" spcFirstLastPara="1" vertOverflow="ellipsis" vert="horz" wrap="square" anchor="ctr" anchorCtr="1"/>
        <a:lstStyle/>
        <a:p>
          <a:pPr>
            <a:defRPr sz="1000" b="0" i="0" u="none" strike="noStrike" kern="1200" baseline="0">
              <a:solidFill>
                <a:schemeClr val="tx1"/>
              </a:solidFill>
              <a:latin typeface="Century Gothic" panose="020B0502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428794960404848"/>
          <c:y val="0"/>
          <c:w val="0.42232338873756864"/>
          <c:h val="0.87942472368473656"/>
        </c:manualLayout>
      </c:layout>
      <c:doughnutChart>
        <c:varyColors val="1"/>
        <c:ser>
          <c:idx val="0"/>
          <c:order val="0"/>
          <c:tx>
            <c:strRef>
              <c:f>Sheet1!$B$1</c:f>
              <c:strCache>
                <c:ptCount val="1"/>
                <c:pt idx="0">
                  <c:v>Column1</c:v>
                </c:pt>
              </c:strCache>
            </c:strRef>
          </c:tx>
          <c:spPr>
            <a:solidFill>
              <a:srgbClr val="00682F"/>
            </a:solidFill>
          </c:spPr>
          <c:explosion val="4"/>
          <c:dPt>
            <c:idx val="0"/>
            <c:bubble3D val="0"/>
            <c:spPr>
              <a:solidFill>
                <a:srgbClr val="0080C6"/>
              </a:solidFill>
              <a:ln w="19050">
                <a:solidFill>
                  <a:schemeClr val="bg1"/>
                </a:solidFill>
              </a:ln>
              <a:effectLst/>
            </c:spPr>
            <c:extLst>
              <c:ext xmlns:c16="http://schemas.microsoft.com/office/drawing/2014/chart" uri="{C3380CC4-5D6E-409C-BE32-E72D297353CC}">
                <c16:uniqueId val="{00000001-47EF-429C-BFC6-CC86582887B8}"/>
              </c:ext>
            </c:extLst>
          </c:dPt>
          <c:dPt>
            <c:idx val="1"/>
            <c:bubble3D val="0"/>
            <c:spPr>
              <a:solidFill>
                <a:srgbClr val="FDB82E"/>
              </a:solidFill>
              <a:ln w="19050">
                <a:solidFill>
                  <a:schemeClr val="lt1"/>
                </a:solidFill>
              </a:ln>
              <a:effectLst/>
            </c:spPr>
            <c:extLst>
              <c:ext xmlns:c16="http://schemas.microsoft.com/office/drawing/2014/chart" uri="{C3380CC4-5D6E-409C-BE32-E72D297353CC}">
                <c16:uniqueId val="{00000003-47EF-429C-BFC6-CC86582887B8}"/>
              </c:ext>
            </c:extLst>
          </c:dPt>
          <c:dPt>
            <c:idx val="2"/>
            <c:bubble3D val="0"/>
            <c:spPr>
              <a:solidFill>
                <a:srgbClr val="E64E9C"/>
              </a:solidFill>
              <a:ln w="19050">
                <a:solidFill>
                  <a:schemeClr val="lt1"/>
                </a:solidFill>
              </a:ln>
              <a:effectLst/>
            </c:spPr>
            <c:extLst>
              <c:ext xmlns:c16="http://schemas.microsoft.com/office/drawing/2014/chart" uri="{C3380CC4-5D6E-409C-BE32-E72D297353CC}">
                <c16:uniqueId val="{00000005-47EF-429C-BFC6-CC86582887B8}"/>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Postigli smo više od očekivanog, premašena su očekivanja</c:v>
                </c:pt>
                <c:pt idx="1">
                  <c:v>Postigli smo ono što je i očekivano</c:v>
                </c:pt>
                <c:pt idx="2">
                  <c:v>Postigli smo manje od očekivanog</c:v>
                </c:pt>
              </c:strCache>
            </c:strRef>
          </c:cat>
          <c:val>
            <c:numRef>
              <c:f>Sheet1!$B$2:$B$4</c:f>
              <c:numCache>
                <c:formatCode>###0.0</c:formatCode>
                <c:ptCount val="3"/>
                <c:pt idx="0">
                  <c:v>15.662650602409654</c:v>
                </c:pt>
                <c:pt idx="1">
                  <c:v>74.096385542168619</c:v>
                </c:pt>
                <c:pt idx="2">
                  <c:v>10.240963855421683</c:v>
                </c:pt>
              </c:numCache>
            </c:numRef>
          </c:val>
          <c:extLst>
            <c:ext xmlns:c16="http://schemas.microsoft.com/office/drawing/2014/chart" uri="{C3380CC4-5D6E-409C-BE32-E72D297353CC}">
              <c16:uniqueId val="{00000006-47EF-429C-BFC6-CC86582887B8}"/>
            </c:ext>
          </c:extLst>
        </c:ser>
        <c:dLbls>
          <c:showLegendKey val="0"/>
          <c:showVal val="0"/>
          <c:showCatName val="0"/>
          <c:showSerName val="0"/>
          <c:showPercent val="0"/>
          <c:showBubbleSize val="0"/>
          <c:showLeaderLines val="1"/>
        </c:dLbls>
        <c:firstSliceAng val="11"/>
        <c:holeSize val="50"/>
      </c:doughnutChart>
      <c:spPr>
        <a:noFill/>
        <a:ln>
          <a:noFill/>
        </a:ln>
        <a:effectLst/>
      </c:spPr>
    </c:plotArea>
    <c:legend>
      <c:legendPos val="r"/>
      <c:layout>
        <c:manualLayout>
          <c:xMode val="edge"/>
          <c:yMode val="edge"/>
          <c:x val="0.54880971172863779"/>
          <c:y val="8.9886213003787019E-2"/>
          <c:w val="0.37609154763578573"/>
          <c:h val="0.82608029624893464"/>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6266477321206594"/>
          <c:y val="1.7093971077539329E-2"/>
          <c:w val="0.39092014702833588"/>
          <c:h val="0.98051825689950367"/>
        </c:manualLayout>
      </c:layout>
      <c:doughnutChart>
        <c:varyColors val="1"/>
        <c:ser>
          <c:idx val="0"/>
          <c:order val="0"/>
          <c:tx>
            <c:strRef>
              <c:f>Sheet1!$B$1</c:f>
              <c:strCache>
                <c:ptCount val="1"/>
                <c:pt idx="0">
                  <c:v>Column1</c:v>
                </c:pt>
              </c:strCache>
            </c:strRef>
          </c:tx>
          <c:spPr>
            <a:solidFill>
              <a:srgbClr val="00682F"/>
            </a:solidFill>
          </c:spPr>
          <c:explosion val="9"/>
          <c:dPt>
            <c:idx val="0"/>
            <c:bubble3D val="0"/>
            <c:spPr>
              <a:solidFill>
                <a:srgbClr val="0080C6"/>
              </a:solidFill>
              <a:ln w="19050">
                <a:solidFill>
                  <a:schemeClr val="bg1"/>
                </a:solidFill>
              </a:ln>
              <a:effectLst/>
            </c:spPr>
            <c:extLst>
              <c:ext xmlns:c16="http://schemas.microsoft.com/office/drawing/2014/chart" uri="{C3380CC4-5D6E-409C-BE32-E72D297353CC}">
                <c16:uniqueId val="{00000001-3361-4853-B3E4-17AA3AE1F569}"/>
              </c:ext>
            </c:extLst>
          </c:dPt>
          <c:dPt>
            <c:idx val="1"/>
            <c:bubble3D val="0"/>
            <c:explosion val="0"/>
            <c:spPr>
              <a:solidFill>
                <a:srgbClr val="E64E9C"/>
              </a:solidFill>
              <a:ln w="19050">
                <a:solidFill>
                  <a:schemeClr val="lt1"/>
                </a:solidFill>
              </a:ln>
              <a:effectLst/>
            </c:spPr>
            <c:extLst>
              <c:ext xmlns:c16="http://schemas.microsoft.com/office/drawing/2014/chart" uri="{C3380CC4-5D6E-409C-BE32-E72D297353CC}">
                <c16:uniqueId val="{00000003-3361-4853-B3E4-17AA3AE1F569}"/>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Da</c:v>
                </c:pt>
                <c:pt idx="1">
                  <c:v>Ne</c:v>
                </c:pt>
              </c:strCache>
            </c:strRef>
          </c:cat>
          <c:val>
            <c:numRef>
              <c:f>Sheet1!$B$2:$B$3</c:f>
              <c:numCache>
                <c:formatCode>###0.0</c:formatCode>
                <c:ptCount val="2"/>
                <c:pt idx="0">
                  <c:v>26.506024096385527</c:v>
                </c:pt>
                <c:pt idx="1">
                  <c:v>73.493975903614455</c:v>
                </c:pt>
              </c:numCache>
            </c:numRef>
          </c:val>
          <c:extLst>
            <c:ext xmlns:c16="http://schemas.microsoft.com/office/drawing/2014/chart" uri="{C3380CC4-5D6E-409C-BE32-E72D297353CC}">
              <c16:uniqueId val="{00000004-3361-4853-B3E4-17AA3AE1F569}"/>
            </c:ext>
          </c:extLst>
        </c:ser>
        <c:dLbls>
          <c:showLegendKey val="0"/>
          <c:showVal val="0"/>
          <c:showCatName val="0"/>
          <c:showSerName val="0"/>
          <c:showPercent val="0"/>
          <c:showBubbleSize val="0"/>
          <c:showLeaderLines val="1"/>
        </c:dLbls>
        <c:firstSliceAng val="25"/>
        <c:holeSize val="50"/>
      </c:doughnutChart>
      <c:spPr>
        <a:noFill/>
        <a:ln>
          <a:noFill/>
        </a:ln>
        <a:effectLst/>
      </c:spPr>
    </c:plotArea>
    <c:legend>
      <c:legendPos val="t"/>
      <c:layout>
        <c:manualLayout>
          <c:xMode val="edge"/>
          <c:yMode val="edge"/>
          <c:x val="0.73259633372303778"/>
          <c:y val="0.32521129929368064"/>
          <c:w val="8.4037718652942961E-2"/>
          <c:h val="0.29211389166282864"/>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4032934681579822"/>
          <c:y val="8.0719839916646968E-2"/>
          <c:w val="0.55332501032464554"/>
          <c:h val="0.83825111428017862"/>
        </c:manualLayout>
      </c:layout>
      <c:barChart>
        <c:barDir val="bar"/>
        <c:grouping val="clustered"/>
        <c:varyColors val="0"/>
        <c:ser>
          <c:idx val="0"/>
          <c:order val="0"/>
          <c:tx>
            <c:strRef>
              <c:f>Sheet1!$B$1</c:f>
              <c:strCache>
                <c:ptCount val="1"/>
                <c:pt idx="0">
                  <c:v>1</c:v>
                </c:pt>
              </c:strCache>
            </c:strRef>
          </c:tx>
          <c:spPr>
            <a:solidFill>
              <a:srgbClr val="00682F"/>
            </a:solidFill>
            <a:ln>
              <a:noFill/>
            </a:ln>
            <a:effectLst/>
          </c:spPr>
          <c:invertIfNegative val="0"/>
          <c:dPt>
            <c:idx val="0"/>
            <c:invertIfNegative val="0"/>
            <c:bubble3D val="0"/>
            <c:spPr>
              <a:solidFill>
                <a:srgbClr val="0080C6"/>
              </a:solidFill>
              <a:ln>
                <a:noFill/>
              </a:ln>
              <a:effectLst/>
            </c:spPr>
            <c:extLst>
              <c:ext xmlns:c16="http://schemas.microsoft.com/office/drawing/2014/chart" uri="{C3380CC4-5D6E-409C-BE32-E72D297353CC}">
                <c16:uniqueId val="{00000006-BAD7-4D03-8B96-0585876ECCE9}"/>
              </c:ext>
            </c:extLst>
          </c:dPt>
          <c:dPt>
            <c:idx val="1"/>
            <c:invertIfNegative val="0"/>
            <c:bubble3D val="0"/>
            <c:spPr>
              <a:solidFill>
                <a:srgbClr val="FDB82E"/>
              </a:solidFill>
              <a:ln>
                <a:noFill/>
              </a:ln>
              <a:effectLst/>
            </c:spPr>
            <c:extLst>
              <c:ext xmlns:c16="http://schemas.microsoft.com/office/drawing/2014/chart" uri="{C3380CC4-5D6E-409C-BE32-E72D297353CC}">
                <c16:uniqueId val="{00000001-3A30-4FF9-99F7-C6387DD747F7}"/>
              </c:ext>
            </c:extLst>
          </c:dPt>
          <c:dPt>
            <c:idx val="2"/>
            <c:invertIfNegative val="0"/>
            <c:bubble3D val="0"/>
            <c:spPr>
              <a:solidFill>
                <a:srgbClr val="E64E9C"/>
              </a:solidFill>
              <a:ln>
                <a:noFill/>
              </a:ln>
              <a:effectLst/>
            </c:spPr>
            <c:extLst>
              <c:ext xmlns:c16="http://schemas.microsoft.com/office/drawing/2014/chart" uri="{C3380CC4-5D6E-409C-BE32-E72D297353CC}">
                <c16:uniqueId val="{00000003-3A30-4FF9-99F7-C6387DD747F7}"/>
              </c:ext>
            </c:extLst>
          </c:dPt>
          <c:dPt>
            <c:idx val="3"/>
            <c:invertIfNegative val="0"/>
            <c:bubble3D val="0"/>
            <c:spPr>
              <a:solidFill>
                <a:srgbClr val="303030"/>
              </a:solidFill>
              <a:ln>
                <a:noFill/>
              </a:ln>
              <a:effectLst/>
            </c:spPr>
            <c:extLst>
              <c:ext xmlns:c16="http://schemas.microsoft.com/office/drawing/2014/chart" uri="{C3380CC4-5D6E-409C-BE32-E72D297353CC}">
                <c16:uniqueId val="{00000005-3A30-4FF9-99F7-C6387DD747F7}"/>
              </c:ext>
            </c:extLst>
          </c:dPt>
          <c:dLbls>
            <c:spPr>
              <a:noFill/>
              <a:ln>
                <a:noFill/>
              </a:ln>
              <a:effectLst/>
            </c:spPr>
            <c:txPr>
              <a:bodyPr rot="0" spcFirstLastPara="1" vertOverflow="ellipsis" vert="horz" wrap="square" anchor="ctr" anchorCtr="1"/>
              <a:lstStyle/>
              <a:p>
                <a:pPr>
                  <a:defRPr sz="1197" b="0" i="0" u="none" strike="noStrike" kern="1200" baseline="0">
                    <a:solidFill>
                      <a:srgbClr val="6E706E"/>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Beograd</c:v>
                </c:pt>
                <c:pt idx="1">
                  <c:v>Vojvodina</c:v>
                </c:pt>
                <c:pt idx="2">
                  <c:v>Zapadna Srbija i Šumadija</c:v>
                </c:pt>
                <c:pt idx="3">
                  <c:v>Istočna i Južna Srbija</c:v>
                </c:pt>
              </c:strCache>
            </c:strRef>
          </c:cat>
          <c:val>
            <c:numRef>
              <c:f>Sheet1!$B$2:$B$5</c:f>
              <c:numCache>
                <c:formatCode>###0.0</c:formatCode>
                <c:ptCount val="4"/>
                <c:pt idx="0">
                  <c:v>31.092436974789866</c:v>
                </c:pt>
                <c:pt idx="1">
                  <c:v>27.971188475390157</c:v>
                </c:pt>
                <c:pt idx="2">
                  <c:v>24.369747899159627</c:v>
                </c:pt>
                <c:pt idx="3">
                  <c:v>16.566626650660222</c:v>
                </c:pt>
              </c:numCache>
            </c:numRef>
          </c:val>
          <c:extLst>
            <c:ext xmlns:c16="http://schemas.microsoft.com/office/drawing/2014/chart" uri="{C3380CC4-5D6E-409C-BE32-E72D297353CC}">
              <c16:uniqueId val="{00000006-3A30-4FF9-99F7-C6387DD747F7}"/>
            </c:ext>
          </c:extLst>
        </c:ser>
        <c:dLbls>
          <c:showLegendKey val="0"/>
          <c:showVal val="0"/>
          <c:showCatName val="0"/>
          <c:showSerName val="0"/>
          <c:showPercent val="0"/>
          <c:showBubbleSize val="0"/>
        </c:dLbls>
        <c:gapWidth val="85"/>
        <c:axId val="255522496"/>
        <c:axId val="255525216"/>
      </c:barChart>
      <c:catAx>
        <c:axId val="255522496"/>
        <c:scaling>
          <c:orientation val="maxMin"/>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lgn="just">
              <a:defRPr sz="1197" b="0" i="0" u="none" strike="noStrike" kern="1200" baseline="0">
                <a:solidFill>
                  <a:srgbClr val="6E706E"/>
                </a:solidFill>
                <a:latin typeface="+mn-lt"/>
                <a:ea typeface="+mn-ea"/>
                <a:cs typeface="+mn-cs"/>
              </a:defRPr>
            </a:pPr>
            <a:endParaRPr lang="en-US"/>
          </a:p>
        </c:txPr>
        <c:crossAx val="255525216"/>
        <c:crosses val="autoZero"/>
        <c:auto val="1"/>
        <c:lblAlgn val="ctr"/>
        <c:lblOffset val="100"/>
        <c:noMultiLvlLbl val="0"/>
      </c:catAx>
      <c:valAx>
        <c:axId val="255525216"/>
        <c:scaling>
          <c:orientation val="minMax"/>
          <c:max val="50"/>
          <c:min val="0"/>
        </c:scaling>
        <c:delete val="1"/>
        <c:axPos val="t"/>
        <c:majorGridlines>
          <c:spPr>
            <a:ln w="9525" cap="flat" cmpd="sng" algn="ctr">
              <a:noFill/>
              <a:round/>
            </a:ln>
            <a:effectLst/>
          </c:spPr>
        </c:majorGridlines>
        <c:numFmt formatCode="#,##0" sourceLinked="0"/>
        <c:majorTickMark val="out"/>
        <c:minorTickMark val="none"/>
        <c:tickLblPos val="none"/>
        <c:crossAx val="25552249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rgbClr val="6E706E"/>
          </a:solidFill>
        </a:defRPr>
      </a:pPr>
      <a:endParaRPr lang="en-US"/>
    </a:p>
  </c:txPr>
  <c:externalData r:id="rId3">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226554613365636"/>
          <c:y val="0.14750033022299086"/>
          <c:w val="0.53844232412562076"/>
          <c:h val="0.70131683397846134"/>
        </c:manualLayout>
      </c:layout>
      <c:doughnutChart>
        <c:varyColors val="1"/>
        <c:ser>
          <c:idx val="0"/>
          <c:order val="0"/>
          <c:tx>
            <c:strRef>
              <c:f>Sheet1!$B$1</c:f>
              <c:strCache>
                <c:ptCount val="1"/>
                <c:pt idx="0">
                  <c:v>Column1</c:v>
                </c:pt>
              </c:strCache>
            </c:strRef>
          </c:tx>
          <c:spPr>
            <a:solidFill>
              <a:srgbClr val="00682F"/>
            </a:solidFill>
          </c:spPr>
          <c:dPt>
            <c:idx val="0"/>
            <c:bubble3D val="0"/>
            <c:explosion val="9"/>
            <c:spPr>
              <a:solidFill>
                <a:srgbClr val="0080C6"/>
              </a:solidFill>
              <a:ln w="19050">
                <a:solidFill>
                  <a:schemeClr val="bg1"/>
                </a:solidFill>
              </a:ln>
              <a:effectLst/>
            </c:spPr>
            <c:extLst>
              <c:ext xmlns:c16="http://schemas.microsoft.com/office/drawing/2014/chart" uri="{C3380CC4-5D6E-409C-BE32-E72D297353CC}">
                <c16:uniqueId val="{00000001-972E-4916-966F-D8AD274C21A9}"/>
              </c:ext>
            </c:extLst>
          </c:dPt>
          <c:dPt>
            <c:idx val="1"/>
            <c:bubble3D val="0"/>
            <c:spPr>
              <a:solidFill>
                <a:srgbClr val="E64E9C"/>
              </a:solidFill>
              <a:ln w="19050">
                <a:solidFill>
                  <a:schemeClr val="lt1"/>
                </a:solidFill>
              </a:ln>
              <a:effectLst/>
            </c:spPr>
            <c:extLst>
              <c:ext xmlns:c16="http://schemas.microsoft.com/office/drawing/2014/chart" uri="{C3380CC4-5D6E-409C-BE32-E72D297353CC}">
                <c16:uniqueId val="{00000003-972E-4916-966F-D8AD274C21A9}"/>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Da</c:v>
                </c:pt>
                <c:pt idx="1">
                  <c:v>Ne</c:v>
                </c:pt>
              </c:strCache>
            </c:strRef>
          </c:cat>
          <c:val>
            <c:numRef>
              <c:f>Sheet1!$B$2:$B$3</c:f>
              <c:numCache>
                <c:formatCode>###0.0</c:formatCode>
                <c:ptCount val="2"/>
                <c:pt idx="0">
                  <c:v>53.313253012048158</c:v>
                </c:pt>
                <c:pt idx="1">
                  <c:v>46.686746987951842</c:v>
                </c:pt>
              </c:numCache>
            </c:numRef>
          </c:val>
          <c:extLst>
            <c:ext xmlns:c16="http://schemas.microsoft.com/office/drawing/2014/chart" uri="{C3380CC4-5D6E-409C-BE32-E72D297353CC}">
              <c16:uniqueId val="{00000004-972E-4916-966F-D8AD274C21A9}"/>
            </c:ext>
          </c:extLst>
        </c:ser>
        <c:dLbls>
          <c:showLegendKey val="0"/>
          <c:showVal val="0"/>
          <c:showCatName val="0"/>
          <c:showSerName val="0"/>
          <c:showPercent val="0"/>
          <c:showBubbleSize val="0"/>
          <c:showLeaderLines val="1"/>
        </c:dLbls>
        <c:firstSliceAng val="25"/>
        <c:holeSize val="50"/>
      </c:doughnutChart>
      <c:spPr>
        <a:noFill/>
        <a:ln>
          <a:noFill/>
        </a:ln>
        <a:effectLst/>
      </c:spPr>
    </c:plotArea>
    <c:legend>
      <c:legendPos val="t"/>
      <c:layout>
        <c:manualLayout>
          <c:xMode val="edge"/>
          <c:yMode val="edge"/>
          <c:x val="0.73259633372303778"/>
          <c:y val="0.32521129929368064"/>
          <c:w val="8.4037718652942961E-2"/>
          <c:h val="0.29211389166282864"/>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1222869677033045"/>
          <c:y val="5.6860631628167714E-2"/>
          <c:w val="0.48697509339329892"/>
          <c:h val="0.86687212386133738"/>
        </c:manualLayout>
      </c:layout>
      <c:barChart>
        <c:barDir val="bar"/>
        <c:grouping val="clustered"/>
        <c:varyColors val="0"/>
        <c:ser>
          <c:idx val="0"/>
          <c:order val="0"/>
          <c:tx>
            <c:strRef>
              <c:f>Sheet1!$B$1</c:f>
              <c:strCache>
                <c:ptCount val="1"/>
                <c:pt idx="0">
                  <c:v>1</c:v>
                </c:pt>
              </c:strCache>
            </c:strRef>
          </c:tx>
          <c:spPr>
            <a:solidFill>
              <a:srgbClr val="0080C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6E706E"/>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Dobavljači opreme, materijala, komponenata, softvera</c:v>
                </c:pt>
                <c:pt idx="1">
                  <c:v>Klijenti ili kupci iz privatnog sektora</c:v>
                </c:pt>
                <c:pt idx="2">
                  <c:v>Konkurenti iz sektora delatosti</c:v>
                </c:pt>
                <c:pt idx="3">
                  <c:v>Konsultanti</c:v>
                </c:pt>
                <c:pt idx="4">
                  <c:v>Klijenti ili kupci iz javnog sektora</c:v>
                </c:pt>
                <c:pt idx="5">
                  <c:v>Univerziteti ili druge akademske institucije</c:v>
                </c:pt>
                <c:pt idx="6">
                  <c:v>Inostrane organizacije javnog sektora</c:v>
                </c:pt>
                <c:pt idx="7">
                  <c:v>Privatni-javni istraživački instituti</c:v>
                </c:pt>
                <c:pt idx="8">
                  <c:v>Vlada</c:v>
                </c:pt>
              </c:strCache>
            </c:strRef>
          </c:cat>
          <c:val>
            <c:numRef>
              <c:f>Sheet1!$B$2:$B$10</c:f>
              <c:numCache>
                <c:formatCode>0.0</c:formatCode>
                <c:ptCount val="9"/>
                <c:pt idx="0">
                  <c:v>44.067796610169488</c:v>
                </c:pt>
                <c:pt idx="1">
                  <c:v>21.468926553672283</c:v>
                </c:pt>
                <c:pt idx="2">
                  <c:v>20.903954802259893</c:v>
                </c:pt>
                <c:pt idx="3">
                  <c:v>20.338983050847478</c:v>
                </c:pt>
                <c:pt idx="4">
                  <c:v>10.734463276836149</c:v>
                </c:pt>
                <c:pt idx="5">
                  <c:v>6.2146892655367205</c:v>
                </c:pt>
                <c:pt idx="6">
                  <c:v>5.0847457627118695</c:v>
                </c:pt>
                <c:pt idx="7">
                  <c:v>4.5197740112994351</c:v>
                </c:pt>
                <c:pt idx="8">
                  <c:v>3.3898305084745783</c:v>
                </c:pt>
              </c:numCache>
            </c:numRef>
          </c:val>
          <c:extLst>
            <c:ext xmlns:c16="http://schemas.microsoft.com/office/drawing/2014/chart" uri="{C3380CC4-5D6E-409C-BE32-E72D297353CC}">
              <c16:uniqueId val="{00000000-520B-471D-8B07-D8C5B5EC7C4D}"/>
            </c:ext>
          </c:extLst>
        </c:ser>
        <c:dLbls>
          <c:showLegendKey val="0"/>
          <c:showVal val="0"/>
          <c:showCatName val="0"/>
          <c:showSerName val="0"/>
          <c:showPercent val="0"/>
          <c:showBubbleSize val="0"/>
        </c:dLbls>
        <c:gapWidth val="85"/>
        <c:axId val="528175872"/>
        <c:axId val="528168256"/>
      </c:barChart>
      <c:catAx>
        <c:axId val="528175872"/>
        <c:scaling>
          <c:orientation val="maxMin"/>
        </c:scaling>
        <c:delete val="0"/>
        <c:axPos val="l"/>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528168256"/>
        <c:crosses val="autoZero"/>
        <c:auto val="1"/>
        <c:lblAlgn val="ctr"/>
        <c:lblOffset val="100"/>
        <c:noMultiLvlLbl val="0"/>
      </c:catAx>
      <c:valAx>
        <c:axId val="528168256"/>
        <c:scaling>
          <c:orientation val="minMax"/>
          <c:max val="80"/>
        </c:scaling>
        <c:delete val="1"/>
        <c:axPos val="t"/>
        <c:majorGridlines>
          <c:spPr>
            <a:ln w="9525" cap="flat" cmpd="sng" algn="ctr">
              <a:noFill/>
              <a:round/>
            </a:ln>
            <a:effectLst/>
          </c:spPr>
        </c:majorGridlines>
        <c:numFmt formatCode="0.0" sourceLinked="1"/>
        <c:majorTickMark val="out"/>
        <c:minorTickMark val="none"/>
        <c:tickLblPos val="none"/>
        <c:crossAx val="52817587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0819955799845314"/>
          <c:y val="6.0954712021990633E-2"/>
          <c:w val="0.87812777784191254"/>
          <c:h val="0.82903958289255764"/>
        </c:manualLayout>
      </c:layout>
      <c:barChart>
        <c:barDir val="col"/>
        <c:grouping val="clustered"/>
        <c:varyColors val="0"/>
        <c:ser>
          <c:idx val="0"/>
          <c:order val="0"/>
          <c:tx>
            <c:strRef>
              <c:f>Sheet1!$B$1</c:f>
              <c:strCache>
                <c:ptCount val="1"/>
                <c:pt idx="0">
                  <c:v>%</c:v>
                </c:pt>
              </c:strCache>
            </c:strRef>
          </c:tx>
          <c:spPr>
            <a:solidFill>
              <a:srgbClr val="0080C6"/>
            </a:solidFill>
            <a:ln>
              <a:noFill/>
            </a:ln>
            <a:effectLst/>
          </c:spPr>
          <c:invertIfNegative val="0"/>
          <c:dPt>
            <c:idx val="1"/>
            <c:invertIfNegative val="0"/>
            <c:bubble3D val="0"/>
            <c:spPr>
              <a:solidFill>
                <a:srgbClr val="FDB82E"/>
              </a:solidFill>
              <a:ln>
                <a:noFill/>
              </a:ln>
              <a:effectLst/>
            </c:spPr>
            <c:extLst>
              <c:ext xmlns:c16="http://schemas.microsoft.com/office/drawing/2014/chart" uri="{C3380CC4-5D6E-409C-BE32-E72D297353CC}">
                <c16:uniqueId val="{00000001-147F-4FC4-9EBF-00C57874F21E}"/>
              </c:ext>
            </c:extLst>
          </c:dPt>
          <c:dPt>
            <c:idx val="2"/>
            <c:invertIfNegative val="0"/>
            <c:bubble3D val="0"/>
            <c:spPr>
              <a:solidFill>
                <a:srgbClr val="E64E9C"/>
              </a:solidFill>
              <a:ln>
                <a:noFill/>
              </a:ln>
              <a:effectLst/>
            </c:spPr>
            <c:extLst>
              <c:ext xmlns:c16="http://schemas.microsoft.com/office/drawing/2014/chart" uri="{C3380CC4-5D6E-409C-BE32-E72D297353CC}">
                <c16:uniqueId val="{00000002-147F-4FC4-9EBF-00C57874F21E}"/>
              </c:ext>
            </c:extLst>
          </c:dPt>
          <c:dPt>
            <c:idx val="3"/>
            <c:invertIfNegative val="0"/>
            <c:bubble3D val="0"/>
            <c:spPr>
              <a:solidFill>
                <a:schemeClr val="bg1">
                  <a:lumMod val="65000"/>
                </a:schemeClr>
              </a:solidFill>
              <a:ln>
                <a:noFill/>
              </a:ln>
              <a:effectLst/>
            </c:spPr>
            <c:extLst>
              <c:ext xmlns:c16="http://schemas.microsoft.com/office/drawing/2014/chart" uri="{C3380CC4-5D6E-409C-BE32-E72D297353CC}">
                <c16:uniqueId val="{00000003-147F-4FC4-9EBF-00C57874F21E}"/>
              </c:ext>
            </c:extLst>
          </c:dPt>
          <c:dPt>
            <c:idx val="4"/>
            <c:invertIfNegative val="0"/>
            <c:bubble3D val="0"/>
            <c:spPr>
              <a:solidFill>
                <a:schemeClr val="bg1">
                  <a:lumMod val="50000"/>
                </a:schemeClr>
              </a:solidFill>
              <a:ln>
                <a:noFill/>
              </a:ln>
              <a:effectLst/>
            </c:spPr>
            <c:extLst>
              <c:ext xmlns:c16="http://schemas.microsoft.com/office/drawing/2014/chart" uri="{C3380CC4-5D6E-409C-BE32-E72D297353CC}">
                <c16:uniqueId val="{00000004-147F-4FC4-9EBF-00C57874F21E}"/>
              </c:ext>
            </c:extLst>
          </c:dPt>
          <c:dPt>
            <c:idx val="5"/>
            <c:invertIfNegative val="0"/>
            <c:bubble3D val="0"/>
            <c:spPr>
              <a:solidFill>
                <a:schemeClr val="tx1">
                  <a:lumMod val="65000"/>
                  <a:lumOff val="35000"/>
                </a:schemeClr>
              </a:solidFill>
              <a:ln>
                <a:noFill/>
              </a:ln>
              <a:effectLst/>
            </c:spPr>
            <c:extLst>
              <c:ext xmlns:c16="http://schemas.microsoft.com/office/drawing/2014/chart" uri="{C3380CC4-5D6E-409C-BE32-E72D297353CC}">
                <c16:uniqueId val="{00000005-147F-4FC4-9EBF-00C57874F21E}"/>
              </c:ext>
            </c:extLst>
          </c:dPt>
          <c:dPt>
            <c:idx val="6"/>
            <c:invertIfNegative val="0"/>
            <c:bubble3D val="0"/>
            <c:spPr>
              <a:solidFill>
                <a:schemeClr val="tx1">
                  <a:lumMod val="75000"/>
                  <a:lumOff val="25000"/>
                </a:schemeClr>
              </a:solidFill>
              <a:ln>
                <a:noFill/>
              </a:ln>
              <a:effectLst/>
            </c:spPr>
            <c:extLst>
              <c:ext xmlns:c16="http://schemas.microsoft.com/office/drawing/2014/chart" uri="{C3380CC4-5D6E-409C-BE32-E72D297353CC}">
                <c16:uniqueId val="{00000006-147F-4FC4-9EBF-00C57874F21E}"/>
              </c:ext>
            </c:extLst>
          </c:dPt>
          <c:dPt>
            <c:idx val="7"/>
            <c:invertIfNegative val="0"/>
            <c:bubble3D val="0"/>
            <c:spPr>
              <a:solidFill>
                <a:schemeClr val="tx1">
                  <a:lumMod val="75000"/>
                  <a:lumOff val="25000"/>
                </a:schemeClr>
              </a:solidFill>
              <a:ln>
                <a:noFill/>
              </a:ln>
              <a:effectLst/>
            </c:spPr>
            <c:extLst>
              <c:ext xmlns:c16="http://schemas.microsoft.com/office/drawing/2014/chart" uri="{C3380CC4-5D6E-409C-BE32-E72D297353CC}">
                <c16:uniqueId val="{00000007-147F-4FC4-9EBF-00C57874F21E}"/>
              </c:ext>
            </c:extLst>
          </c:dPt>
          <c:dPt>
            <c:idx val="8"/>
            <c:invertIfNegative val="0"/>
            <c:bubble3D val="0"/>
            <c:spPr>
              <a:solidFill>
                <a:schemeClr val="tx1">
                  <a:lumMod val="85000"/>
                  <a:lumOff val="15000"/>
                </a:schemeClr>
              </a:solidFill>
              <a:ln>
                <a:noFill/>
              </a:ln>
              <a:effectLst/>
            </c:spPr>
            <c:extLst>
              <c:ext xmlns:c16="http://schemas.microsoft.com/office/drawing/2014/chart" uri="{C3380CC4-5D6E-409C-BE32-E72D297353CC}">
                <c16:uniqueId val="{00000001-6D8A-45C6-85CE-B24B41839775}"/>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6E706E"/>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Do tri meseca</c:v>
                </c:pt>
                <c:pt idx="1">
                  <c:v>6 meseci</c:v>
                </c:pt>
                <c:pt idx="2">
                  <c:v>Godinu dana</c:v>
                </c:pt>
                <c:pt idx="3">
                  <c:v>Godinu i po dana</c:v>
                </c:pt>
                <c:pt idx="4">
                  <c:v>Dve godine</c:v>
                </c:pt>
                <c:pt idx="5">
                  <c:v>Tri godine</c:v>
                </c:pt>
                <c:pt idx="6">
                  <c:v>Pet godina</c:v>
                </c:pt>
                <c:pt idx="7">
                  <c:v>10 godina</c:v>
                </c:pt>
                <c:pt idx="8">
                  <c:v>Ne očekuje se povrat</c:v>
                </c:pt>
              </c:strCache>
            </c:strRef>
          </c:cat>
          <c:val>
            <c:numRef>
              <c:f>Sheet1!$B$2:$B$10</c:f>
              <c:numCache>
                <c:formatCode>0.0</c:formatCode>
                <c:ptCount val="9"/>
                <c:pt idx="0">
                  <c:v>15.662650602409654</c:v>
                </c:pt>
                <c:pt idx="1">
                  <c:v>18.373493975903596</c:v>
                </c:pt>
                <c:pt idx="2">
                  <c:v>33.433734939759063</c:v>
                </c:pt>
                <c:pt idx="3">
                  <c:v>6.9277108433734877</c:v>
                </c:pt>
                <c:pt idx="4">
                  <c:v>9.6385542168674707</c:v>
                </c:pt>
                <c:pt idx="5">
                  <c:v>10.240963855421683</c:v>
                </c:pt>
                <c:pt idx="6">
                  <c:v>4.2168674698795181</c:v>
                </c:pt>
                <c:pt idx="7">
                  <c:v>0.90361445783132521</c:v>
                </c:pt>
                <c:pt idx="8">
                  <c:v>0.60240963855421759</c:v>
                </c:pt>
              </c:numCache>
            </c:numRef>
          </c:val>
          <c:extLst xmlns:c15="http://schemas.microsoft.com/office/drawing/2012/chart">
            <c:ext xmlns:c16="http://schemas.microsoft.com/office/drawing/2014/chart" uri="{C3380CC4-5D6E-409C-BE32-E72D297353CC}">
              <c16:uniqueId val="{00000000-9F5C-4C86-835D-8627B1C25D4D}"/>
            </c:ext>
          </c:extLst>
        </c:ser>
        <c:dLbls>
          <c:showLegendKey val="0"/>
          <c:showVal val="1"/>
          <c:showCatName val="0"/>
          <c:showSerName val="0"/>
          <c:showPercent val="0"/>
          <c:showBubbleSize val="0"/>
        </c:dLbls>
        <c:gapWidth val="68"/>
        <c:axId val="528181856"/>
        <c:axId val="528182400"/>
        <c:extLst/>
      </c:barChart>
      <c:catAx>
        <c:axId val="52818185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528182400"/>
        <c:crosses val="autoZero"/>
        <c:auto val="1"/>
        <c:lblAlgn val="ctr"/>
        <c:lblOffset val="100"/>
        <c:noMultiLvlLbl val="0"/>
      </c:catAx>
      <c:valAx>
        <c:axId val="528182400"/>
        <c:scaling>
          <c:orientation val="minMax"/>
          <c:max val="100"/>
          <c:min val="0"/>
        </c:scaling>
        <c:delete val="0"/>
        <c:axPos val="l"/>
        <c:majorGridlines>
          <c:spPr>
            <a:ln w="9525" cap="flat" cmpd="sng" algn="ctr">
              <a:solidFill>
                <a:srgbClr val="303030">
                  <a:alpha val="25000"/>
                </a:srgb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528181856"/>
        <c:crosses val="autoZero"/>
        <c:crossBetween val="between"/>
        <c:majorUnit val="20"/>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128719852090649"/>
          <c:y val="0.16614956472205186"/>
          <c:w val="0.8022116140393537"/>
          <c:h val="0.65561418434245466"/>
        </c:manualLayout>
      </c:layout>
      <c:barChart>
        <c:barDir val="col"/>
        <c:grouping val="clustered"/>
        <c:varyColors val="0"/>
        <c:ser>
          <c:idx val="0"/>
          <c:order val="0"/>
          <c:tx>
            <c:strRef>
              <c:f>Sheet1!$B$1</c:f>
              <c:strCache>
                <c:ptCount val="1"/>
                <c:pt idx="0">
                  <c:v>Do tri meseca</c:v>
                </c:pt>
              </c:strCache>
            </c:strRef>
          </c:tx>
          <c:spPr>
            <a:solidFill>
              <a:srgbClr val="005C2A"/>
            </a:solidFill>
            <a:ln>
              <a:noFill/>
            </a:ln>
            <a:effectLst/>
          </c:spPr>
          <c:invertIfNegative val="0"/>
          <c:dPt>
            <c:idx val="0"/>
            <c:invertIfNegative val="0"/>
            <c:bubble3D val="0"/>
            <c:spPr>
              <a:solidFill>
                <a:schemeClr val="bg1">
                  <a:lumMod val="50000"/>
                </a:schemeClr>
              </a:solidFill>
              <a:ln>
                <a:noFill/>
              </a:ln>
              <a:effectLst/>
            </c:spPr>
            <c:extLst>
              <c:ext xmlns:c16="http://schemas.microsoft.com/office/drawing/2014/chart" uri="{C3380CC4-5D6E-409C-BE32-E72D297353CC}">
                <c16:uniqueId val="{0000000F-2FC8-4D9D-9BD2-192EE647FBCD}"/>
              </c:ext>
            </c:extLst>
          </c:dPt>
          <c:dPt>
            <c:idx val="1"/>
            <c:invertIfNegative val="0"/>
            <c:bubble3D val="0"/>
            <c:spPr>
              <a:solidFill>
                <a:srgbClr val="0080C6"/>
              </a:solidFill>
              <a:ln>
                <a:noFill/>
              </a:ln>
              <a:effectLst/>
            </c:spPr>
            <c:extLst>
              <c:ext xmlns:c16="http://schemas.microsoft.com/office/drawing/2014/chart" uri="{C3380CC4-5D6E-409C-BE32-E72D297353CC}">
                <c16:uniqueId val="{0000000E-2FC8-4D9D-9BD2-192EE647FBCD}"/>
              </c:ext>
            </c:extLst>
          </c:dPt>
          <c:dPt>
            <c:idx val="2"/>
            <c:invertIfNegative val="0"/>
            <c:bubble3D val="0"/>
            <c:spPr>
              <a:solidFill>
                <a:schemeClr val="tx1">
                  <a:lumMod val="65000"/>
                  <a:lumOff val="35000"/>
                </a:schemeClr>
              </a:solidFill>
              <a:ln>
                <a:noFill/>
              </a:ln>
              <a:effectLst/>
            </c:spPr>
            <c:extLst>
              <c:ext xmlns:c16="http://schemas.microsoft.com/office/drawing/2014/chart" uri="{C3380CC4-5D6E-409C-BE32-E72D297353CC}">
                <c16:uniqueId val="{0000000D-2FC8-4D9D-9BD2-192EE647FBCD}"/>
              </c:ext>
            </c:extLst>
          </c:dPt>
          <c:dPt>
            <c:idx val="3"/>
            <c:invertIfNegative val="0"/>
            <c:bubble3D val="0"/>
            <c:spPr>
              <a:solidFill>
                <a:schemeClr val="tx1">
                  <a:lumMod val="75000"/>
                  <a:lumOff val="25000"/>
                </a:schemeClr>
              </a:solidFill>
              <a:ln>
                <a:noFill/>
              </a:ln>
              <a:effectLst/>
            </c:spPr>
            <c:extLst>
              <c:ext xmlns:c16="http://schemas.microsoft.com/office/drawing/2014/chart" uri="{C3380CC4-5D6E-409C-BE32-E72D297353CC}">
                <c16:uniqueId val="{0000000C-2FC8-4D9D-9BD2-192EE647FBCD}"/>
              </c:ext>
            </c:extLst>
          </c:dPt>
          <c:dPt>
            <c:idx val="4"/>
            <c:invertIfNegative val="0"/>
            <c:bubble3D val="0"/>
            <c:spPr>
              <a:solidFill>
                <a:schemeClr val="bg1">
                  <a:lumMod val="75000"/>
                </a:schemeClr>
              </a:solidFill>
              <a:ln>
                <a:noFill/>
              </a:ln>
              <a:effectLst/>
            </c:spPr>
            <c:extLst>
              <c:ext xmlns:c16="http://schemas.microsoft.com/office/drawing/2014/chart" uri="{C3380CC4-5D6E-409C-BE32-E72D297353CC}">
                <c16:uniqueId val="{00000001-44DE-4455-8D1F-FC83E24A1A1A}"/>
              </c:ext>
            </c:extLst>
          </c:dPt>
          <c:dPt>
            <c:idx val="5"/>
            <c:invertIfNegative val="0"/>
            <c:bubble3D val="0"/>
            <c:spPr>
              <a:solidFill>
                <a:schemeClr val="tx2">
                  <a:lumMod val="50000"/>
                  <a:lumOff val="50000"/>
                </a:schemeClr>
              </a:solidFill>
              <a:ln>
                <a:noFill/>
              </a:ln>
              <a:effectLst/>
            </c:spPr>
            <c:extLst>
              <c:ext xmlns:c16="http://schemas.microsoft.com/office/drawing/2014/chart" uri="{C3380CC4-5D6E-409C-BE32-E72D297353CC}">
                <c16:uniqueId val="{00000004-44DE-4455-8D1F-FC83E24A1A1A}"/>
              </c:ext>
            </c:extLst>
          </c:dPt>
          <c:dPt>
            <c:idx val="6"/>
            <c:invertIfNegative val="0"/>
            <c:bubble3D val="0"/>
            <c:spPr>
              <a:solidFill>
                <a:srgbClr val="404040"/>
              </a:solidFill>
              <a:ln>
                <a:noFill/>
              </a:ln>
              <a:effectLst/>
            </c:spPr>
            <c:extLst>
              <c:ext xmlns:c16="http://schemas.microsoft.com/office/drawing/2014/chart" uri="{C3380CC4-5D6E-409C-BE32-E72D297353CC}">
                <c16:uniqueId val="{00000002-44DE-4455-8D1F-FC83E24A1A1A}"/>
              </c:ext>
            </c:extLst>
          </c:dPt>
          <c:dPt>
            <c:idx val="7"/>
            <c:invertIfNegative val="0"/>
            <c:bubble3D val="0"/>
            <c:spPr>
              <a:solidFill>
                <a:srgbClr val="404040"/>
              </a:solidFill>
              <a:ln>
                <a:noFill/>
              </a:ln>
              <a:effectLst/>
            </c:spPr>
            <c:extLst>
              <c:ext xmlns:c16="http://schemas.microsoft.com/office/drawing/2014/chart" uri="{C3380CC4-5D6E-409C-BE32-E72D297353CC}">
                <c16:uniqueId val="{00000003-44DE-4455-8D1F-FC83E24A1A1A}"/>
              </c:ext>
            </c:extLst>
          </c:dPt>
          <c:dPt>
            <c:idx val="8"/>
            <c:invertIfNegative val="0"/>
            <c:bubble3D val="0"/>
            <c:spPr>
              <a:solidFill>
                <a:srgbClr val="FDB82E"/>
              </a:solidFill>
              <a:ln>
                <a:noFill/>
              </a:ln>
              <a:effectLst/>
            </c:spPr>
            <c:extLst>
              <c:ext xmlns:c16="http://schemas.microsoft.com/office/drawing/2014/chart" uri="{C3380CC4-5D6E-409C-BE32-E72D297353CC}">
                <c16:uniqueId val="{00000007-44DE-4455-8D1F-FC83E24A1A1A}"/>
              </c:ext>
            </c:extLst>
          </c:dPt>
          <c:dPt>
            <c:idx val="9"/>
            <c:invertIfNegative val="0"/>
            <c:bubble3D val="0"/>
            <c:spPr>
              <a:solidFill>
                <a:srgbClr val="E64E9C"/>
              </a:solidFill>
              <a:ln>
                <a:noFill/>
              </a:ln>
              <a:effectLst/>
            </c:spPr>
            <c:extLst>
              <c:ext xmlns:c16="http://schemas.microsoft.com/office/drawing/2014/chart" uri="{C3380CC4-5D6E-409C-BE32-E72D297353CC}">
                <c16:uniqueId val="{00000006-44DE-4455-8D1F-FC83E24A1A1A}"/>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6E706E"/>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Povećao do 5%</c:v>
                </c:pt>
                <c:pt idx="1">
                  <c:v>Povećao do 10%</c:v>
                </c:pt>
                <c:pt idx="2">
                  <c:v>Povećao do 20%</c:v>
                </c:pt>
                <c:pt idx="3">
                  <c:v>Povećao više od 20%</c:v>
                </c:pt>
                <c:pt idx="4">
                  <c:v>Smanjio do 5%</c:v>
                </c:pt>
                <c:pt idx="5">
                  <c:v>Smanjio do 10%</c:v>
                </c:pt>
                <c:pt idx="6">
                  <c:v>Smanjio do 20%</c:v>
                </c:pt>
                <c:pt idx="7">
                  <c:v>Smanjio više od 20%</c:v>
                </c:pt>
                <c:pt idx="8">
                  <c:v>Ostao isti</c:v>
                </c:pt>
                <c:pt idx="9">
                  <c:v>Nemamo budžet za istraživanje i razvoj</c:v>
                </c:pt>
              </c:strCache>
            </c:strRef>
          </c:cat>
          <c:val>
            <c:numRef>
              <c:f>Sheet1!$B$2:$B$11</c:f>
              <c:numCache>
                <c:formatCode>###0.0</c:formatCode>
                <c:ptCount val="10"/>
                <c:pt idx="0">
                  <c:v>3.3132530120481927</c:v>
                </c:pt>
                <c:pt idx="1">
                  <c:v>6.0240963855421734</c:v>
                </c:pt>
                <c:pt idx="2">
                  <c:v>2.1084337349397591</c:v>
                </c:pt>
                <c:pt idx="3">
                  <c:v>2.7108433734939736</c:v>
                </c:pt>
                <c:pt idx="4">
                  <c:v>1.8072289156626498</c:v>
                </c:pt>
                <c:pt idx="5">
                  <c:v>0.90361445783132521</c:v>
                </c:pt>
                <c:pt idx="6">
                  <c:v>0.90361445783132521</c:v>
                </c:pt>
                <c:pt idx="7">
                  <c:v>0.30120481927710885</c:v>
                </c:pt>
                <c:pt idx="8">
                  <c:v>14.457831325301214</c:v>
                </c:pt>
                <c:pt idx="9">
                  <c:v>67.46987951807229</c:v>
                </c:pt>
              </c:numCache>
            </c:numRef>
          </c:val>
          <c:extLst xmlns:c15="http://schemas.microsoft.com/office/drawing/2012/chart">
            <c:ext xmlns:c16="http://schemas.microsoft.com/office/drawing/2014/chart" uri="{C3380CC4-5D6E-409C-BE32-E72D297353CC}">
              <c16:uniqueId val="{00000000-9F5C-4C86-835D-8627B1C25D4D}"/>
            </c:ext>
          </c:extLst>
        </c:ser>
        <c:dLbls>
          <c:showLegendKey val="0"/>
          <c:showVal val="1"/>
          <c:showCatName val="0"/>
          <c:showSerName val="0"/>
          <c:showPercent val="0"/>
          <c:showBubbleSize val="0"/>
        </c:dLbls>
        <c:gapWidth val="68"/>
        <c:axId val="523199776"/>
        <c:axId val="523201408"/>
        <c:extLst/>
      </c:barChart>
      <c:catAx>
        <c:axId val="52319977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523201408"/>
        <c:crosses val="autoZero"/>
        <c:auto val="1"/>
        <c:lblAlgn val="ctr"/>
        <c:lblOffset val="100"/>
        <c:noMultiLvlLbl val="0"/>
      </c:catAx>
      <c:valAx>
        <c:axId val="523201408"/>
        <c:scaling>
          <c:orientation val="minMax"/>
          <c:max val="100"/>
          <c:min val="0"/>
        </c:scaling>
        <c:delete val="0"/>
        <c:axPos val="l"/>
        <c:majorGridlines>
          <c:spPr>
            <a:ln w="9525" cap="flat" cmpd="sng" algn="ctr">
              <a:solidFill>
                <a:srgbClr val="303030">
                  <a:alpha val="25000"/>
                </a:srgb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523199776"/>
        <c:crosses val="autoZero"/>
        <c:crossBetween val="between"/>
        <c:majorUnit val="20"/>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1222867454068244"/>
          <c:y val="4.1615348725914582E-2"/>
          <c:w val="0.48697509339329892"/>
          <c:h val="0.86687212386133738"/>
        </c:manualLayout>
      </c:layout>
      <c:barChart>
        <c:barDir val="bar"/>
        <c:grouping val="clustered"/>
        <c:varyColors val="0"/>
        <c:ser>
          <c:idx val="0"/>
          <c:order val="0"/>
          <c:tx>
            <c:strRef>
              <c:f>Sheet1!$B$1</c:f>
              <c:strCache>
                <c:ptCount val="1"/>
                <c:pt idx="0">
                  <c:v>1</c:v>
                </c:pt>
              </c:strCache>
            </c:strRef>
          </c:tx>
          <c:spPr>
            <a:solidFill>
              <a:srgbClr val="0080C6"/>
            </a:solidFill>
            <a:ln>
              <a:noFill/>
            </a:ln>
            <a:effectLst/>
          </c:spPr>
          <c:invertIfNegative val="0"/>
          <c:dPt>
            <c:idx val="9"/>
            <c:invertIfNegative val="0"/>
            <c:bubble3D val="0"/>
            <c:extLst>
              <c:ext xmlns:c16="http://schemas.microsoft.com/office/drawing/2014/chart" uri="{C3380CC4-5D6E-409C-BE32-E72D297353CC}">
                <c16:uniqueId val="{00000001-8323-4171-A83E-69E2E99BE30E}"/>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404040"/>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Web site</c:v>
                </c:pt>
                <c:pt idx="1">
                  <c:v>Društvene medije</c:v>
                </c:pt>
                <c:pt idx="2">
                  <c:v>Platforme za video komunikaciju (Zoom, Skype)</c:v>
                </c:pt>
                <c:pt idx="3">
                  <c:v>Internet stvari (Internet of Things)</c:v>
                </c:pt>
                <c:pt idx="4">
                  <c:v>Analitika podataka</c:v>
                </c:pt>
                <c:pt idx="5">
                  <c:v>eCommerce – Elektronska trgovina</c:v>
                </c:pt>
                <c:pt idx="6">
                  <c:v>Računarstvo u oblaku (Cloud computing)</c:v>
                </c:pt>
                <c:pt idx="7">
                  <c:v>Veštačka inteligencija</c:v>
                </c:pt>
                <c:pt idx="8">
                  <c:v>Blockchain</c:v>
                </c:pt>
                <c:pt idx="9">
                  <c:v>Ništa od ponuđenog</c:v>
                </c:pt>
              </c:strCache>
            </c:strRef>
          </c:cat>
          <c:val>
            <c:numRef>
              <c:f>Sheet1!$B$2:$B$11</c:f>
              <c:numCache>
                <c:formatCode>#,##0.0</c:formatCode>
                <c:ptCount val="10"/>
                <c:pt idx="0">
                  <c:v>58.252427184465994</c:v>
                </c:pt>
                <c:pt idx="1">
                  <c:v>47.572815533980581</c:v>
                </c:pt>
                <c:pt idx="2">
                  <c:v>34.951456310679596</c:v>
                </c:pt>
                <c:pt idx="3">
                  <c:v>32.038834951456295</c:v>
                </c:pt>
                <c:pt idx="4">
                  <c:v>26.213592233009688</c:v>
                </c:pt>
                <c:pt idx="5">
                  <c:v>21.359223300970854</c:v>
                </c:pt>
                <c:pt idx="6">
                  <c:v>19.417475728155338</c:v>
                </c:pt>
                <c:pt idx="7">
                  <c:v>4.8543689320388363</c:v>
                </c:pt>
                <c:pt idx="8">
                  <c:v>1.6181229773462793</c:v>
                </c:pt>
                <c:pt idx="9">
                  <c:v>9.7087378640776691</c:v>
                </c:pt>
              </c:numCache>
            </c:numRef>
          </c:val>
          <c:extLst>
            <c:ext xmlns:c16="http://schemas.microsoft.com/office/drawing/2014/chart" uri="{C3380CC4-5D6E-409C-BE32-E72D297353CC}">
              <c16:uniqueId val="{00000000-CDE4-4F77-B077-2A5BA16DA5D7}"/>
            </c:ext>
          </c:extLst>
        </c:ser>
        <c:dLbls>
          <c:showLegendKey val="0"/>
          <c:showVal val="0"/>
          <c:showCatName val="0"/>
          <c:showSerName val="0"/>
          <c:showPercent val="0"/>
          <c:showBubbleSize val="0"/>
        </c:dLbls>
        <c:gapWidth val="85"/>
        <c:axId val="523206848"/>
        <c:axId val="523207392"/>
      </c:barChart>
      <c:catAx>
        <c:axId val="523206848"/>
        <c:scaling>
          <c:orientation val="maxMin"/>
        </c:scaling>
        <c:delete val="0"/>
        <c:axPos val="l"/>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523207392"/>
        <c:crosses val="autoZero"/>
        <c:auto val="1"/>
        <c:lblAlgn val="ctr"/>
        <c:lblOffset val="100"/>
        <c:noMultiLvlLbl val="0"/>
      </c:catAx>
      <c:valAx>
        <c:axId val="523207392"/>
        <c:scaling>
          <c:orientation val="minMax"/>
          <c:max val="80"/>
        </c:scaling>
        <c:delete val="1"/>
        <c:axPos val="t"/>
        <c:majorGridlines>
          <c:spPr>
            <a:ln w="9525" cap="flat" cmpd="sng" algn="ctr">
              <a:noFill/>
              <a:round/>
            </a:ln>
            <a:effectLst/>
          </c:spPr>
        </c:majorGridlines>
        <c:numFmt formatCode="#,##0.0" sourceLinked="1"/>
        <c:majorTickMark val="out"/>
        <c:minorTickMark val="none"/>
        <c:tickLblPos val="none"/>
        <c:crossAx val="52320684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0238548519155369E-2"/>
          <c:y val="0.15137544536539613"/>
          <c:w val="0.71287522016144744"/>
          <c:h val="0.65012449668569783"/>
        </c:manualLayout>
      </c:layout>
      <c:barChart>
        <c:barDir val="col"/>
        <c:grouping val="stacked"/>
        <c:varyColors val="0"/>
        <c:ser>
          <c:idx val="0"/>
          <c:order val="0"/>
          <c:tx>
            <c:strRef>
              <c:f>Sheet1!$B$1</c:f>
              <c:strCache>
                <c:ptCount val="1"/>
                <c:pt idx="0">
                  <c:v>Uopšte se ne slažem</c:v>
                </c:pt>
              </c:strCache>
            </c:strRef>
          </c:tx>
          <c:spPr>
            <a:solidFill>
              <a:srgbClr val="706E70"/>
            </a:solidFill>
            <a:ln>
              <a:noFill/>
            </a:ln>
            <a:effectLst/>
          </c:spPr>
          <c:invertIfNegative val="0"/>
          <c:dLbls>
            <c:spPr>
              <a:solidFill>
                <a:srgbClr val="706E70"/>
              </a:solid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Opstanak na tržištu</c:v>
                </c:pt>
                <c:pt idx="1">
                  <c:v>Veća produktivnost</c:v>
                </c:pt>
                <c:pt idx="2">
                  <c:v>Ušteda vremena</c:v>
                </c:pt>
                <c:pt idx="3">
                  <c:v>Unapređenje korisničkog iskustva</c:v>
                </c:pt>
                <c:pt idx="4">
                  <c:v>Povećanje prihoda</c:v>
                </c:pt>
                <c:pt idx="5">
                  <c:v>Unapređenje donošenja odluka</c:v>
                </c:pt>
                <c:pt idx="6">
                  <c:v>Smanjenje potrebe za angažovanjem radnika</c:v>
                </c:pt>
              </c:strCache>
            </c:strRef>
          </c:cat>
          <c:val>
            <c:numRef>
              <c:f>Sheet1!$B$2:$B$8</c:f>
              <c:numCache>
                <c:formatCode>#,##0.0</c:formatCode>
                <c:ptCount val="7"/>
                <c:pt idx="0">
                  <c:v>2.5889967637540456</c:v>
                </c:pt>
                <c:pt idx="1">
                  <c:v>2.912621359223301</c:v>
                </c:pt>
                <c:pt idx="2">
                  <c:v>2.912621359223301</c:v>
                </c:pt>
                <c:pt idx="3">
                  <c:v>1.6181229773462782</c:v>
                </c:pt>
                <c:pt idx="4">
                  <c:v>4.5307443365695796</c:v>
                </c:pt>
                <c:pt idx="5">
                  <c:v>3.5598705501618122</c:v>
                </c:pt>
                <c:pt idx="6">
                  <c:v>10.679611650485436</c:v>
                </c:pt>
              </c:numCache>
            </c:numRef>
          </c:val>
          <c:extLst>
            <c:ext xmlns:c16="http://schemas.microsoft.com/office/drawing/2014/chart" uri="{C3380CC4-5D6E-409C-BE32-E72D297353CC}">
              <c16:uniqueId val="{00000000-006F-48E5-A0FD-85E63545D7AA}"/>
            </c:ext>
          </c:extLst>
        </c:ser>
        <c:ser>
          <c:idx val="1"/>
          <c:order val="1"/>
          <c:tx>
            <c:strRef>
              <c:f>Sheet1!$C$1</c:f>
              <c:strCache>
                <c:ptCount val="1"/>
                <c:pt idx="0">
                  <c:v>Više se ne slažem nego što se slažem</c:v>
                </c:pt>
              </c:strCache>
            </c:strRef>
          </c:tx>
          <c:spPr>
            <a:solidFill>
              <a:srgbClr val="E64E9C"/>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Opstanak na tržištu</c:v>
                </c:pt>
                <c:pt idx="1">
                  <c:v>Veća produktivnost</c:v>
                </c:pt>
                <c:pt idx="2">
                  <c:v>Ušteda vremena</c:v>
                </c:pt>
                <c:pt idx="3">
                  <c:v>Unapređenje korisničkog iskustva</c:v>
                </c:pt>
                <c:pt idx="4">
                  <c:v>Povećanje prihoda</c:v>
                </c:pt>
                <c:pt idx="5">
                  <c:v>Unapređenje donošenja odluka</c:v>
                </c:pt>
                <c:pt idx="6">
                  <c:v>Smanjenje potrebe za angažovanjem radnika</c:v>
                </c:pt>
              </c:strCache>
            </c:strRef>
          </c:cat>
          <c:val>
            <c:numRef>
              <c:f>Sheet1!$C$2:$C$8</c:f>
              <c:numCache>
                <c:formatCode>#,##0.0</c:formatCode>
                <c:ptCount val="7"/>
                <c:pt idx="0">
                  <c:v>7.1197411003236244</c:v>
                </c:pt>
                <c:pt idx="1">
                  <c:v>5.825242718446602</c:v>
                </c:pt>
                <c:pt idx="2">
                  <c:v>9.7087378640776691</c:v>
                </c:pt>
                <c:pt idx="3">
                  <c:v>11.003236245954692</c:v>
                </c:pt>
                <c:pt idx="4">
                  <c:v>12.621359223300971</c:v>
                </c:pt>
                <c:pt idx="5">
                  <c:v>18.770226537216828</c:v>
                </c:pt>
                <c:pt idx="6">
                  <c:v>25.889967637540451</c:v>
                </c:pt>
              </c:numCache>
            </c:numRef>
          </c:val>
          <c:extLst>
            <c:ext xmlns:c16="http://schemas.microsoft.com/office/drawing/2014/chart" uri="{C3380CC4-5D6E-409C-BE32-E72D297353CC}">
              <c16:uniqueId val="{00000001-006F-48E5-A0FD-85E63545D7AA}"/>
            </c:ext>
          </c:extLst>
        </c:ser>
        <c:ser>
          <c:idx val="2"/>
          <c:order val="2"/>
          <c:tx>
            <c:strRef>
              <c:f>Sheet1!$D$1</c:f>
              <c:strCache>
                <c:ptCount val="1"/>
                <c:pt idx="0">
                  <c:v>Više se slažem nego što se ne slažem</c:v>
                </c:pt>
              </c:strCache>
            </c:strRef>
          </c:tx>
          <c:spPr>
            <a:solidFill>
              <a:srgbClr val="FDB82E"/>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Opstanak na tržištu</c:v>
                </c:pt>
                <c:pt idx="1">
                  <c:v>Veća produktivnost</c:v>
                </c:pt>
                <c:pt idx="2">
                  <c:v>Ušteda vremena</c:v>
                </c:pt>
                <c:pt idx="3">
                  <c:v>Unapređenje korisničkog iskustva</c:v>
                </c:pt>
                <c:pt idx="4">
                  <c:v>Povećanje prihoda</c:v>
                </c:pt>
                <c:pt idx="5">
                  <c:v>Unapređenje donošenja odluka</c:v>
                </c:pt>
                <c:pt idx="6">
                  <c:v>Smanjenje potrebe za angažovanjem radnika</c:v>
                </c:pt>
              </c:strCache>
            </c:strRef>
          </c:cat>
          <c:val>
            <c:numRef>
              <c:f>Sheet1!$D$2:$D$8</c:f>
              <c:numCache>
                <c:formatCode>#,##0.0</c:formatCode>
                <c:ptCount val="7"/>
                <c:pt idx="0">
                  <c:v>32.686084142394819</c:v>
                </c:pt>
                <c:pt idx="1">
                  <c:v>39.482200647249186</c:v>
                </c:pt>
                <c:pt idx="2">
                  <c:v>32.686084142394819</c:v>
                </c:pt>
                <c:pt idx="3">
                  <c:v>39.158576051779939</c:v>
                </c:pt>
                <c:pt idx="4">
                  <c:v>39.482200647249186</c:v>
                </c:pt>
                <c:pt idx="5">
                  <c:v>35.922330097087382</c:v>
                </c:pt>
                <c:pt idx="6">
                  <c:v>28.155339805825243</c:v>
                </c:pt>
              </c:numCache>
            </c:numRef>
          </c:val>
          <c:extLst>
            <c:ext xmlns:c16="http://schemas.microsoft.com/office/drawing/2014/chart" uri="{C3380CC4-5D6E-409C-BE32-E72D297353CC}">
              <c16:uniqueId val="{00000002-006F-48E5-A0FD-85E63545D7AA}"/>
            </c:ext>
          </c:extLst>
        </c:ser>
        <c:ser>
          <c:idx val="3"/>
          <c:order val="3"/>
          <c:tx>
            <c:strRef>
              <c:f>Sheet1!$E$1</c:f>
              <c:strCache>
                <c:ptCount val="1"/>
                <c:pt idx="0">
                  <c:v>U potpunosti se slažem</c:v>
                </c:pt>
              </c:strCache>
            </c:strRef>
          </c:tx>
          <c:spPr>
            <a:solidFill>
              <a:srgbClr val="0080C6"/>
            </a:solidFill>
            <a:ln>
              <a:noFill/>
            </a:ln>
            <a:effectLst/>
          </c:spPr>
          <c:invertIfNegative val="0"/>
          <c:dLbls>
            <c:dLbl>
              <c:idx val="1"/>
              <c:layout>
                <c:manualLayout>
                  <c:x val="0"/>
                  <c:y val="-9.7737375550047481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06F-48E5-A0FD-85E63545D7AA}"/>
                </c:ext>
              </c:extLst>
            </c:dLbl>
            <c:dLbl>
              <c:idx val="3"/>
              <c:layout>
                <c:manualLayout>
                  <c:x val="0"/>
                  <c:y val="5.48204889778982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816C-4EC4-9347-60A181CB9585}"/>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Opstanak na tržištu</c:v>
                </c:pt>
                <c:pt idx="1">
                  <c:v>Veća produktivnost</c:v>
                </c:pt>
                <c:pt idx="2">
                  <c:v>Ušteda vremena</c:v>
                </c:pt>
                <c:pt idx="3">
                  <c:v>Unapređenje korisničkog iskustva</c:v>
                </c:pt>
                <c:pt idx="4">
                  <c:v>Povećanje prihoda</c:v>
                </c:pt>
                <c:pt idx="5">
                  <c:v>Unapređenje donošenja odluka</c:v>
                </c:pt>
                <c:pt idx="6">
                  <c:v>Smanjenje potrebe za angažovanjem radnika</c:v>
                </c:pt>
              </c:strCache>
            </c:strRef>
          </c:cat>
          <c:val>
            <c:numRef>
              <c:f>Sheet1!$E$2:$E$8</c:f>
              <c:numCache>
                <c:formatCode>#,##0.0</c:formatCode>
                <c:ptCount val="7"/>
                <c:pt idx="0">
                  <c:v>57.605177993527512</c:v>
                </c:pt>
                <c:pt idx="1">
                  <c:v>51.779935275080902</c:v>
                </c:pt>
                <c:pt idx="2">
                  <c:v>54.692556634304211</c:v>
                </c:pt>
                <c:pt idx="3">
                  <c:v>48.220064724919091</c:v>
                </c:pt>
                <c:pt idx="4">
                  <c:v>43.36569579288026</c:v>
                </c:pt>
                <c:pt idx="5">
                  <c:v>41.747572815533978</c:v>
                </c:pt>
                <c:pt idx="6">
                  <c:v>35.275080906148865</c:v>
                </c:pt>
              </c:numCache>
            </c:numRef>
          </c:val>
          <c:extLst>
            <c:ext xmlns:c16="http://schemas.microsoft.com/office/drawing/2014/chart" uri="{C3380CC4-5D6E-409C-BE32-E72D297353CC}">
              <c16:uniqueId val="{00000004-006F-48E5-A0FD-85E63545D7AA}"/>
            </c:ext>
          </c:extLst>
        </c:ser>
        <c:dLbls>
          <c:showLegendKey val="0"/>
          <c:showVal val="0"/>
          <c:showCatName val="0"/>
          <c:showSerName val="0"/>
          <c:showPercent val="0"/>
          <c:showBubbleSize val="0"/>
        </c:dLbls>
        <c:gapWidth val="150"/>
        <c:overlap val="100"/>
        <c:axId val="331246864"/>
        <c:axId val="555354320"/>
      </c:barChart>
      <c:lineChart>
        <c:grouping val="standard"/>
        <c:varyColors val="0"/>
        <c:ser>
          <c:idx val="4"/>
          <c:order val="4"/>
          <c:tx>
            <c:strRef>
              <c:f>Sheet1!$F$1</c:f>
              <c:strCache>
                <c:ptCount val="1"/>
                <c:pt idx="0">
                  <c:v>Prosečna ocena</c:v>
                </c:pt>
              </c:strCache>
            </c:strRef>
          </c:tx>
          <c:spPr>
            <a:ln w="28575" cap="rnd">
              <a:solidFill>
                <a:srgbClr val="004B88"/>
              </a:solidFill>
              <a:round/>
            </a:ln>
            <a:effectLst/>
          </c:spPr>
          <c:marker>
            <c:symbol val="none"/>
          </c:marker>
          <c:dLbls>
            <c:dLbl>
              <c:idx val="0"/>
              <c:layout>
                <c:manualLayout>
                  <c:x val="0"/>
                  <c:y val="1.3935777655648691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006F-48E5-A0FD-85E63545D7AA}"/>
                </c:ext>
              </c:extLst>
            </c:dLbl>
            <c:dLbl>
              <c:idx val="1"/>
              <c:layout>
                <c:manualLayout>
                  <c:x val="-1.0558604202407661E-2"/>
                  <c:y val="-2.284187040745768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006F-48E5-A0FD-85E63545D7AA}"/>
                </c:ext>
              </c:extLst>
            </c:dLbl>
            <c:dLbl>
              <c:idx val="2"/>
              <c:layout>
                <c:manualLayout>
                  <c:x val="-1.9005487564333717E-2"/>
                  <c:y val="-6.136729277972079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006F-48E5-A0FD-85E63545D7AA}"/>
                </c:ext>
              </c:extLst>
            </c:dLbl>
            <c:dLbl>
              <c:idx val="3"/>
              <c:layout>
                <c:manualLayout>
                  <c:x val="-7.4058216152918617E-3"/>
                  <c:y val="2.227352150598068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006F-48E5-A0FD-85E63545D7AA}"/>
                </c:ext>
              </c:extLst>
            </c:dLbl>
            <c:dLbl>
              <c:idx val="4"/>
              <c:layout>
                <c:manualLayout>
                  <c:x val="-1.0241006793609404E-2"/>
                  <c:y val="2.6499729983356549E-2"/>
                </c:manualLayout>
              </c:layout>
              <c:numFmt formatCode="#,##0.00" sourceLinked="0"/>
              <c:spPr>
                <a:solidFill>
                  <a:srgbClr val="004B88"/>
                </a:solidFill>
                <a:ln>
                  <a:noFill/>
                </a:ln>
                <a:effectLst/>
              </c:spPr>
              <c:txPr>
                <a:bodyPr rot="0" spcFirstLastPara="1" vertOverflow="ellipsis" vert="horz" wrap="square" lIns="38100" tIns="19050" rIns="38100" bIns="19050" anchor="ctr" anchorCtr="1">
                  <a:noAutofit/>
                </a:bodyPr>
                <a:lstStyle/>
                <a:p>
                  <a:pPr>
                    <a:defRPr sz="1000" b="1" i="0" u="none" strike="noStrike" kern="1200" baseline="0">
                      <a:solidFill>
                        <a:schemeClr val="bg1">
                          <a:lumMod val="95000"/>
                        </a:schemeClr>
                      </a:solidFill>
                      <a:latin typeface="Century Gothic" panose="020B050202020202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3.3005975524490333E-2"/>
                      <c:h val="4.4031458297439652E-2"/>
                    </c:manualLayout>
                  </c15:layout>
                </c:ext>
                <c:ext xmlns:c16="http://schemas.microsoft.com/office/drawing/2014/chart" uri="{C3380CC4-5D6E-409C-BE32-E72D297353CC}">
                  <c16:uniqueId val="{00000009-006F-48E5-A0FD-85E63545D7AA}"/>
                </c:ext>
              </c:extLst>
            </c:dLbl>
            <c:dLbl>
              <c:idx val="5"/>
              <c:layout>
                <c:manualLayout>
                  <c:x val="-1.18063150048438E-2"/>
                  <c:y val="2.920359358365454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816C-4EC4-9347-60A181CB9585}"/>
                </c:ext>
              </c:extLst>
            </c:dLbl>
            <c:dLbl>
              <c:idx val="6"/>
              <c:layout>
                <c:manualLayout>
                  <c:x val="-3.848156013650746E-3"/>
                  <c:y val="1.753729373791856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816C-4EC4-9347-60A181CB9585}"/>
                </c:ext>
              </c:extLst>
            </c:dLbl>
            <c:numFmt formatCode="#,##0.00" sourceLinked="0"/>
            <c:spPr>
              <a:solidFill>
                <a:srgbClr val="004B88"/>
              </a:solid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lumMod val="95000"/>
                      </a:schemeClr>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Opstanak na tržištu</c:v>
                </c:pt>
                <c:pt idx="1">
                  <c:v>Veća produktivnost</c:v>
                </c:pt>
                <c:pt idx="2">
                  <c:v>Ušteda vremena</c:v>
                </c:pt>
                <c:pt idx="3">
                  <c:v>Unapređenje korisničkog iskustva</c:v>
                </c:pt>
                <c:pt idx="4">
                  <c:v>Povećanje prihoda</c:v>
                </c:pt>
                <c:pt idx="5">
                  <c:v>Unapređenje donošenja odluka</c:v>
                </c:pt>
                <c:pt idx="6">
                  <c:v>Smanjenje potrebe za angažovanjem radnika</c:v>
                </c:pt>
              </c:strCache>
            </c:strRef>
          </c:cat>
          <c:val>
            <c:numRef>
              <c:f>Sheet1!$F$2:$F$8</c:f>
              <c:numCache>
                <c:formatCode>#,##0.00</c:formatCode>
                <c:ptCount val="7"/>
                <c:pt idx="0">
                  <c:v>3.4530744336569583</c:v>
                </c:pt>
                <c:pt idx="1">
                  <c:v>3.4012944983818763</c:v>
                </c:pt>
                <c:pt idx="2">
                  <c:v>3.3915857605177999</c:v>
                </c:pt>
                <c:pt idx="3">
                  <c:v>3.339805825242717</c:v>
                </c:pt>
                <c:pt idx="4">
                  <c:v>3.2168284789644024</c:v>
                </c:pt>
                <c:pt idx="5">
                  <c:v>3.1585760517799342</c:v>
                </c:pt>
                <c:pt idx="6">
                  <c:v>2.8802588996763747</c:v>
                </c:pt>
              </c:numCache>
            </c:numRef>
          </c:val>
          <c:smooth val="0"/>
          <c:extLst>
            <c:ext xmlns:c16="http://schemas.microsoft.com/office/drawing/2014/chart" uri="{C3380CC4-5D6E-409C-BE32-E72D297353CC}">
              <c16:uniqueId val="{0000000A-006F-48E5-A0FD-85E63545D7AA}"/>
            </c:ext>
          </c:extLst>
        </c:ser>
        <c:dLbls>
          <c:showLegendKey val="0"/>
          <c:showVal val="0"/>
          <c:showCatName val="0"/>
          <c:showSerName val="0"/>
          <c:showPercent val="0"/>
          <c:showBubbleSize val="0"/>
        </c:dLbls>
        <c:marker val="1"/>
        <c:smooth val="0"/>
        <c:axId val="555351600"/>
        <c:axId val="555363568"/>
      </c:lineChart>
      <c:catAx>
        <c:axId val="331246864"/>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555354320"/>
        <c:crosses val="autoZero"/>
        <c:auto val="1"/>
        <c:lblAlgn val="ctr"/>
        <c:lblOffset val="100"/>
        <c:tickLblSkip val="1"/>
        <c:noMultiLvlLbl val="0"/>
      </c:catAx>
      <c:valAx>
        <c:axId val="555354320"/>
        <c:scaling>
          <c:orientation val="minMax"/>
          <c:max val="100"/>
        </c:scaling>
        <c:delete val="0"/>
        <c:axPos val="l"/>
        <c:numFmt formatCode="General"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rgbClr val="6E706E"/>
                </a:solidFill>
                <a:latin typeface="Century Gothic" panose="020B0502020202020204" pitchFamily="34" charset="0"/>
                <a:ea typeface="+mn-ea"/>
                <a:cs typeface="+mn-cs"/>
              </a:defRPr>
            </a:pPr>
            <a:endParaRPr lang="en-US"/>
          </a:p>
        </c:txPr>
        <c:crossAx val="331246864"/>
        <c:crosses val="autoZero"/>
        <c:crossBetween val="between"/>
        <c:majorUnit val="20"/>
      </c:valAx>
      <c:valAx>
        <c:axId val="555363568"/>
        <c:scaling>
          <c:orientation val="minMax"/>
          <c:min val="1"/>
        </c:scaling>
        <c:delete val="0"/>
        <c:axPos val="r"/>
        <c:numFmt formatCode="#,##0" sourceLinked="0"/>
        <c:majorTickMark val="out"/>
        <c:minorTickMark val="none"/>
        <c:tickLblPos val="nextTo"/>
        <c:txPr>
          <a:bodyPr/>
          <a:lstStyle/>
          <a:p>
            <a:pPr>
              <a:defRPr>
                <a:latin typeface="Century Gothic" panose="020B0502020202020204" pitchFamily="34" charset="0"/>
              </a:defRPr>
            </a:pPr>
            <a:endParaRPr lang="en-US"/>
          </a:p>
        </c:txPr>
        <c:crossAx val="555351600"/>
        <c:crosses val="max"/>
        <c:crossBetween val="between"/>
        <c:majorUnit val="1"/>
      </c:valAx>
      <c:catAx>
        <c:axId val="555351600"/>
        <c:scaling>
          <c:orientation val="minMax"/>
        </c:scaling>
        <c:delete val="1"/>
        <c:axPos val="b"/>
        <c:numFmt formatCode="General" sourceLinked="1"/>
        <c:majorTickMark val="out"/>
        <c:minorTickMark val="none"/>
        <c:tickLblPos val="nextTo"/>
        <c:crossAx val="555363568"/>
        <c:crosses val="autoZero"/>
        <c:auto val="1"/>
        <c:lblAlgn val="ctr"/>
        <c:lblOffset val="100"/>
        <c:noMultiLvlLbl val="0"/>
      </c:catAx>
      <c:spPr>
        <a:noFill/>
        <a:ln>
          <a:noFill/>
        </a:ln>
        <a:effectLst/>
      </c:spPr>
    </c:plotArea>
    <c:legend>
      <c:legendPos val="r"/>
      <c:layout>
        <c:manualLayout>
          <c:xMode val="edge"/>
          <c:yMode val="edge"/>
          <c:x val="0.8307054186839905"/>
          <c:y val="0.18147146609735873"/>
          <c:w val="0.14485066433989394"/>
          <c:h val="0.65059294438004567"/>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1914295635244523E-3"/>
          <c:y val="0.13785969898745812"/>
          <c:w val="0.49383456914215557"/>
          <c:h val="0.80527203063349906"/>
        </c:manualLayout>
      </c:layout>
      <c:doughnutChart>
        <c:varyColors val="1"/>
        <c:ser>
          <c:idx val="0"/>
          <c:order val="0"/>
          <c:tx>
            <c:strRef>
              <c:f>Sheet1!$B$1</c:f>
              <c:strCache>
                <c:ptCount val="1"/>
                <c:pt idx="0">
                  <c:v>Column1</c:v>
                </c:pt>
              </c:strCache>
            </c:strRef>
          </c:tx>
          <c:spPr>
            <a:solidFill>
              <a:srgbClr val="E64E9C"/>
            </a:solidFill>
          </c:spPr>
          <c:dPt>
            <c:idx val="0"/>
            <c:bubble3D val="0"/>
            <c:spPr>
              <a:solidFill>
                <a:srgbClr val="0080C6"/>
              </a:solidFill>
              <a:ln w="19050">
                <a:solidFill>
                  <a:schemeClr val="bg1"/>
                </a:solidFill>
              </a:ln>
              <a:effectLst/>
            </c:spPr>
            <c:extLst>
              <c:ext xmlns:c16="http://schemas.microsoft.com/office/drawing/2014/chart" uri="{C3380CC4-5D6E-409C-BE32-E72D297353CC}">
                <c16:uniqueId val="{00000001-554E-49F0-AA55-A0D6DFF9816A}"/>
              </c:ext>
            </c:extLst>
          </c:dPt>
          <c:dPt>
            <c:idx val="1"/>
            <c:bubble3D val="0"/>
            <c:spPr>
              <a:solidFill>
                <a:srgbClr val="E64E9C"/>
              </a:solidFill>
              <a:ln w="19050">
                <a:solidFill>
                  <a:schemeClr val="lt1"/>
                </a:solidFill>
              </a:ln>
              <a:effectLst/>
            </c:spPr>
            <c:extLst>
              <c:ext xmlns:c16="http://schemas.microsoft.com/office/drawing/2014/chart" uri="{C3380CC4-5D6E-409C-BE32-E72D297353CC}">
                <c16:uniqueId val="{00000003-554E-49F0-AA55-A0D6DFF9816A}"/>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Da</c:v>
                </c:pt>
                <c:pt idx="1">
                  <c:v>Ne</c:v>
                </c:pt>
              </c:strCache>
            </c:strRef>
          </c:cat>
          <c:val>
            <c:numRef>
              <c:f>Sheet1!$B$2:$B$3</c:f>
              <c:numCache>
                <c:formatCode>###0.0</c:formatCode>
                <c:ptCount val="2"/>
                <c:pt idx="0">
                  <c:v>31.067961165048541</c:v>
                </c:pt>
                <c:pt idx="1">
                  <c:v>68.932038834951456</c:v>
                </c:pt>
              </c:numCache>
            </c:numRef>
          </c:val>
          <c:extLst>
            <c:ext xmlns:c16="http://schemas.microsoft.com/office/drawing/2014/chart" uri="{C3380CC4-5D6E-409C-BE32-E72D297353CC}">
              <c16:uniqueId val="{00000004-554E-49F0-AA55-A0D6DFF9816A}"/>
            </c:ext>
          </c:extLst>
        </c:ser>
        <c:dLbls>
          <c:showLegendKey val="0"/>
          <c:showVal val="0"/>
          <c:showCatName val="0"/>
          <c:showSerName val="0"/>
          <c:showPercent val="0"/>
          <c:showBubbleSize val="0"/>
          <c:showLeaderLines val="1"/>
        </c:dLbls>
        <c:firstSliceAng val="25"/>
        <c:holeSize val="50"/>
      </c:doughnutChart>
      <c:spPr>
        <a:noFill/>
        <a:ln>
          <a:noFill/>
        </a:ln>
        <a:effectLst/>
      </c:spPr>
    </c:plotArea>
    <c:legend>
      <c:legendPos val="t"/>
      <c:layout>
        <c:manualLayout>
          <c:xMode val="edge"/>
          <c:yMode val="edge"/>
          <c:x val="0.61506950224572965"/>
          <c:y val="0.34739018009637584"/>
          <c:w val="0.1575798729518027"/>
          <c:h val="0.29211389166282864"/>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5479689799421226E-2"/>
          <c:y val="8.8230391628548996E-2"/>
          <c:w val="0.64428265360700365"/>
          <c:h val="0.56741822220566296"/>
        </c:manualLayout>
      </c:layout>
      <c:doughnutChart>
        <c:varyColors val="1"/>
        <c:ser>
          <c:idx val="0"/>
          <c:order val="0"/>
          <c:tx>
            <c:strRef>
              <c:f>Sheet1!$B$1</c:f>
              <c:strCache>
                <c:ptCount val="1"/>
                <c:pt idx="0">
                  <c:v>Column1</c:v>
                </c:pt>
              </c:strCache>
            </c:strRef>
          </c:tx>
          <c:spPr>
            <a:solidFill>
              <a:srgbClr val="00682F"/>
            </a:solidFill>
          </c:spPr>
          <c:explosion val="4"/>
          <c:dPt>
            <c:idx val="0"/>
            <c:bubble3D val="0"/>
            <c:spPr>
              <a:solidFill>
                <a:srgbClr val="0080C6"/>
              </a:solidFill>
              <a:ln w="19050">
                <a:solidFill>
                  <a:schemeClr val="bg1"/>
                </a:solidFill>
              </a:ln>
              <a:effectLst/>
            </c:spPr>
            <c:extLst>
              <c:ext xmlns:c16="http://schemas.microsoft.com/office/drawing/2014/chart" uri="{C3380CC4-5D6E-409C-BE32-E72D297353CC}">
                <c16:uniqueId val="{00000001-1834-4FBA-A877-4F3AC7A545DB}"/>
              </c:ext>
            </c:extLst>
          </c:dPt>
          <c:dPt>
            <c:idx val="1"/>
            <c:bubble3D val="0"/>
            <c:spPr>
              <a:solidFill>
                <a:srgbClr val="E64E9C"/>
              </a:solidFill>
              <a:ln w="19050">
                <a:solidFill>
                  <a:schemeClr val="lt1"/>
                </a:solidFill>
              </a:ln>
              <a:effectLst/>
            </c:spPr>
            <c:extLst>
              <c:ext xmlns:c16="http://schemas.microsoft.com/office/drawing/2014/chart" uri="{C3380CC4-5D6E-409C-BE32-E72D297353CC}">
                <c16:uniqueId val="{00000003-1834-4FBA-A877-4F3AC7A545DB}"/>
              </c:ext>
            </c:extLst>
          </c:dPt>
          <c:dPt>
            <c:idx val="2"/>
            <c:bubble3D val="0"/>
            <c:spPr>
              <a:solidFill>
                <a:srgbClr val="FDB82E"/>
              </a:solidFill>
              <a:ln w="19050">
                <a:solidFill>
                  <a:schemeClr val="lt1"/>
                </a:solidFill>
              </a:ln>
              <a:effectLst/>
            </c:spPr>
            <c:extLst>
              <c:ext xmlns:c16="http://schemas.microsoft.com/office/drawing/2014/chart" uri="{C3380CC4-5D6E-409C-BE32-E72D297353CC}">
                <c16:uniqueId val="{00000005-1834-4FBA-A877-4F3AC7A545DB}"/>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Da</c:v>
                </c:pt>
                <c:pt idx="1">
                  <c:v>Ne</c:v>
                </c:pt>
                <c:pt idx="2">
                  <c:v>Drugo/ne znam</c:v>
                </c:pt>
              </c:strCache>
            </c:strRef>
          </c:cat>
          <c:val>
            <c:numRef>
              <c:f>Sheet1!$B$2:$B$4</c:f>
              <c:numCache>
                <c:formatCode>###0.0</c:formatCode>
                <c:ptCount val="3"/>
                <c:pt idx="0">
                  <c:v>27.184466019417496</c:v>
                </c:pt>
                <c:pt idx="1">
                  <c:v>62.459546925566308</c:v>
                </c:pt>
                <c:pt idx="2">
                  <c:v>10.355987055016199</c:v>
                </c:pt>
              </c:numCache>
            </c:numRef>
          </c:val>
          <c:extLst>
            <c:ext xmlns:c16="http://schemas.microsoft.com/office/drawing/2014/chart" uri="{C3380CC4-5D6E-409C-BE32-E72D297353CC}">
              <c16:uniqueId val="{00000006-1834-4FBA-A877-4F3AC7A545DB}"/>
            </c:ext>
          </c:extLst>
        </c:ser>
        <c:dLbls>
          <c:showLegendKey val="0"/>
          <c:showVal val="0"/>
          <c:showCatName val="0"/>
          <c:showSerName val="0"/>
          <c:showPercent val="0"/>
          <c:showBubbleSize val="0"/>
          <c:showLeaderLines val="1"/>
        </c:dLbls>
        <c:firstSliceAng val="11"/>
        <c:holeSize val="50"/>
      </c:doughnutChart>
      <c:spPr>
        <a:noFill/>
        <a:ln>
          <a:noFill/>
        </a:ln>
        <a:effectLst/>
      </c:spPr>
    </c:plotArea>
    <c:legend>
      <c:legendPos val="b"/>
      <c:layout>
        <c:manualLayout>
          <c:xMode val="edge"/>
          <c:yMode val="edge"/>
          <c:x val="1.8019152337332554E-2"/>
          <c:y val="0.62056553617893229"/>
          <c:w val="0.89999969781733458"/>
          <c:h val="0.16841699642820088"/>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0238548519155369E-2"/>
          <c:y val="0.15137544536539613"/>
          <c:w val="0.71287522016144744"/>
          <c:h val="0.65012449668569783"/>
        </c:manualLayout>
      </c:layout>
      <c:barChart>
        <c:barDir val="col"/>
        <c:grouping val="stacked"/>
        <c:varyColors val="0"/>
        <c:ser>
          <c:idx val="0"/>
          <c:order val="0"/>
          <c:tx>
            <c:strRef>
              <c:f>Sheet1!$B$1</c:f>
              <c:strCache>
                <c:ptCount val="1"/>
                <c:pt idx="0">
                  <c:v>Uopšte nije uticala</c:v>
                </c:pt>
              </c:strCache>
            </c:strRef>
          </c:tx>
          <c:spPr>
            <a:solidFill>
              <a:srgbClr val="706E70"/>
            </a:solidFill>
            <a:ln>
              <a:noFill/>
            </a:ln>
            <a:effectLst/>
          </c:spPr>
          <c:invertIfNegative val="0"/>
          <c:dLbls>
            <c:dLbl>
              <c:idx val="6"/>
              <c:layout>
                <c:manualLayout>
                  <c:x val="-2.111720840481677E-3"/>
                  <c:y val="4.796792785566095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D69-4918-AAC9-752D175C2699}"/>
                </c:ext>
              </c:extLst>
            </c:dLbl>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Administrativne barijere</c:v>
                </c:pt>
                <c:pt idx="1">
                  <c:v>Nejasne tržišne potrebe za digitalnom transformacijom</c:v>
                </c:pt>
                <c:pt idx="2">
                  <c:v>Nedovoljno finansija za digitalnu transformaciju</c:v>
                </c:pt>
                <c:pt idx="3">
                  <c:v>Nedostatak obučenog kadra</c:v>
                </c:pt>
                <c:pt idx="4">
                  <c:v>Nedostatak mentorske podrške</c:v>
                </c:pt>
                <c:pt idx="5">
                  <c:v>Neadekvatan regulatorni okvir</c:v>
                </c:pt>
                <c:pt idx="6">
                  <c:v>Poteškoće u dobijanju državnih grantova i subvencija</c:v>
                </c:pt>
              </c:strCache>
            </c:strRef>
          </c:cat>
          <c:val>
            <c:numRef>
              <c:f>Sheet1!$B$2:$B$8</c:f>
              <c:numCache>
                <c:formatCode>#,##0.0</c:formatCode>
                <c:ptCount val="7"/>
                <c:pt idx="0">
                  <c:v>47.896440129449836</c:v>
                </c:pt>
                <c:pt idx="1">
                  <c:v>47.572815533980581</c:v>
                </c:pt>
                <c:pt idx="2">
                  <c:v>47.572815533980581</c:v>
                </c:pt>
                <c:pt idx="3">
                  <c:v>49.190938511326863</c:v>
                </c:pt>
                <c:pt idx="4">
                  <c:v>51.456310679611597</c:v>
                </c:pt>
                <c:pt idx="5">
                  <c:v>49.514563106796054</c:v>
                </c:pt>
                <c:pt idx="6">
                  <c:v>59.870550161812247</c:v>
                </c:pt>
              </c:numCache>
            </c:numRef>
          </c:val>
          <c:extLst>
            <c:ext xmlns:c16="http://schemas.microsoft.com/office/drawing/2014/chart" uri="{C3380CC4-5D6E-409C-BE32-E72D297353CC}">
              <c16:uniqueId val="{00000000-006F-48E5-A0FD-85E63545D7AA}"/>
            </c:ext>
          </c:extLst>
        </c:ser>
        <c:ser>
          <c:idx val="1"/>
          <c:order val="1"/>
          <c:tx>
            <c:strRef>
              <c:f>Sheet1!$C$1</c:f>
              <c:strCache>
                <c:ptCount val="1"/>
                <c:pt idx="0">
                  <c:v>U manjoj meri</c:v>
                </c:pt>
              </c:strCache>
            </c:strRef>
          </c:tx>
          <c:spPr>
            <a:solidFill>
              <a:srgbClr val="E64E9C"/>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Administrativne barijere</c:v>
                </c:pt>
                <c:pt idx="1">
                  <c:v>Nejasne tržišne potrebe za digitalnom transformacijom</c:v>
                </c:pt>
                <c:pt idx="2">
                  <c:v>Nedovoljno finansija za digitalnu transformaciju</c:v>
                </c:pt>
                <c:pt idx="3">
                  <c:v>Nedostatak obučenog kadra</c:v>
                </c:pt>
                <c:pt idx="4">
                  <c:v>Nedostatak mentorske podrške</c:v>
                </c:pt>
                <c:pt idx="5">
                  <c:v>Neadekvatan regulatorni okvir</c:v>
                </c:pt>
                <c:pt idx="6">
                  <c:v>Poteškoće u dobijanju državnih grantova i subvencija</c:v>
                </c:pt>
              </c:strCache>
            </c:strRef>
          </c:cat>
          <c:val>
            <c:numRef>
              <c:f>Sheet1!$C$2:$C$8</c:f>
              <c:numCache>
                <c:formatCode>#,##0.0</c:formatCode>
                <c:ptCount val="7"/>
                <c:pt idx="0">
                  <c:v>26.86084142394823</c:v>
                </c:pt>
                <c:pt idx="1">
                  <c:v>26.213592233009688</c:v>
                </c:pt>
                <c:pt idx="2">
                  <c:v>28.802588996763731</c:v>
                </c:pt>
                <c:pt idx="3">
                  <c:v>27.831715210355988</c:v>
                </c:pt>
                <c:pt idx="4">
                  <c:v>31.7</c:v>
                </c:pt>
                <c:pt idx="5">
                  <c:v>33.656957928802591</c:v>
                </c:pt>
                <c:pt idx="6">
                  <c:v>20.711974110032394</c:v>
                </c:pt>
              </c:numCache>
            </c:numRef>
          </c:val>
          <c:extLst>
            <c:ext xmlns:c16="http://schemas.microsoft.com/office/drawing/2014/chart" uri="{C3380CC4-5D6E-409C-BE32-E72D297353CC}">
              <c16:uniqueId val="{00000001-006F-48E5-A0FD-85E63545D7AA}"/>
            </c:ext>
          </c:extLst>
        </c:ser>
        <c:ser>
          <c:idx val="2"/>
          <c:order val="2"/>
          <c:tx>
            <c:strRef>
              <c:f>Sheet1!$D$1</c:f>
              <c:strCache>
                <c:ptCount val="1"/>
                <c:pt idx="0">
                  <c:v>U većoj meri</c:v>
                </c:pt>
              </c:strCache>
            </c:strRef>
          </c:tx>
          <c:spPr>
            <a:solidFill>
              <a:srgbClr val="FFC000"/>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Administrativne barijere</c:v>
                </c:pt>
                <c:pt idx="1">
                  <c:v>Nejasne tržišne potrebe za digitalnom transformacijom</c:v>
                </c:pt>
                <c:pt idx="2">
                  <c:v>Nedovoljno finansija za digitalnu transformaciju</c:v>
                </c:pt>
                <c:pt idx="3">
                  <c:v>Nedostatak obučenog kadra</c:v>
                </c:pt>
                <c:pt idx="4">
                  <c:v>Nedostatak mentorske podrške</c:v>
                </c:pt>
                <c:pt idx="5">
                  <c:v>Neadekvatan regulatorni okvir</c:v>
                </c:pt>
                <c:pt idx="6">
                  <c:v>Poteškoće u dobijanju državnih grantova i subvencija</c:v>
                </c:pt>
              </c:strCache>
            </c:strRef>
          </c:cat>
          <c:val>
            <c:numRef>
              <c:f>Sheet1!$D$2:$D$8</c:f>
              <c:numCache>
                <c:formatCode>#,##0.0</c:formatCode>
                <c:ptCount val="7"/>
                <c:pt idx="0">
                  <c:v>15.53398058252427</c:v>
                </c:pt>
                <c:pt idx="1">
                  <c:v>19.417475728155338</c:v>
                </c:pt>
                <c:pt idx="2">
                  <c:v>15.210355987055006</c:v>
                </c:pt>
                <c:pt idx="3">
                  <c:v>15.53398058252427</c:v>
                </c:pt>
                <c:pt idx="4">
                  <c:v>11.974110032362459</c:v>
                </c:pt>
                <c:pt idx="5">
                  <c:v>11.003236245954703</c:v>
                </c:pt>
                <c:pt idx="6">
                  <c:v>12.621359223300971</c:v>
                </c:pt>
              </c:numCache>
            </c:numRef>
          </c:val>
          <c:extLst>
            <c:ext xmlns:c16="http://schemas.microsoft.com/office/drawing/2014/chart" uri="{C3380CC4-5D6E-409C-BE32-E72D297353CC}">
              <c16:uniqueId val="{00000002-006F-48E5-A0FD-85E63545D7AA}"/>
            </c:ext>
          </c:extLst>
        </c:ser>
        <c:ser>
          <c:idx val="3"/>
          <c:order val="3"/>
          <c:tx>
            <c:strRef>
              <c:f>Sheet1!$E$1</c:f>
              <c:strCache>
                <c:ptCount val="1"/>
                <c:pt idx="0">
                  <c:v>Veoma visok uticaj</c:v>
                </c:pt>
              </c:strCache>
            </c:strRef>
          </c:tx>
          <c:spPr>
            <a:solidFill>
              <a:srgbClr val="0080C6"/>
            </a:solidFill>
            <a:ln>
              <a:noFill/>
            </a:ln>
            <a:effectLst/>
          </c:spPr>
          <c:invertIfNegative val="0"/>
          <c:dLbls>
            <c:dLbl>
              <c:idx val="1"/>
              <c:layout>
                <c:manualLayout>
                  <c:x val="-3.8714434843039761E-17"/>
                  <c:y val="-6.3705436994659502E-4"/>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06F-48E5-A0FD-85E63545D7AA}"/>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Administrativne barijere</c:v>
                </c:pt>
                <c:pt idx="1">
                  <c:v>Nejasne tržišne potrebe za digitalnom transformacijom</c:v>
                </c:pt>
                <c:pt idx="2">
                  <c:v>Nedovoljno finansija za digitalnu transformaciju</c:v>
                </c:pt>
                <c:pt idx="3">
                  <c:v>Nedostatak obučenog kadra</c:v>
                </c:pt>
                <c:pt idx="4">
                  <c:v>Nedostatak mentorske podrške</c:v>
                </c:pt>
                <c:pt idx="5">
                  <c:v>Neadekvatan regulatorni okvir</c:v>
                </c:pt>
                <c:pt idx="6">
                  <c:v>Poteškoće u dobijanju državnih grantova i subvencija</c:v>
                </c:pt>
              </c:strCache>
            </c:strRef>
          </c:cat>
          <c:val>
            <c:numRef>
              <c:f>Sheet1!$E$2:$E$8</c:f>
              <c:numCache>
                <c:formatCode>#,##0.0</c:formatCode>
                <c:ptCount val="7"/>
                <c:pt idx="0">
                  <c:v>9.7087378640776691</c:v>
                </c:pt>
                <c:pt idx="1">
                  <c:v>6.7961165048543704</c:v>
                </c:pt>
                <c:pt idx="2">
                  <c:v>8.4142394822006477</c:v>
                </c:pt>
                <c:pt idx="3">
                  <c:v>7.4433656957928909</c:v>
                </c:pt>
                <c:pt idx="4">
                  <c:v>4.8543689320388363</c:v>
                </c:pt>
                <c:pt idx="5">
                  <c:v>5.825242718446602</c:v>
                </c:pt>
                <c:pt idx="6">
                  <c:v>6.7961165048543704</c:v>
                </c:pt>
              </c:numCache>
            </c:numRef>
          </c:val>
          <c:extLst>
            <c:ext xmlns:c16="http://schemas.microsoft.com/office/drawing/2014/chart" uri="{C3380CC4-5D6E-409C-BE32-E72D297353CC}">
              <c16:uniqueId val="{00000004-006F-48E5-A0FD-85E63545D7AA}"/>
            </c:ext>
          </c:extLst>
        </c:ser>
        <c:dLbls>
          <c:showLegendKey val="0"/>
          <c:showVal val="0"/>
          <c:showCatName val="0"/>
          <c:showSerName val="0"/>
          <c:showPercent val="0"/>
          <c:showBubbleSize val="0"/>
        </c:dLbls>
        <c:gapWidth val="150"/>
        <c:overlap val="100"/>
        <c:axId val="555351056"/>
        <c:axId val="555357040"/>
      </c:barChart>
      <c:lineChart>
        <c:grouping val="standard"/>
        <c:varyColors val="0"/>
        <c:ser>
          <c:idx val="4"/>
          <c:order val="4"/>
          <c:tx>
            <c:strRef>
              <c:f>Sheet1!$F$1</c:f>
              <c:strCache>
                <c:ptCount val="1"/>
                <c:pt idx="0">
                  <c:v>Prosek</c:v>
                </c:pt>
              </c:strCache>
            </c:strRef>
          </c:tx>
          <c:spPr>
            <a:ln w="28575" cap="rnd">
              <a:solidFill>
                <a:srgbClr val="004B88"/>
              </a:solidFill>
              <a:round/>
            </a:ln>
            <a:effectLst/>
          </c:spPr>
          <c:marker>
            <c:symbol val="none"/>
          </c:marker>
          <c:dLbls>
            <c:dLbl>
              <c:idx val="0"/>
              <c:layout>
                <c:manualLayout>
                  <c:x val="0"/>
                  <c:y val="1.3935777655648691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006F-48E5-A0FD-85E63545D7AA}"/>
                </c:ext>
              </c:extLst>
            </c:dLbl>
            <c:dLbl>
              <c:idx val="1"/>
              <c:layout>
                <c:manualLayout>
                  <c:x val="-2.1117208404815221E-3"/>
                  <c:y val="-4.5683740814915202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006F-48E5-A0FD-85E63545D7AA}"/>
                </c:ext>
              </c:extLst>
            </c:dLbl>
            <c:dLbl>
              <c:idx val="2"/>
              <c:layout>
                <c:manualLayout>
                  <c:x val="-5.2793021012037672E-3"/>
                  <c:y val="-6.1367292779721571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006F-48E5-A0FD-85E63545D7AA}"/>
                </c:ext>
              </c:extLst>
            </c:dLbl>
            <c:dLbl>
              <c:idx val="3"/>
              <c:layout>
                <c:manualLayout>
                  <c:x val="-1.3740984136736419E-2"/>
                  <c:y val="-1.1989284105205698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006F-48E5-A0FD-85E63545D7AA}"/>
                </c:ext>
              </c:extLst>
            </c:dLbl>
            <c:dLbl>
              <c:idx val="4"/>
              <c:layout>
                <c:manualLayout>
                  <c:x val="-1.6227660134327061E-2"/>
                  <c:y val="-3.9987122221093116E-2"/>
                </c:manualLayout>
              </c:layout>
              <c:showLegendKey val="0"/>
              <c:showVal val="1"/>
              <c:showCatName val="0"/>
              <c:showSerName val="0"/>
              <c:showPercent val="0"/>
              <c:showBubbleSize val="0"/>
              <c:extLst>
                <c:ext xmlns:c15="http://schemas.microsoft.com/office/drawing/2012/chart" uri="{CE6537A1-D6FC-4f65-9D91-7224C49458BB}">
                  <c15:layout>
                    <c:manualLayout>
                      <c:w val="2.7367902092640527E-2"/>
                      <c:h val="3.8972228170302887E-2"/>
                    </c:manualLayout>
                  </c15:layout>
                </c:ext>
                <c:ext xmlns:c16="http://schemas.microsoft.com/office/drawing/2014/chart" uri="{C3380CC4-5D6E-409C-BE32-E72D297353CC}">
                  <c16:uniqueId val="{00000009-006F-48E5-A0FD-85E63545D7AA}"/>
                </c:ext>
              </c:extLst>
            </c:dLbl>
            <c:dLbl>
              <c:idx val="5"/>
              <c:layout>
                <c:manualLayout>
                  <c:x val="-1.4782045883370811E-2"/>
                  <c:y val="-3.197861857044072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A099-4A69-A90A-427D08435022}"/>
                </c:ext>
              </c:extLst>
            </c:dLbl>
            <c:dLbl>
              <c:idx val="6"/>
              <c:layout>
                <c:manualLayout>
                  <c:x val="-2.2173068825055983E-2"/>
                  <c:y val="-4.111536673342376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A099-4A69-A90A-427D08435022}"/>
                </c:ext>
              </c:extLst>
            </c:dLbl>
            <c:numFmt formatCode="#,##0.00" sourceLinked="0"/>
            <c:spPr>
              <a:solidFill>
                <a:srgbClr val="004B88"/>
              </a:solid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Administrativne barijere</c:v>
                </c:pt>
                <c:pt idx="1">
                  <c:v>Nejasne tržišne potrebe za digitalnom transformacijom</c:v>
                </c:pt>
                <c:pt idx="2">
                  <c:v>Nedovoljno finansija za digitalnu transformaciju</c:v>
                </c:pt>
                <c:pt idx="3">
                  <c:v>Nedostatak obučenog kadra</c:v>
                </c:pt>
                <c:pt idx="4">
                  <c:v>Nedostatak mentorske podrške</c:v>
                </c:pt>
                <c:pt idx="5">
                  <c:v>Neadekvatan regulatorni okvir</c:v>
                </c:pt>
                <c:pt idx="6">
                  <c:v>Poteškoće u dobijanju državnih grantova i subvencija</c:v>
                </c:pt>
              </c:strCache>
            </c:strRef>
          </c:cat>
          <c:val>
            <c:numRef>
              <c:f>Sheet1!$F$2:$F$8</c:f>
              <c:numCache>
                <c:formatCode>#,##0.00</c:formatCode>
                <c:ptCount val="7"/>
                <c:pt idx="0">
                  <c:v>1.8705501618123008</c:v>
                </c:pt>
                <c:pt idx="1">
                  <c:v>1.8543689320388361</c:v>
                </c:pt>
                <c:pt idx="2">
                  <c:v>1.844660194174758</c:v>
                </c:pt>
                <c:pt idx="3">
                  <c:v>1.8122977346278319</c:v>
                </c:pt>
                <c:pt idx="4">
                  <c:v>1.7669902912621347</c:v>
                </c:pt>
                <c:pt idx="5">
                  <c:v>1.7313915857605178</c:v>
                </c:pt>
                <c:pt idx="6">
                  <c:v>1.6634304207119757</c:v>
                </c:pt>
              </c:numCache>
            </c:numRef>
          </c:val>
          <c:smooth val="0"/>
          <c:extLst>
            <c:ext xmlns:c16="http://schemas.microsoft.com/office/drawing/2014/chart" uri="{C3380CC4-5D6E-409C-BE32-E72D297353CC}">
              <c16:uniqueId val="{0000000A-006F-48E5-A0FD-85E63545D7AA}"/>
            </c:ext>
          </c:extLst>
        </c:ser>
        <c:dLbls>
          <c:showLegendKey val="0"/>
          <c:showVal val="0"/>
          <c:showCatName val="0"/>
          <c:showSerName val="0"/>
          <c:showPercent val="0"/>
          <c:showBubbleSize val="0"/>
        </c:dLbls>
        <c:marker val="1"/>
        <c:smooth val="0"/>
        <c:axId val="555348336"/>
        <c:axId val="555355952"/>
      </c:lineChart>
      <c:catAx>
        <c:axId val="55535105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555357040"/>
        <c:crosses val="autoZero"/>
        <c:auto val="1"/>
        <c:lblAlgn val="ctr"/>
        <c:lblOffset val="100"/>
        <c:noMultiLvlLbl val="0"/>
      </c:catAx>
      <c:valAx>
        <c:axId val="555357040"/>
        <c:scaling>
          <c:orientation val="minMax"/>
          <c:max val="100"/>
        </c:scaling>
        <c:delete val="0"/>
        <c:axPos val="l"/>
        <c:numFmt formatCode="General"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rgbClr val="6E706E"/>
                </a:solidFill>
                <a:latin typeface="Century Gothic" panose="020B0502020202020204" pitchFamily="34" charset="0"/>
                <a:ea typeface="+mn-ea"/>
                <a:cs typeface="+mn-cs"/>
              </a:defRPr>
            </a:pPr>
            <a:endParaRPr lang="en-US"/>
          </a:p>
        </c:txPr>
        <c:crossAx val="555351056"/>
        <c:crosses val="autoZero"/>
        <c:crossBetween val="between"/>
        <c:majorUnit val="20"/>
      </c:valAx>
      <c:valAx>
        <c:axId val="555355952"/>
        <c:scaling>
          <c:orientation val="minMax"/>
          <c:max val="4"/>
          <c:min val="1"/>
        </c:scaling>
        <c:delete val="0"/>
        <c:axPos val="r"/>
        <c:numFmt formatCode="#,##0" sourceLinked="0"/>
        <c:majorTickMark val="out"/>
        <c:minorTickMark val="none"/>
        <c:tickLblPos val="nextTo"/>
        <c:txPr>
          <a:bodyPr/>
          <a:lstStyle/>
          <a:p>
            <a:pPr>
              <a:defRPr>
                <a:solidFill>
                  <a:srgbClr val="6E706E"/>
                </a:solidFill>
                <a:latin typeface="Century Gothic" panose="020B0502020202020204" pitchFamily="34" charset="0"/>
              </a:defRPr>
            </a:pPr>
            <a:endParaRPr lang="en-US"/>
          </a:p>
        </c:txPr>
        <c:crossAx val="555348336"/>
        <c:crosses val="max"/>
        <c:crossBetween val="between"/>
        <c:majorUnit val="1"/>
      </c:valAx>
      <c:catAx>
        <c:axId val="555348336"/>
        <c:scaling>
          <c:orientation val="minMax"/>
        </c:scaling>
        <c:delete val="1"/>
        <c:axPos val="b"/>
        <c:numFmt formatCode="General" sourceLinked="1"/>
        <c:majorTickMark val="out"/>
        <c:minorTickMark val="none"/>
        <c:tickLblPos val="nextTo"/>
        <c:crossAx val="555355952"/>
        <c:crosses val="autoZero"/>
        <c:auto val="1"/>
        <c:lblAlgn val="ctr"/>
        <c:lblOffset val="100"/>
        <c:noMultiLvlLbl val="0"/>
      </c:catAx>
      <c:spPr>
        <a:noFill/>
        <a:ln>
          <a:noFill/>
        </a:ln>
        <a:effectLst/>
      </c:spPr>
    </c:plotArea>
    <c:legend>
      <c:legendPos val="r"/>
      <c:layout>
        <c:manualLayout>
          <c:xMode val="edge"/>
          <c:yMode val="edge"/>
          <c:x val="0.77791239767195253"/>
          <c:y val="0.18147146609735873"/>
          <c:w val="0.19764368535193214"/>
          <c:h val="0.65059294438004567"/>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101362208682618"/>
          <c:y val="0.10422220121077962"/>
          <c:w val="0.36900164040958539"/>
          <c:h val="0.7911205739709285"/>
        </c:manualLayout>
      </c:layout>
      <c:doughnutChart>
        <c:varyColors val="1"/>
        <c:ser>
          <c:idx val="0"/>
          <c:order val="0"/>
          <c:tx>
            <c:strRef>
              <c:f>Sheet1!$B$1</c:f>
              <c:strCache>
                <c:ptCount val="1"/>
                <c:pt idx="0">
                  <c:v>Column1</c:v>
                </c:pt>
              </c:strCache>
            </c:strRef>
          </c:tx>
          <c:spPr>
            <a:solidFill>
              <a:srgbClr val="00682F"/>
            </a:solidFill>
          </c:spPr>
          <c:dPt>
            <c:idx val="0"/>
            <c:bubble3D val="0"/>
            <c:spPr>
              <a:solidFill>
                <a:srgbClr val="0080C6"/>
              </a:solidFill>
              <a:ln w="19050">
                <a:solidFill>
                  <a:schemeClr val="bg1"/>
                </a:solidFill>
              </a:ln>
              <a:effectLst/>
            </c:spPr>
            <c:extLst>
              <c:ext xmlns:c16="http://schemas.microsoft.com/office/drawing/2014/chart" uri="{C3380CC4-5D6E-409C-BE32-E72D297353CC}">
                <c16:uniqueId val="{00000001-74CF-45FC-81BA-1DDED9EDE22E}"/>
              </c:ext>
            </c:extLst>
          </c:dPt>
          <c:dPt>
            <c:idx val="1"/>
            <c:bubble3D val="0"/>
            <c:spPr>
              <a:solidFill>
                <a:srgbClr val="FDB82E"/>
              </a:solidFill>
              <a:ln w="19050">
                <a:solidFill>
                  <a:schemeClr val="lt1"/>
                </a:solidFill>
              </a:ln>
              <a:effectLst/>
            </c:spPr>
            <c:extLst>
              <c:ext xmlns:c16="http://schemas.microsoft.com/office/drawing/2014/chart" uri="{C3380CC4-5D6E-409C-BE32-E72D297353CC}">
                <c16:uniqueId val="{00000003-74CF-45FC-81BA-1DDED9EDE22E}"/>
              </c:ext>
            </c:extLst>
          </c:dPt>
          <c:dPt>
            <c:idx val="2"/>
            <c:bubble3D val="0"/>
            <c:spPr>
              <a:solidFill>
                <a:srgbClr val="E64E9C"/>
              </a:solidFill>
              <a:ln w="19050">
                <a:solidFill>
                  <a:schemeClr val="lt1"/>
                </a:solidFill>
              </a:ln>
              <a:effectLst/>
            </c:spPr>
            <c:extLst>
              <c:ext xmlns:c16="http://schemas.microsoft.com/office/drawing/2014/chart" uri="{C3380CC4-5D6E-409C-BE32-E72D297353CC}">
                <c16:uniqueId val="{00000005-74CF-45FC-81BA-1DDED9EDE22E}"/>
              </c:ext>
            </c:extLst>
          </c:dPt>
          <c:dPt>
            <c:idx val="3"/>
            <c:bubble3D val="0"/>
            <c:spPr>
              <a:solidFill>
                <a:srgbClr val="898989"/>
              </a:solidFill>
              <a:ln w="19050">
                <a:solidFill>
                  <a:schemeClr val="lt1"/>
                </a:solidFill>
              </a:ln>
              <a:effectLst/>
            </c:spPr>
            <c:extLst>
              <c:ext xmlns:c16="http://schemas.microsoft.com/office/drawing/2014/chart" uri="{C3380CC4-5D6E-409C-BE32-E72D297353CC}">
                <c16:uniqueId val="{00000007-74CF-45FC-81BA-1DDED9EDE22E}"/>
              </c:ext>
            </c:extLst>
          </c:dPt>
          <c:dPt>
            <c:idx val="4"/>
            <c:bubble3D val="0"/>
            <c:spPr>
              <a:solidFill>
                <a:srgbClr val="303030"/>
              </a:solidFill>
              <a:ln w="19050">
                <a:solidFill>
                  <a:schemeClr val="lt1"/>
                </a:solidFill>
              </a:ln>
              <a:effectLst/>
            </c:spPr>
            <c:extLst>
              <c:ext xmlns:c16="http://schemas.microsoft.com/office/drawing/2014/chart" uri="{C3380CC4-5D6E-409C-BE32-E72D297353CC}">
                <c16:uniqueId val="{00000009-74CF-45FC-81BA-1DDED9EDE22E}"/>
              </c:ext>
            </c:extLst>
          </c:dPt>
          <c:dLbls>
            <c:dLbl>
              <c:idx val="1"/>
              <c:layout>
                <c:manualLayout>
                  <c:x val="-1.5638287401574798E-2"/>
                  <c:y val="-4.3028698637903123E-2"/>
                </c:manualLayout>
              </c:layout>
              <c:numFmt formatCode="#,##0.0" sourceLinked="0"/>
              <c:spPr>
                <a:solidFill>
                  <a:srgbClr val="FDB82E"/>
                </a:solid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4.2376476377952756E-2"/>
                      <c:h val="6.0979736893809748E-2"/>
                    </c:manualLayout>
                  </c15:layout>
                </c:ext>
                <c:ext xmlns:c16="http://schemas.microsoft.com/office/drawing/2014/chart" uri="{C3380CC4-5D6E-409C-BE32-E72D297353CC}">
                  <c16:uniqueId val="{00000003-74CF-45FC-81BA-1DDED9EDE22E}"/>
                </c:ext>
              </c:extLst>
            </c:dLbl>
            <c:dLbl>
              <c:idx val="2"/>
              <c:layout>
                <c:manualLayout>
                  <c:x val="0"/>
                  <c:y val="-2.709366279227295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74CF-45FC-81BA-1DDED9EDE22E}"/>
                </c:ext>
              </c:extLst>
            </c:dLbl>
            <c:dLbl>
              <c:idx val="3"/>
              <c:layout>
                <c:manualLayout>
                  <c:x val="1.0778591394726967E-2"/>
                  <c:y val="-4.8554449104772746E-2"/>
                </c:manualLayout>
              </c:layout>
              <c:numFmt formatCode="#,##0.0" sourceLinked="0"/>
              <c:spPr>
                <a:solidFill>
                  <a:srgbClr val="898989"/>
                </a:solid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4.4999999999999998E-2"/>
                      <c:h val="4.1196020943614672E-2"/>
                    </c:manualLayout>
                  </c15:layout>
                </c:ext>
                <c:ext xmlns:c16="http://schemas.microsoft.com/office/drawing/2014/chart" uri="{C3380CC4-5D6E-409C-BE32-E72D297353CC}">
                  <c16:uniqueId val="{00000007-74CF-45FC-81BA-1DDED9EDE22E}"/>
                </c:ext>
              </c:extLst>
            </c:dLbl>
            <c:dLbl>
              <c:idx val="4"/>
              <c:layout>
                <c:manualLayout>
                  <c:x val="1.2952553024136945E-2"/>
                  <c:y val="4.1175445307941889E-3"/>
                </c:manualLayout>
              </c:layout>
              <c:numFmt formatCode="#,##0.0" sourceLinked="0"/>
              <c:spPr>
                <a:solidFill>
                  <a:srgbClr val="303030"/>
                </a:solidFill>
                <a:ln>
                  <a:noFill/>
                </a:ln>
                <a:effectLst/>
              </c:spPr>
              <c:txPr>
                <a:bodyPr rot="0" spcFirstLastPara="1" vertOverflow="ellipsis" vert="horz" wrap="square" lIns="38100" tIns="19050" rIns="38100" bIns="19050" anchor="ctr" anchorCtr="1">
                  <a:no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4.2376476377952756E-2"/>
                      <c:h val="4.4937858711335335E-2"/>
                    </c:manualLayout>
                  </c15:layout>
                </c:ext>
                <c:ext xmlns:c16="http://schemas.microsoft.com/office/drawing/2014/chart" uri="{C3380CC4-5D6E-409C-BE32-E72D297353CC}">
                  <c16:uniqueId val="{00000009-74CF-45FC-81BA-1DDED9EDE22E}"/>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Sopstvena sredstva</c:v>
                </c:pt>
                <c:pt idx="1">
                  <c:v>Pozajmice članova porodice i prijatelja</c:v>
                </c:pt>
                <c:pt idx="2">
                  <c:v>Krediti komercijalnih banaka</c:v>
                </c:pt>
                <c:pt idx="3">
                  <c:v>Lizing</c:v>
                </c:pt>
                <c:pt idx="4">
                  <c:v>Drugo</c:v>
                </c:pt>
              </c:strCache>
            </c:strRef>
          </c:cat>
          <c:val>
            <c:numRef>
              <c:f>Sheet1!$B$2:$B$6</c:f>
              <c:numCache>
                <c:formatCode>###0.0</c:formatCode>
                <c:ptCount val="5"/>
                <c:pt idx="0">
                  <c:v>88.497652582159631</c:v>
                </c:pt>
                <c:pt idx="1">
                  <c:v>1.8779342723004686</c:v>
                </c:pt>
                <c:pt idx="2">
                  <c:v>7.7464788732394361</c:v>
                </c:pt>
                <c:pt idx="3">
                  <c:v>0.93896713615023453</c:v>
                </c:pt>
                <c:pt idx="4">
                  <c:v>0.93896713615023453</c:v>
                </c:pt>
              </c:numCache>
            </c:numRef>
          </c:val>
          <c:extLst>
            <c:ext xmlns:c16="http://schemas.microsoft.com/office/drawing/2014/chart" uri="{C3380CC4-5D6E-409C-BE32-E72D297353CC}">
              <c16:uniqueId val="{0000000A-74CF-45FC-81BA-1DDED9EDE22E}"/>
            </c:ext>
          </c:extLst>
        </c:ser>
        <c:dLbls>
          <c:showLegendKey val="0"/>
          <c:showVal val="0"/>
          <c:showCatName val="0"/>
          <c:showSerName val="0"/>
          <c:showPercent val="0"/>
          <c:showBubbleSize val="0"/>
          <c:showLeaderLines val="1"/>
        </c:dLbls>
        <c:firstSliceAng val="17"/>
        <c:holeSize val="50"/>
      </c:doughnutChart>
      <c:spPr>
        <a:noFill/>
        <a:ln>
          <a:noFill/>
        </a:ln>
        <a:effectLst/>
      </c:spPr>
    </c:plotArea>
    <c:legend>
      <c:legendPos val="r"/>
      <c:layout>
        <c:manualLayout>
          <c:xMode val="edge"/>
          <c:yMode val="edge"/>
          <c:x val="0.5884904855643045"/>
          <c:y val="9.88037401620806E-2"/>
          <c:w val="0.38689461272013476"/>
          <c:h val="0.79153781495839304"/>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9717770688505011"/>
          <c:y val="4.0614835431152956E-2"/>
          <c:w val="0.33861238526480819"/>
          <c:h val="0.91877068709125509"/>
        </c:manualLayout>
      </c:layout>
      <c:barChart>
        <c:barDir val="bar"/>
        <c:grouping val="clustered"/>
        <c:varyColors val="0"/>
        <c:ser>
          <c:idx val="0"/>
          <c:order val="0"/>
          <c:tx>
            <c:strRef>
              <c:f>Sheet1!$B$1</c:f>
              <c:strCache>
                <c:ptCount val="1"/>
                <c:pt idx="0">
                  <c:v>Column1</c:v>
                </c:pt>
              </c:strCache>
            </c:strRef>
          </c:tx>
          <c:spPr>
            <a:solidFill>
              <a:srgbClr val="0080C6"/>
            </a:solidFill>
            <a:ln>
              <a:noFill/>
            </a:ln>
            <a:effectLst/>
          </c:spPr>
          <c:invertIfNegative val="0"/>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6E706E"/>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Lokalni nivo (grad)</c:v>
                </c:pt>
                <c:pt idx="1">
                  <c:v>Regionalni nivo</c:v>
                </c:pt>
                <c:pt idx="2">
                  <c:v>Nacionalni nivo (Srbija)</c:v>
                </c:pt>
                <c:pt idx="3">
                  <c:v>Region Zapadnog Balkana</c:v>
                </c:pt>
                <c:pt idx="4">
                  <c:v>Evropski nivo</c:v>
                </c:pt>
                <c:pt idx="5">
                  <c:v>Drugi kontitenti</c:v>
                </c:pt>
              </c:strCache>
            </c:strRef>
          </c:cat>
          <c:val>
            <c:numRef>
              <c:f>Sheet1!$B$2:$B$7</c:f>
              <c:numCache>
                <c:formatCode>###0.0</c:formatCode>
                <c:ptCount val="6"/>
                <c:pt idx="0">
                  <c:v>57.022809123649445</c:v>
                </c:pt>
                <c:pt idx="1">
                  <c:v>14.165666266506623</c:v>
                </c:pt>
                <c:pt idx="2">
                  <c:v>17.647058823529431</c:v>
                </c:pt>
                <c:pt idx="3">
                  <c:v>3.3613445378151261</c:v>
                </c:pt>
                <c:pt idx="4">
                  <c:v>5.2821128451380499</c:v>
                </c:pt>
                <c:pt idx="5">
                  <c:v>2.5210084033613427</c:v>
                </c:pt>
              </c:numCache>
            </c:numRef>
          </c:val>
          <c:extLst>
            <c:ext xmlns:c16="http://schemas.microsoft.com/office/drawing/2014/chart" uri="{C3380CC4-5D6E-409C-BE32-E72D297353CC}">
              <c16:uniqueId val="{00000001-88FA-4549-B6AF-99D46A46FE23}"/>
            </c:ext>
          </c:extLst>
        </c:ser>
        <c:dLbls>
          <c:showLegendKey val="0"/>
          <c:showVal val="0"/>
          <c:showCatName val="0"/>
          <c:showSerName val="0"/>
          <c:showPercent val="0"/>
          <c:showBubbleSize val="0"/>
        </c:dLbls>
        <c:gapWidth val="85"/>
        <c:axId val="255514880"/>
        <c:axId val="331247952"/>
      </c:barChart>
      <c:catAx>
        <c:axId val="255514880"/>
        <c:scaling>
          <c:orientation val="maxMin"/>
        </c:scaling>
        <c:delete val="0"/>
        <c:axPos val="l"/>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331247952"/>
        <c:crosses val="autoZero"/>
        <c:auto val="1"/>
        <c:lblAlgn val="ctr"/>
        <c:lblOffset val="100"/>
        <c:noMultiLvlLbl val="0"/>
      </c:catAx>
      <c:valAx>
        <c:axId val="331247952"/>
        <c:scaling>
          <c:orientation val="minMax"/>
        </c:scaling>
        <c:delete val="1"/>
        <c:axPos val="t"/>
        <c:majorGridlines>
          <c:spPr>
            <a:ln w="9525" cap="flat" cmpd="sng" algn="ctr">
              <a:noFill/>
              <a:round/>
            </a:ln>
            <a:effectLst/>
          </c:spPr>
        </c:majorGridlines>
        <c:numFmt formatCode="###0.0" sourceLinked="1"/>
        <c:majorTickMark val="out"/>
        <c:minorTickMark val="none"/>
        <c:tickLblPos val="none"/>
        <c:crossAx val="25551488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428794960404848"/>
          <c:y val="0"/>
          <c:w val="0.42232338873756842"/>
          <c:h val="0.87942472368473623"/>
        </c:manualLayout>
      </c:layout>
      <c:doughnutChart>
        <c:varyColors val="1"/>
        <c:ser>
          <c:idx val="0"/>
          <c:order val="0"/>
          <c:tx>
            <c:strRef>
              <c:f>Sheet1!$B$1</c:f>
              <c:strCache>
                <c:ptCount val="1"/>
                <c:pt idx="0">
                  <c:v>Column1</c:v>
                </c:pt>
              </c:strCache>
            </c:strRef>
          </c:tx>
          <c:spPr>
            <a:solidFill>
              <a:srgbClr val="00682F"/>
            </a:solidFill>
          </c:spPr>
          <c:explosion val="4"/>
          <c:dPt>
            <c:idx val="0"/>
            <c:bubble3D val="0"/>
            <c:spPr>
              <a:solidFill>
                <a:srgbClr val="0080C6"/>
              </a:solidFill>
              <a:ln w="19050">
                <a:solidFill>
                  <a:schemeClr val="bg1"/>
                </a:solidFill>
              </a:ln>
              <a:effectLst/>
            </c:spPr>
            <c:extLst>
              <c:ext xmlns:c16="http://schemas.microsoft.com/office/drawing/2014/chart" uri="{C3380CC4-5D6E-409C-BE32-E72D297353CC}">
                <c16:uniqueId val="{00000001-B0DB-4FFF-854B-B48489AE6DA5}"/>
              </c:ext>
            </c:extLst>
          </c:dPt>
          <c:dPt>
            <c:idx val="1"/>
            <c:bubble3D val="0"/>
            <c:spPr>
              <a:solidFill>
                <a:srgbClr val="FDB82E"/>
              </a:solidFill>
              <a:ln w="19050">
                <a:solidFill>
                  <a:schemeClr val="lt1"/>
                </a:solidFill>
              </a:ln>
              <a:effectLst/>
            </c:spPr>
            <c:extLst>
              <c:ext xmlns:c16="http://schemas.microsoft.com/office/drawing/2014/chart" uri="{C3380CC4-5D6E-409C-BE32-E72D297353CC}">
                <c16:uniqueId val="{00000003-B0DB-4FFF-854B-B48489AE6DA5}"/>
              </c:ext>
            </c:extLst>
          </c:dPt>
          <c:dPt>
            <c:idx val="2"/>
            <c:bubble3D val="0"/>
            <c:spPr>
              <a:solidFill>
                <a:srgbClr val="E64E9C"/>
              </a:solidFill>
              <a:ln w="19050">
                <a:solidFill>
                  <a:schemeClr val="lt1"/>
                </a:solidFill>
              </a:ln>
              <a:effectLst/>
            </c:spPr>
            <c:extLst>
              <c:ext xmlns:c16="http://schemas.microsoft.com/office/drawing/2014/chart" uri="{C3380CC4-5D6E-409C-BE32-E72D297353CC}">
                <c16:uniqueId val="{00000005-B0DB-4FFF-854B-B48489AE6DA5}"/>
              </c:ext>
            </c:extLst>
          </c:dPt>
          <c:dLbls>
            <c:dLbl>
              <c:idx val="2"/>
              <c:layout>
                <c:manualLayout>
                  <c:x val="1.0884050580839756E-2"/>
                  <c:y val="0"/>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B0DB-4FFF-854B-B48489AE6DA5}"/>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Da, aplicirao sam i dobio podršku</c:v>
                </c:pt>
                <c:pt idx="1">
                  <c:v>Da, aplicirao sam, ali nisam dobio podršku</c:v>
                </c:pt>
                <c:pt idx="2">
                  <c:v>Ne, nisam aplicirao za programe podrške </c:v>
                </c:pt>
              </c:strCache>
            </c:strRef>
          </c:cat>
          <c:val>
            <c:numRef>
              <c:f>Sheet1!$B$2:$B$4</c:f>
              <c:numCache>
                <c:formatCode>###0.0</c:formatCode>
                <c:ptCount val="3"/>
                <c:pt idx="0">
                  <c:v>14.553990610328645</c:v>
                </c:pt>
                <c:pt idx="1">
                  <c:v>5.8685446009389652</c:v>
                </c:pt>
                <c:pt idx="2">
                  <c:v>79.577464788732428</c:v>
                </c:pt>
              </c:numCache>
            </c:numRef>
          </c:val>
          <c:extLst>
            <c:ext xmlns:c16="http://schemas.microsoft.com/office/drawing/2014/chart" uri="{C3380CC4-5D6E-409C-BE32-E72D297353CC}">
              <c16:uniqueId val="{00000006-B0DB-4FFF-854B-B48489AE6DA5}"/>
            </c:ext>
          </c:extLst>
        </c:ser>
        <c:dLbls>
          <c:showLegendKey val="0"/>
          <c:showVal val="0"/>
          <c:showCatName val="0"/>
          <c:showSerName val="0"/>
          <c:showPercent val="0"/>
          <c:showBubbleSize val="0"/>
          <c:showLeaderLines val="1"/>
        </c:dLbls>
        <c:firstSliceAng val="11"/>
        <c:holeSize val="50"/>
      </c:doughnutChart>
      <c:spPr>
        <a:noFill/>
        <a:ln>
          <a:noFill/>
        </a:ln>
        <a:effectLst/>
      </c:spPr>
    </c:plotArea>
    <c:legend>
      <c:legendPos val="r"/>
      <c:layout>
        <c:manualLayout>
          <c:xMode val="edge"/>
          <c:yMode val="edge"/>
          <c:x val="0.5558397309711286"/>
          <c:y val="0.16174047834600086"/>
          <c:w val="0.38660679133858289"/>
          <c:h val="0.5614602216902147"/>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442720066267532"/>
          <c:y val="5.6860849650282611E-2"/>
          <c:w val="0.55493161983694672"/>
          <c:h val="0.86687212386133738"/>
        </c:manualLayout>
      </c:layout>
      <c:barChart>
        <c:barDir val="bar"/>
        <c:grouping val="clustered"/>
        <c:varyColors val="0"/>
        <c:ser>
          <c:idx val="0"/>
          <c:order val="0"/>
          <c:tx>
            <c:strRef>
              <c:f>Sheet1!$B$1</c:f>
              <c:strCache>
                <c:ptCount val="1"/>
                <c:pt idx="0">
                  <c:v>1</c:v>
                </c:pt>
              </c:strCache>
            </c:strRef>
          </c:tx>
          <c:spPr>
            <a:solidFill>
              <a:schemeClr val="accent1"/>
            </a:solidFill>
            <a:ln>
              <a:noFill/>
            </a:ln>
            <a:effectLst/>
          </c:spPr>
          <c:invertIfNegative val="0"/>
          <c:dPt>
            <c:idx val="0"/>
            <c:invertIfNegative val="0"/>
            <c:bubble3D val="0"/>
            <c:spPr>
              <a:solidFill>
                <a:srgbClr val="0080C6"/>
              </a:solidFill>
              <a:ln>
                <a:noFill/>
              </a:ln>
              <a:effectLst/>
            </c:spPr>
            <c:extLst>
              <c:ext xmlns:c16="http://schemas.microsoft.com/office/drawing/2014/chart" uri="{C3380CC4-5D6E-409C-BE32-E72D297353CC}">
                <c16:uniqueId val="{00000002-FA47-47F9-8799-4747145526C2}"/>
              </c:ext>
            </c:extLst>
          </c:dPt>
          <c:dPt>
            <c:idx val="1"/>
            <c:invertIfNegative val="0"/>
            <c:bubble3D val="0"/>
            <c:spPr>
              <a:solidFill>
                <a:srgbClr val="0080C6"/>
              </a:solidFill>
              <a:ln>
                <a:noFill/>
              </a:ln>
              <a:effectLst/>
            </c:spPr>
            <c:extLst>
              <c:ext xmlns:c16="http://schemas.microsoft.com/office/drawing/2014/chart" uri="{C3380CC4-5D6E-409C-BE32-E72D297353CC}">
                <c16:uniqueId val="{00000003-FA47-47F9-8799-4747145526C2}"/>
              </c:ext>
            </c:extLst>
          </c:dPt>
          <c:dPt>
            <c:idx val="2"/>
            <c:invertIfNegative val="0"/>
            <c:bubble3D val="0"/>
            <c:spPr>
              <a:solidFill>
                <a:srgbClr val="0080C6"/>
              </a:solidFill>
              <a:ln>
                <a:noFill/>
              </a:ln>
              <a:effectLst/>
            </c:spPr>
            <c:extLst>
              <c:ext xmlns:c16="http://schemas.microsoft.com/office/drawing/2014/chart" uri="{C3380CC4-5D6E-409C-BE32-E72D297353CC}">
                <c16:uniqueId val="{00000004-FA47-47F9-8799-4747145526C2}"/>
              </c:ext>
            </c:extLst>
          </c:dPt>
          <c:dPt>
            <c:idx val="3"/>
            <c:invertIfNegative val="0"/>
            <c:bubble3D val="0"/>
            <c:spPr>
              <a:solidFill>
                <a:srgbClr val="0080C6"/>
              </a:solidFill>
              <a:ln>
                <a:noFill/>
              </a:ln>
              <a:effectLst/>
            </c:spPr>
            <c:extLst>
              <c:ext xmlns:c16="http://schemas.microsoft.com/office/drawing/2014/chart" uri="{C3380CC4-5D6E-409C-BE32-E72D297353CC}">
                <c16:uniqueId val="{00000005-FA47-47F9-8799-4747145526C2}"/>
              </c:ext>
            </c:extLst>
          </c:dPt>
          <c:dPt>
            <c:idx val="4"/>
            <c:invertIfNegative val="0"/>
            <c:bubble3D val="0"/>
            <c:spPr>
              <a:solidFill>
                <a:srgbClr val="0080C6"/>
              </a:solidFill>
              <a:ln>
                <a:noFill/>
              </a:ln>
              <a:effectLst/>
            </c:spPr>
            <c:extLst>
              <c:ext xmlns:c16="http://schemas.microsoft.com/office/drawing/2014/chart" uri="{C3380CC4-5D6E-409C-BE32-E72D297353CC}">
                <c16:uniqueId val="{00000006-FA47-47F9-8799-4747145526C2}"/>
              </c:ext>
            </c:extLst>
          </c:dPt>
          <c:dPt>
            <c:idx val="5"/>
            <c:invertIfNegative val="0"/>
            <c:bubble3D val="0"/>
            <c:spPr>
              <a:solidFill>
                <a:srgbClr val="898989"/>
              </a:solidFill>
              <a:ln>
                <a:noFill/>
              </a:ln>
              <a:effectLst/>
            </c:spPr>
            <c:extLst>
              <c:ext xmlns:c16="http://schemas.microsoft.com/office/drawing/2014/chart" uri="{C3380CC4-5D6E-409C-BE32-E72D297353CC}">
                <c16:uniqueId val="{00000001-FC81-4336-B369-2B6F25A9C9DB}"/>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6E706E"/>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Kreditiranje</c:v>
                </c:pt>
                <c:pt idx="1">
                  <c:v>Bespovratna sredstva (uključujući sufinansiranje)</c:v>
                </c:pt>
                <c:pt idx="2">
                  <c:v>Mentorska podrška</c:v>
                </c:pt>
                <c:pt idx="3">
                  <c:v>Konsultantska podrška</c:v>
                </c:pt>
                <c:pt idx="4">
                  <c:v>Obuke, treninzi</c:v>
                </c:pt>
                <c:pt idx="5">
                  <c:v>Drugo</c:v>
                </c:pt>
              </c:strCache>
            </c:strRef>
          </c:cat>
          <c:val>
            <c:numRef>
              <c:f>Sheet1!$B$2:$B$7</c:f>
              <c:numCache>
                <c:formatCode>#,##0.0</c:formatCode>
                <c:ptCount val="6"/>
                <c:pt idx="0">
                  <c:v>57.471264367816062</c:v>
                </c:pt>
                <c:pt idx="1">
                  <c:v>40.229885057471265</c:v>
                </c:pt>
                <c:pt idx="2">
                  <c:v>2.2988505747126435</c:v>
                </c:pt>
                <c:pt idx="3">
                  <c:v>2.2988505747126435</c:v>
                </c:pt>
                <c:pt idx="4">
                  <c:v>1.1494252873563218</c:v>
                </c:pt>
                <c:pt idx="5">
                  <c:v>10.344827586206897</c:v>
                </c:pt>
              </c:numCache>
            </c:numRef>
          </c:val>
          <c:extLst>
            <c:ext xmlns:c16="http://schemas.microsoft.com/office/drawing/2014/chart" uri="{C3380CC4-5D6E-409C-BE32-E72D297353CC}">
              <c16:uniqueId val="{00000000-4ADF-47D5-8EFE-91DD83CA40AB}"/>
            </c:ext>
          </c:extLst>
        </c:ser>
        <c:dLbls>
          <c:showLegendKey val="0"/>
          <c:showVal val="0"/>
          <c:showCatName val="0"/>
          <c:showSerName val="0"/>
          <c:showPercent val="0"/>
          <c:showBubbleSize val="0"/>
        </c:dLbls>
        <c:gapWidth val="85"/>
        <c:axId val="555360304"/>
        <c:axId val="555361936"/>
      </c:barChart>
      <c:catAx>
        <c:axId val="555360304"/>
        <c:scaling>
          <c:orientation val="maxMin"/>
        </c:scaling>
        <c:delete val="0"/>
        <c:axPos val="l"/>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555361936"/>
        <c:crosses val="autoZero"/>
        <c:auto val="1"/>
        <c:lblAlgn val="ctr"/>
        <c:lblOffset val="100"/>
        <c:noMultiLvlLbl val="0"/>
      </c:catAx>
      <c:valAx>
        <c:axId val="555361936"/>
        <c:scaling>
          <c:orientation val="minMax"/>
          <c:max val="80"/>
        </c:scaling>
        <c:delete val="1"/>
        <c:axPos val="t"/>
        <c:majorGridlines>
          <c:spPr>
            <a:ln w="9525" cap="flat" cmpd="sng" algn="ctr">
              <a:noFill/>
              <a:round/>
            </a:ln>
            <a:effectLst/>
          </c:spPr>
        </c:majorGridlines>
        <c:numFmt formatCode="#,##0.0" sourceLinked="1"/>
        <c:majorTickMark val="out"/>
        <c:minorTickMark val="none"/>
        <c:tickLblPos val="none"/>
        <c:crossAx val="55536030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8019832982126596"/>
          <c:y val="4.9238013609557887E-2"/>
          <c:w val="0.34817196987353438"/>
          <c:h val="0.86687212386133738"/>
        </c:manualLayout>
      </c:layout>
      <c:barChart>
        <c:barDir val="bar"/>
        <c:grouping val="clustered"/>
        <c:varyColors val="0"/>
        <c:ser>
          <c:idx val="0"/>
          <c:order val="0"/>
          <c:tx>
            <c:strRef>
              <c:f>Sheet1!$B$1</c:f>
              <c:strCache>
                <c:ptCount val="1"/>
                <c:pt idx="0">
                  <c:v>1</c:v>
                </c:pt>
              </c:strCache>
            </c:strRef>
          </c:tx>
          <c:spPr>
            <a:solidFill>
              <a:schemeClr val="accent1"/>
            </a:solidFill>
            <a:ln>
              <a:noFill/>
            </a:ln>
            <a:effectLst/>
          </c:spPr>
          <c:invertIfNegative val="0"/>
          <c:dPt>
            <c:idx val="0"/>
            <c:invertIfNegative val="0"/>
            <c:bubble3D val="0"/>
            <c:spPr>
              <a:solidFill>
                <a:srgbClr val="0080C6"/>
              </a:solidFill>
              <a:ln>
                <a:noFill/>
              </a:ln>
              <a:effectLst/>
            </c:spPr>
            <c:extLst>
              <c:ext xmlns:c16="http://schemas.microsoft.com/office/drawing/2014/chart" uri="{C3380CC4-5D6E-409C-BE32-E72D297353CC}">
                <c16:uniqueId val="{00000006-FAD9-4D57-B7FB-99F411E9624D}"/>
              </c:ext>
            </c:extLst>
          </c:dPt>
          <c:dPt>
            <c:idx val="1"/>
            <c:invertIfNegative val="0"/>
            <c:bubble3D val="0"/>
            <c:spPr>
              <a:solidFill>
                <a:srgbClr val="0080C6"/>
              </a:solidFill>
              <a:ln>
                <a:noFill/>
              </a:ln>
              <a:effectLst/>
            </c:spPr>
            <c:extLst>
              <c:ext xmlns:c16="http://schemas.microsoft.com/office/drawing/2014/chart" uri="{C3380CC4-5D6E-409C-BE32-E72D297353CC}">
                <c16:uniqueId val="{00000007-FAD9-4D57-B7FB-99F411E9624D}"/>
              </c:ext>
            </c:extLst>
          </c:dPt>
          <c:dPt>
            <c:idx val="2"/>
            <c:invertIfNegative val="0"/>
            <c:bubble3D val="0"/>
            <c:spPr>
              <a:solidFill>
                <a:srgbClr val="0080C6"/>
              </a:solidFill>
              <a:ln>
                <a:noFill/>
              </a:ln>
              <a:effectLst/>
            </c:spPr>
            <c:extLst>
              <c:ext xmlns:c16="http://schemas.microsoft.com/office/drawing/2014/chart" uri="{C3380CC4-5D6E-409C-BE32-E72D297353CC}">
                <c16:uniqueId val="{00000008-FAD9-4D57-B7FB-99F411E9624D}"/>
              </c:ext>
            </c:extLst>
          </c:dPt>
          <c:dPt>
            <c:idx val="3"/>
            <c:invertIfNegative val="0"/>
            <c:bubble3D val="0"/>
            <c:spPr>
              <a:solidFill>
                <a:srgbClr val="E64E9C"/>
              </a:solidFill>
              <a:ln>
                <a:noFill/>
              </a:ln>
              <a:effectLst/>
            </c:spPr>
            <c:extLst>
              <c:ext xmlns:c16="http://schemas.microsoft.com/office/drawing/2014/chart" uri="{C3380CC4-5D6E-409C-BE32-E72D297353CC}">
                <c16:uniqueId val="{00000002-7993-49E0-885F-43CA3065AF14}"/>
              </c:ext>
            </c:extLst>
          </c:dPt>
          <c:dPt>
            <c:idx val="5"/>
            <c:invertIfNegative val="0"/>
            <c:bubble3D val="0"/>
            <c:spPr>
              <a:solidFill>
                <a:srgbClr val="0080C6"/>
              </a:solidFill>
              <a:ln>
                <a:noFill/>
              </a:ln>
              <a:effectLst/>
            </c:spPr>
            <c:extLst>
              <c:ext xmlns:c16="http://schemas.microsoft.com/office/drawing/2014/chart" uri="{C3380CC4-5D6E-409C-BE32-E72D297353CC}">
                <c16:uniqueId val="{0000000A-FAD9-4D57-B7FB-99F411E9624D}"/>
              </c:ext>
            </c:extLst>
          </c:dPt>
          <c:dPt>
            <c:idx val="6"/>
            <c:invertIfNegative val="0"/>
            <c:bubble3D val="0"/>
            <c:spPr>
              <a:solidFill>
                <a:srgbClr val="0080C6"/>
              </a:solidFill>
              <a:ln>
                <a:noFill/>
              </a:ln>
              <a:effectLst/>
            </c:spPr>
            <c:extLst>
              <c:ext xmlns:c16="http://schemas.microsoft.com/office/drawing/2014/chart" uri="{C3380CC4-5D6E-409C-BE32-E72D297353CC}">
                <c16:uniqueId val="{00000009-FAD9-4D57-B7FB-99F411E9624D}"/>
              </c:ext>
            </c:extLst>
          </c:dPt>
          <c:dPt>
            <c:idx val="7"/>
            <c:invertIfNegative val="0"/>
            <c:bubble3D val="0"/>
            <c:spPr>
              <a:solidFill>
                <a:srgbClr val="E64E9C"/>
              </a:solidFill>
              <a:ln>
                <a:noFill/>
              </a:ln>
              <a:effectLst/>
            </c:spPr>
            <c:extLst>
              <c:ext xmlns:c16="http://schemas.microsoft.com/office/drawing/2014/chart" uri="{C3380CC4-5D6E-409C-BE32-E72D297353CC}">
                <c16:uniqueId val="{00000003-7993-49E0-885F-43CA3065AF14}"/>
              </c:ext>
            </c:extLst>
          </c:dPt>
          <c:dPt>
            <c:idx val="9"/>
            <c:invertIfNegative val="0"/>
            <c:bubble3D val="0"/>
            <c:spPr>
              <a:solidFill>
                <a:srgbClr val="0080C6"/>
              </a:solidFill>
              <a:ln>
                <a:noFill/>
              </a:ln>
              <a:effectLst/>
            </c:spPr>
            <c:extLst>
              <c:ext xmlns:c16="http://schemas.microsoft.com/office/drawing/2014/chart" uri="{C3380CC4-5D6E-409C-BE32-E72D297353CC}">
                <c16:uniqueId val="{0000000B-FAD9-4D57-B7FB-99F411E9624D}"/>
              </c:ext>
            </c:extLst>
          </c:dPt>
          <c:dPt>
            <c:idx val="10"/>
            <c:invertIfNegative val="0"/>
            <c:bubble3D val="0"/>
            <c:spPr>
              <a:solidFill>
                <a:srgbClr val="0080C6"/>
              </a:solidFill>
              <a:ln>
                <a:noFill/>
              </a:ln>
              <a:effectLst/>
            </c:spPr>
            <c:extLst>
              <c:ext xmlns:c16="http://schemas.microsoft.com/office/drawing/2014/chart" uri="{C3380CC4-5D6E-409C-BE32-E72D297353CC}">
                <c16:uniqueId val="{0000000C-FAD9-4D57-B7FB-99F411E9624D}"/>
              </c:ext>
            </c:extLst>
          </c:dPt>
          <c:dPt>
            <c:idx val="11"/>
            <c:invertIfNegative val="0"/>
            <c:bubble3D val="0"/>
            <c:spPr>
              <a:solidFill>
                <a:srgbClr val="E64E9C"/>
              </a:solidFill>
              <a:ln>
                <a:noFill/>
              </a:ln>
              <a:effectLst/>
            </c:spPr>
            <c:extLst>
              <c:ext xmlns:c16="http://schemas.microsoft.com/office/drawing/2014/chart" uri="{C3380CC4-5D6E-409C-BE32-E72D297353CC}">
                <c16:uniqueId val="{00000004-7993-49E0-885F-43CA3065AF14}"/>
              </c:ext>
            </c:extLst>
          </c:dPt>
          <c:dLbls>
            <c:dLbl>
              <c:idx val="7"/>
              <c:layout>
                <c:manualLayout>
                  <c:x val="2.1886018257176406E-3"/>
                  <c:y val="-2.5402880847144177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7993-49E0-885F-43CA3065AF14}"/>
                </c:ext>
              </c:extLst>
            </c:dLbl>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6E706E"/>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Sheet1!$A$2:$A$13</c:f>
              <c:strCache>
                <c:ptCount val="12"/>
                <c:pt idx="0">
                  <c:v>Program ranog razvoja</c:v>
                </c:pt>
                <c:pt idx="1">
                  <c:v>Program sufinansiranja inovacija </c:v>
                </c:pt>
                <c:pt idx="2">
                  <c:v>Inovacioni vaučeri </c:v>
                </c:pt>
                <c:pt idx="3">
                  <c:v>Ništa od navedenog</c:v>
                </c:pt>
                <c:pt idx="5">
                  <c:v>Program za promociju i popularizaciju inovacija i inovacionog preduzetništva</c:v>
                </c:pt>
                <c:pt idx="6">
                  <c:v>Program podrške razvoju i promociji ženskog inovacionog preduzetništva</c:v>
                </c:pt>
                <c:pt idx="7">
                  <c:v>Ništa od navedenog</c:v>
                </c:pt>
                <c:pt idx="9">
                  <c:v>Konsultantski program (speed 1 i 2)</c:v>
                </c:pt>
                <c:pt idx="10">
                  <c:v>Drugo</c:v>
                </c:pt>
                <c:pt idx="11">
                  <c:v>Ništa od navedenog</c:v>
                </c:pt>
              </c:strCache>
            </c:strRef>
          </c:cat>
          <c:val>
            <c:numRef>
              <c:f>Sheet1!$B$2:$B$13</c:f>
              <c:numCache>
                <c:formatCode>#,##0.0</c:formatCode>
                <c:ptCount val="12"/>
                <c:pt idx="0">
                  <c:v>12.76595744680851</c:v>
                </c:pt>
                <c:pt idx="1">
                  <c:v>8.5106382978723438</c:v>
                </c:pt>
                <c:pt idx="2">
                  <c:v>2.1276595744680842</c:v>
                </c:pt>
                <c:pt idx="3">
                  <c:v>76.59574468085107</c:v>
                </c:pt>
                <c:pt idx="5">
                  <c:v>2.1276595744680842</c:v>
                </c:pt>
                <c:pt idx="6">
                  <c:v>4.2553191489361701</c:v>
                </c:pt>
                <c:pt idx="7">
                  <c:v>95.744680851063833</c:v>
                </c:pt>
                <c:pt idx="9">
                  <c:v>7.3170731707317067</c:v>
                </c:pt>
                <c:pt idx="10">
                  <c:v>4.8780487804878083</c:v>
                </c:pt>
                <c:pt idx="11">
                  <c:v>87.804878048780438</c:v>
                </c:pt>
              </c:numCache>
            </c:numRef>
          </c:val>
          <c:extLst>
            <c:ext xmlns:c16="http://schemas.microsoft.com/office/drawing/2014/chart" uri="{C3380CC4-5D6E-409C-BE32-E72D297353CC}">
              <c16:uniqueId val="{00000000-4ADF-47D5-8EFE-91DD83CA40AB}"/>
            </c:ext>
          </c:extLst>
        </c:ser>
        <c:dLbls>
          <c:showLegendKey val="0"/>
          <c:showVal val="0"/>
          <c:showCatName val="0"/>
          <c:showSerName val="0"/>
          <c:showPercent val="0"/>
          <c:showBubbleSize val="0"/>
        </c:dLbls>
        <c:gapWidth val="85"/>
        <c:axId val="523205760"/>
        <c:axId val="523195424"/>
      </c:barChart>
      <c:catAx>
        <c:axId val="523205760"/>
        <c:scaling>
          <c:orientation val="maxMin"/>
        </c:scaling>
        <c:delete val="0"/>
        <c:axPos val="l"/>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523195424"/>
        <c:crosses val="autoZero"/>
        <c:auto val="1"/>
        <c:lblAlgn val="ctr"/>
        <c:lblOffset val="100"/>
        <c:noMultiLvlLbl val="0"/>
      </c:catAx>
      <c:valAx>
        <c:axId val="523195424"/>
        <c:scaling>
          <c:orientation val="minMax"/>
          <c:max val="100"/>
          <c:min val="0"/>
        </c:scaling>
        <c:delete val="1"/>
        <c:axPos val="t"/>
        <c:majorGridlines>
          <c:spPr>
            <a:ln w="9525" cap="flat" cmpd="sng" algn="ctr">
              <a:noFill/>
              <a:round/>
            </a:ln>
            <a:effectLst/>
          </c:spPr>
        </c:majorGridlines>
        <c:numFmt formatCode="#,##0.0" sourceLinked="1"/>
        <c:majorTickMark val="out"/>
        <c:minorTickMark val="none"/>
        <c:tickLblPos val="none"/>
        <c:crossAx val="52320576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226554613365636"/>
          <c:y val="0.14750033022299081"/>
          <c:w val="0.53844232412562087"/>
          <c:h val="0.70131683397846134"/>
        </c:manualLayout>
      </c:layout>
      <c:doughnutChart>
        <c:varyColors val="1"/>
        <c:ser>
          <c:idx val="0"/>
          <c:order val="0"/>
          <c:tx>
            <c:strRef>
              <c:f>Sheet1!$B$1</c:f>
              <c:strCache>
                <c:ptCount val="1"/>
                <c:pt idx="0">
                  <c:v>Column1</c:v>
                </c:pt>
              </c:strCache>
            </c:strRef>
          </c:tx>
          <c:spPr>
            <a:solidFill>
              <a:srgbClr val="00682F"/>
            </a:solidFill>
          </c:spPr>
          <c:explosion val="9"/>
          <c:dPt>
            <c:idx val="0"/>
            <c:bubble3D val="0"/>
            <c:spPr>
              <a:solidFill>
                <a:srgbClr val="0080C6"/>
              </a:solidFill>
              <a:ln w="19050">
                <a:solidFill>
                  <a:schemeClr val="bg1"/>
                </a:solidFill>
              </a:ln>
              <a:effectLst/>
            </c:spPr>
            <c:extLst>
              <c:ext xmlns:c16="http://schemas.microsoft.com/office/drawing/2014/chart" uri="{C3380CC4-5D6E-409C-BE32-E72D297353CC}">
                <c16:uniqueId val="{00000001-566D-43C1-A02F-D7EC30D430E2}"/>
              </c:ext>
            </c:extLst>
          </c:dPt>
          <c:dPt>
            <c:idx val="1"/>
            <c:bubble3D val="0"/>
            <c:explosion val="0"/>
            <c:spPr>
              <a:solidFill>
                <a:srgbClr val="E64E9C"/>
              </a:solidFill>
              <a:ln w="19050">
                <a:solidFill>
                  <a:schemeClr val="lt1"/>
                </a:solidFill>
              </a:ln>
              <a:effectLst/>
            </c:spPr>
            <c:extLst>
              <c:ext xmlns:c16="http://schemas.microsoft.com/office/drawing/2014/chart" uri="{C3380CC4-5D6E-409C-BE32-E72D297353CC}">
                <c16:uniqueId val="{00000003-566D-43C1-A02F-D7EC30D430E2}"/>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Da</c:v>
                </c:pt>
                <c:pt idx="1">
                  <c:v>Ne</c:v>
                </c:pt>
              </c:strCache>
            </c:strRef>
          </c:cat>
          <c:val>
            <c:numRef>
              <c:f>Sheet1!$B$2:$B$3</c:f>
              <c:numCache>
                <c:formatCode>###0.0</c:formatCode>
                <c:ptCount val="2"/>
                <c:pt idx="0">
                  <c:v>6.3829787234042552</c:v>
                </c:pt>
                <c:pt idx="1">
                  <c:v>93.61702127659575</c:v>
                </c:pt>
              </c:numCache>
            </c:numRef>
          </c:val>
          <c:extLst>
            <c:ext xmlns:c16="http://schemas.microsoft.com/office/drawing/2014/chart" uri="{C3380CC4-5D6E-409C-BE32-E72D297353CC}">
              <c16:uniqueId val="{00000004-566D-43C1-A02F-D7EC30D430E2}"/>
            </c:ext>
          </c:extLst>
        </c:ser>
        <c:dLbls>
          <c:showLegendKey val="0"/>
          <c:showVal val="0"/>
          <c:showCatName val="0"/>
          <c:showSerName val="0"/>
          <c:showPercent val="0"/>
          <c:showBubbleSize val="0"/>
          <c:showLeaderLines val="1"/>
        </c:dLbls>
        <c:firstSliceAng val="25"/>
        <c:holeSize val="50"/>
      </c:doughnutChart>
      <c:spPr>
        <a:noFill/>
        <a:ln>
          <a:noFill/>
        </a:ln>
        <a:effectLst/>
      </c:spPr>
    </c:plotArea>
    <c:legend>
      <c:legendPos val="t"/>
      <c:layout>
        <c:manualLayout>
          <c:xMode val="edge"/>
          <c:yMode val="edge"/>
          <c:x val="0.73259633372303778"/>
          <c:y val="0.32521129929368053"/>
          <c:w val="8.4037718652942961E-2"/>
          <c:h val="0.29211389166282853"/>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226554613365636"/>
          <c:y val="0.14750033022299081"/>
          <c:w val="0.53844232412562087"/>
          <c:h val="0.70131683397846134"/>
        </c:manualLayout>
      </c:layout>
      <c:doughnutChart>
        <c:varyColors val="1"/>
        <c:ser>
          <c:idx val="0"/>
          <c:order val="0"/>
          <c:tx>
            <c:strRef>
              <c:f>Sheet1!$B$1</c:f>
              <c:strCache>
                <c:ptCount val="1"/>
                <c:pt idx="0">
                  <c:v>Column1</c:v>
                </c:pt>
              </c:strCache>
            </c:strRef>
          </c:tx>
          <c:spPr>
            <a:solidFill>
              <a:srgbClr val="00682F"/>
            </a:solidFill>
          </c:spPr>
          <c:explosion val="9"/>
          <c:dPt>
            <c:idx val="0"/>
            <c:bubble3D val="0"/>
            <c:spPr>
              <a:solidFill>
                <a:srgbClr val="0080C6"/>
              </a:solidFill>
              <a:ln w="19050">
                <a:solidFill>
                  <a:schemeClr val="bg1"/>
                </a:solidFill>
              </a:ln>
              <a:effectLst/>
            </c:spPr>
            <c:extLst>
              <c:ext xmlns:c16="http://schemas.microsoft.com/office/drawing/2014/chart" uri="{C3380CC4-5D6E-409C-BE32-E72D297353CC}">
                <c16:uniqueId val="{00000001-05E0-428A-97A2-D1F030685DBF}"/>
              </c:ext>
            </c:extLst>
          </c:dPt>
          <c:dPt>
            <c:idx val="1"/>
            <c:bubble3D val="0"/>
            <c:explosion val="0"/>
            <c:spPr>
              <a:solidFill>
                <a:srgbClr val="E64E9C"/>
              </a:solidFill>
              <a:ln w="19050">
                <a:solidFill>
                  <a:schemeClr val="lt1"/>
                </a:solidFill>
              </a:ln>
              <a:effectLst/>
            </c:spPr>
            <c:extLst>
              <c:ext xmlns:c16="http://schemas.microsoft.com/office/drawing/2014/chart" uri="{C3380CC4-5D6E-409C-BE32-E72D297353CC}">
                <c16:uniqueId val="{00000003-05E0-428A-97A2-D1F030685DBF}"/>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Da</c:v>
                </c:pt>
                <c:pt idx="1">
                  <c:v>Ne</c:v>
                </c:pt>
              </c:strCache>
            </c:strRef>
          </c:cat>
          <c:val>
            <c:numRef>
              <c:f>Sheet1!$B$2:$B$3</c:f>
              <c:numCache>
                <c:formatCode>###0.0</c:formatCode>
                <c:ptCount val="2"/>
                <c:pt idx="0">
                  <c:v>8.5106382978723474</c:v>
                </c:pt>
                <c:pt idx="1">
                  <c:v>91.489361702127653</c:v>
                </c:pt>
              </c:numCache>
            </c:numRef>
          </c:val>
          <c:extLst>
            <c:ext xmlns:c16="http://schemas.microsoft.com/office/drawing/2014/chart" uri="{C3380CC4-5D6E-409C-BE32-E72D297353CC}">
              <c16:uniqueId val="{00000004-05E0-428A-97A2-D1F030685DBF}"/>
            </c:ext>
          </c:extLst>
        </c:ser>
        <c:dLbls>
          <c:showLegendKey val="0"/>
          <c:showVal val="0"/>
          <c:showCatName val="0"/>
          <c:showSerName val="0"/>
          <c:showPercent val="0"/>
          <c:showBubbleSize val="0"/>
          <c:showLeaderLines val="1"/>
        </c:dLbls>
        <c:firstSliceAng val="25"/>
        <c:holeSize val="50"/>
      </c:doughnutChart>
      <c:spPr>
        <a:noFill/>
        <a:ln>
          <a:noFill/>
        </a:ln>
        <a:effectLst/>
      </c:spPr>
    </c:plotArea>
    <c:legend>
      <c:legendPos val="t"/>
      <c:layout>
        <c:manualLayout>
          <c:xMode val="edge"/>
          <c:yMode val="edge"/>
          <c:x val="0.73259633372303778"/>
          <c:y val="0.32521129929368053"/>
          <c:w val="8.4037718652942961E-2"/>
          <c:h val="0.29211389166282853"/>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166134715254282"/>
          <c:y val="5.5605177685739707E-2"/>
          <c:w val="0.31075602356286691"/>
          <c:h val="0.86997455502111964"/>
        </c:manualLayout>
      </c:layout>
      <c:barChart>
        <c:barDir val="bar"/>
        <c:grouping val="percentStacked"/>
        <c:varyColors val="0"/>
        <c:ser>
          <c:idx val="0"/>
          <c:order val="0"/>
          <c:tx>
            <c:strRef>
              <c:f>Sheet1!$B$1</c:f>
              <c:strCache>
                <c:ptCount val="1"/>
                <c:pt idx="0">
                  <c:v>Aplicirao i dobio</c:v>
                </c:pt>
              </c:strCache>
            </c:strRef>
          </c:tx>
          <c:spPr>
            <a:solidFill>
              <a:srgbClr val="0080C6"/>
            </a:solidFill>
            <a:ln w="19050">
              <a:solidFill>
                <a:schemeClr val="lt1"/>
              </a:solidFill>
            </a:ln>
            <a:effectLst/>
          </c:spPr>
          <c:invertIfNegative val="0"/>
          <c:dPt>
            <c:idx val="0"/>
            <c:invertIfNegative val="0"/>
            <c:bubble3D val="0"/>
            <c:spPr>
              <a:solidFill>
                <a:srgbClr val="0080C6"/>
              </a:solidFill>
              <a:ln w="19050">
                <a:solidFill>
                  <a:schemeClr val="bg1"/>
                </a:solidFill>
              </a:ln>
              <a:effectLst/>
            </c:spPr>
            <c:extLst>
              <c:ext xmlns:c16="http://schemas.microsoft.com/office/drawing/2014/chart" uri="{C3380CC4-5D6E-409C-BE32-E72D297353CC}">
                <c16:uniqueId val="{00000001-36EB-4166-AC44-2D597F0677F9}"/>
              </c:ext>
            </c:extLst>
          </c:dPt>
          <c:dLbls>
            <c:dLbl>
              <c:idx val="0"/>
              <c:layout>
                <c:manualLayout>
                  <c:x val="0"/>
                  <c:y val="-2.067634679420105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36EB-4166-AC44-2D597F0677F9}"/>
                </c:ext>
              </c:extLst>
            </c:dLbl>
            <c:dLbl>
              <c:idx val="1"/>
              <c:delete val="1"/>
              <c:extLst>
                <c:ext xmlns:c15="http://schemas.microsoft.com/office/drawing/2012/chart" uri="{CE6537A1-D6FC-4f65-9D91-7224C49458BB}"/>
                <c:ext xmlns:c16="http://schemas.microsoft.com/office/drawing/2014/chart" uri="{C3380CC4-5D6E-409C-BE32-E72D297353CC}">
                  <c16:uniqueId val="{00000005-93B7-4CFF-8E55-2F20B9C999E0}"/>
                </c:ext>
              </c:extLst>
            </c:dLbl>
            <c:dLbl>
              <c:idx val="2"/>
              <c:delete val="1"/>
              <c:extLst>
                <c:ext xmlns:c15="http://schemas.microsoft.com/office/drawing/2012/chart" uri="{CE6537A1-D6FC-4f65-9D91-7224C49458BB}"/>
                <c:ext xmlns:c16="http://schemas.microsoft.com/office/drawing/2014/chart" uri="{C3380CC4-5D6E-409C-BE32-E72D297353CC}">
                  <c16:uniqueId val="{00000007-93B7-4CFF-8E55-2F20B9C999E0}"/>
                </c:ext>
              </c:extLst>
            </c:dLbl>
            <c:dLbl>
              <c:idx val="3"/>
              <c:layout>
                <c:manualLayout>
                  <c:x val="0"/>
                  <c:y val="-3.249116952534415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9-93B7-4CFF-8E55-2F20B9C999E0}"/>
                </c:ext>
              </c:extLst>
            </c:dLbl>
            <c:numFmt formatCode="#,##0.0" sourceLinked="0"/>
            <c:spPr>
              <a:solidFill>
                <a:srgbClr val="0080C6"/>
              </a:solid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Business angel</c:v>
                </c:pt>
                <c:pt idx="1">
                  <c:v>Venture capital</c:v>
                </c:pt>
                <c:pt idx="2">
                  <c:v>Private equity funding</c:v>
                </c:pt>
                <c:pt idx="3">
                  <c:v>Crowdfunding</c:v>
                </c:pt>
              </c:strCache>
            </c:strRef>
          </c:cat>
          <c:val>
            <c:numRef>
              <c:f>Sheet1!$B$2:$B$5</c:f>
              <c:numCache>
                <c:formatCode>#,##0.0</c:formatCode>
                <c:ptCount val="4"/>
                <c:pt idx="0">
                  <c:v>0.70422535211267656</c:v>
                </c:pt>
                <c:pt idx="1">
                  <c:v>0</c:v>
                </c:pt>
                <c:pt idx="2">
                  <c:v>0</c:v>
                </c:pt>
                <c:pt idx="3">
                  <c:v>0.23474178403755874</c:v>
                </c:pt>
              </c:numCache>
            </c:numRef>
          </c:val>
          <c:extLst>
            <c:ext xmlns:c16="http://schemas.microsoft.com/office/drawing/2014/chart" uri="{C3380CC4-5D6E-409C-BE32-E72D297353CC}">
              <c16:uniqueId val="{00000002-36EB-4166-AC44-2D597F0677F9}"/>
            </c:ext>
          </c:extLst>
        </c:ser>
        <c:ser>
          <c:idx val="1"/>
          <c:order val="1"/>
          <c:tx>
            <c:strRef>
              <c:f>Sheet1!$C$1</c:f>
              <c:strCache>
                <c:ptCount val="1"/>
                <c:pt idx="0">
                  <c:v>Aplicirao, ali nisam dobio</c:v>
                </c:pt>
              </c:strCache>
            </c:strRef>
          </c:tx>
          <c:spPr>
            <a:solidFill>
              <a:srgbClr val="898989"/>
            </a:solidFill>
            <a:ln w="19050">
              <a:solidFill>
                <a:schemeClr val="lt1"/>
              </a:solidFill>
            </a:ln>
            <a:effectLst/>
          </c:spPr>
          <c:invertIfNegative val="0"/>
          <c:dLbls>
            <c:dLbl>
              <c:idx val="0"/>
              <c:layout>
                <c:manualLayout>
                  <c:x val="-1.4887684145706585E-3"/>
                  <c:y val="5.021398507163111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3B7-4CFF-8E55-2F20B9C999E0}"/>
                </c:ext>
              </c:extLst>
            </c:dLbl>
            <c:dLbl>
              <c:idx val="1"/>
              <c:layout>
                <c:manualLayout>
                  <c:x val="5.9550736582826402E-3"/>
                  <c:y val="1.476928429837300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4-93B7-4CFF-8E55-2F20B9C999E0}"/>
                </c:ext>
              </c:extLst>
            </c:dLbl>
            <c:dLbl>
              <c:idx val="2"/>
              <c:layout>
                <c:manualLayout>
                  <c:x val="-5.4587544600950941E-17"/>
                  <c:y val="2.067634679420105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93B7-4CFF-8E55-2F20B9C999E0}"/>
                </c:ext>
              </c:extLst>
            </c:dLbl>
            <c:dLbl>
              <c:idx val="3"/>
              <c:layout>
                <c:manualLayout>
                  <c:x val="0"/>
                  <c:y val="2.0676346794201057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93B7-4CFF-8E55-2F20B9C999E0}"/>
                </c:ext>
              </c:extLst>
            </c:dLbl>
            <c:spPr>
              <a:solidFill>
                <a:srgbClr val="FDB82E"/>
              </a:solid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Business angel</c:v>
                </c:pt>
                <c:pt idx="1">
                  <c:v>Venture capital</c:v>
                </c:pt>
                <c:pt idx="2">
                  <c:v>Private equity funding</c:v>
                </c:pt>
                <c:pt idx="3">
                  <c:v>Crowdfunding</c:v>
                </c:pt>
              </c:strCache>
            </c:strRef>
          </c:cat>
          <c:val>
            <c:numRef>
              <c:f>Sheet1!$C$2:$C$5</c:f>
              <c:numCache>
                <c:formatCode>#,##0.0</c:formatCode>
                <c:ptCount val="4"/>
                <c:pt idx="0">
                  <c:v>0.23474178403755874</c:v>
                </c:pt>
                <c:pt idx="1">
                  <c:v>0.46948356807511737</c:v>
                </c:pt>
                <c:pt idx="2">
                  <c:v>0.46948356807511737</c:v>
                </c:pt>
                <c:pt idx="3">
                  <c:v>0.23474178403755874</c:v>
                </c:pt>
              </c:numCache>
            </c:numRef>
          </c:val>
          <c:extLst>
            <c:ext xmlns:c16="http://schemas.microsoft.com/office/drawing/2014/chart" uri="{C3380CC4-5D6E-409C-BE32-E72D297353CC}">
              <c16:uniqueId val="{00000003-36EB-4166-AC44-2D597F0677F9}"/>
            </c:ext>
          </c:extLst>
        </c:ser>
        <c:ser>
          <c:idx val="2"/>
          <c:order val="2"/>
          <c:tx>
            <c:strRef>
              <c:f>Sheet1!$D$1</c:f>
              <c:strCache>
                <c:ptCount val="1"/>
                <c:pt idx="0">
                  <c:v>Nisam aplicirao</c:v>
                </c:pt>
              </c:strCache>
            </c:strRef>
          </c:tx>
          <c:spPr>
            <a:solidFill>
              <a:srgbClr val="E64E9C"/>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Business angel</c:v>
                </c:pt>
                <c:pt idx="1">
                  <c:v>Venture capital</c:v>
                </c:pt>
                <c:pt idx="2">
                  <c:v>Private equity funding</c:v>
                </c:pt>
                <c:pt idx="3">
                  <c:v>Crowdfunding</c:v>
                </c:pt>
              </c:strCache>
            </c:strRef>
          </c:cat>
          <c:val>
            <c:numRef>
              <c:f>Sheet1!$D$2:$D$5</c:f>
              <c:numCache>
                <c:formatCode>#,##0.0</c:formatCode>
                <c:ptCount val="4"/>
                <c:pt idx="0">
                  <c:v>99.061032863849718</c:v>
                </c:pt>
                <c:pt idx="1">
                  <c:v>99.53051643192488</c:v>
                </c:pt>
                <c:pt idx="2">
                  <c:v>99.53051643192488</c:v>
                </c:pt>
                <c:pt idx="3">
                  <c:v>99.53051643192488</c:v>
                </c:pt>
              </c:numCache>
            </c:numRef>
          </c:val>
          <c:extLst>
            <c:ext xmlns:c16="http://schemas.microsoft.com/office/drawing/2014/chart" uri="{C3380CC4-5D6E-409C-BE32-E72D297353CC}">
              <c16:uniqueId val="{00000004-36EB-4166-AC44-2D597F0677F9}"/>
            </c:ext>
          </c:extLst>
        </c:ser>
        <c:dLbls>
          <c:showLegendKey val="0"/>
          <c:showVal val="0"/>
          <c:showCatName val="0"/>
          <c:showSerName val="0"/>
          <c:showPercent val="0"/>
          <c:showBubbleSize val="0"/>
        </c:dLbls>
        <c:gapWidth val="100"/>
        <c:overlap val="100"/>
        <c:axId val="555053152"/>
        <c:axId val="555059136"/>
      </c:barChart>
      <c:valAx>
        <c:axId val="555059136"/>
        <c:scaling>
          <c:orientation val="minMax"/>
        </c:scaling>
        <c:delete val="1"/>
        <c:axPos val="t"/>
        <c:numFmt formatCode="0%" sourceLinked="1"/>
        <c:majorTickMark val="out"/>
        <c:minorTickMark val="none"/>
        <c:tickLblPos val="none"/>
        <c:crossAx val="555053152"/>
        <c:crosses val="autoZero"/>
        <c:crossBetween val="between"/>
      </c:valAx>
      <c:catAx>
        <c:axId val="555053152"/>
        <c:scaling>
          <c:orientation val="maxMin"/>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rgbClr val="6E706E"/>
                </a:solidFill>
                <a:latin typeface="Century Gothic" panose="020B0502020202020204" pitchFamily="34" charset="0"/>
                <a:ea typeface="+mn-ea"/>
                <a:cs typeface="+mn-cs"/>
              </a:defRPr>
            </a:pPr>
            <a:endParaRPr lang="en-US"/>
          </a:p>
        </c:txPr>
        <c:crossAx val="555059136"/>
        <c:crosses val="autoZero"/>
        <c:auto val="1"/>
        <c:lblAlgn val="ctr"/>
        <c:lblOffset val="100"/>
        <c:noMultiLvlLbl val="0"/>
      </c:catAx>
      <c:spPr>
        <a:noFill/>
        <a:ln>
          <a:noFill/>
        </a:ln>
        <a:effectLst/>
      </c:spPr>
    </c:plotArea>
    <c:legend>
      <c:legendPos val="t"/>
      <c:layout>
        <c:manualLayout>
          <c:xMode val="edge"/>
          <c:yMode val="edge"/>
          <c:x val="0.3770289598279879"/>
          <c:y val="2.7586293512488042E-3"/>
          <c:w val="0.44245951106735198"/>
          <c:h val="6.1726729273300564E-2"/>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226554613365636"/>
          <c:y val="0.14750033022299081"/>
          <c:w val="0.53844232412562087"/>
          <c:h val="0.70131683397846134"/>
        </c:manualLayout>
      </c:layout>
      <c:doughnutChart>
        <c:varyColors val="1"/>
        <c:ser>
          <c:idx val="0"/>
          <c:order val="0"/>
          <c:tx>
            <c:strRef>
              <c:f>Sheet1!$B$1</c:f>
              <c:strCache>
                <c:ptCount val="1"/>
                <c:pt idx="0">
                  <c:v>Column1</c:v>
                </c:pt>
              </c:strCache>
            </c:strRef>
          </c:tx>
          <c:spPr>
            <a:solidFill>
              <a:srgbClr val="00682F"/>
            </a:solidFill>
          </c:spPr>
          <c:explosion val="9"/>
          <c:dPt>
            <c:idx val="0"/>
            <c:bubble3D val="0"/>
            <c:spPr>
              <a:solidFill>
                <a:srgbClr val="FDB82E"/>
              </a:solidFill>
              <a:ln w="19050">
                <a:solidFill>
                  <a:schemeClr val="bg1"/>
                </a:solidFill>
              </a:ln>
              <a:effectLst/>
            </c:spPr>
            <c:extLst>
              <c:ext xmlns:c16="http://schemas.microsoft.com/office/drawing/2014/chart" uri="{C3380CC4-5D6E-409C-BE32-E72D297353CC}">
                <c16:uniqueId val="{00000001-9EDE-42E1-80B8-DFDDD0263BF2}"/>
              </c:ext>
            </c:extLst>
          </c:dPt>
          <c:dPt>
            <c:idx val="1"/>
            <c:bubble3D val="0"/>
            <c:explosion val="0"/>
            <c:spPr>
              <a:solidFill>
                <a:srgbClr val="E64E9C"/>
              </a:solidFill>
              <a:ln w="19050">
                <a:solidFill>
                  <a:schemeClr val="lt1"/>
                </a:solidFill>
              </a:ln>
              <a:effectLst/>
            </c:spPr>
            <c:extLst>
              <c:ext xmlns:c16="http://schemas.microsoft.com/office/drawing/2014/chart" uri="{C3380CC4-5D6E-409C-BE32-E72D297353CC}">
                <c16:uniqueId val="{00000003-9EDE-42E1-80B8-DFDDD0263BF2}"/>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Da</c:v>
                </c:pt>
                <c:pt idx="1">
                  <c:v>Ne</c:v>
                </c:pt>
              </c:strCache>
            </c:strRef>
          </c:cat>
          <c:val>
            <c:numRef>
              <c:f>Sheet1!$B$2:$B$3</c:f>
              <c:numCache>
                <c:formatCode>###0.0</c:formatCode>
                <c:ptCount val="2"/>
                <c:pt idx="0">
                  <c:v>6.8075117370891958</c:v>
                </c:pt>
                <c:pt idx="1">
                  <c:v>93.192488262910743</c:v>
                </c:pt>
              </c:numCache>
            </c:numRef>
          </c:val>
          <c:extLst>
            <c:ext xmlns:c16="http://schemas.microsoft.com/office/drawing/2014/chart" uri="{C3380CC4-5D6E-409C-BE32-E72D297353CC}">
              <c16:uniqueId val="{00000004-9EDE-42E1-80B8-DFDDD0263BF2}"/>
            </c:ext>
          </c:extLst>
        </c:ser>
        <c:dLbls>
          <c:showLegendKey val="0"/>
          <c:showVal val="0"/>
          <c:showCatName val="0"/>
          <c:showSerName val="0"/>
          <c:showPercent val="0"/>
          <c:showBubbleSize val="0"/>
          <c:showLeaderLines val="1"/>
        </c:dLbls>
        <c:firstSliceAng val="25"/>
        <c:holeSize val="50"/>
      </c:doughnutChart>
      <c:spPr>
        <a:noFill/>
        <a:ln>
          <a:noFill/>
        </a:ln>
        <a:effectLst/>
      </c:spPr>
    </c:plotArea>
    <c:legend>
      <c:legendPos val="t"/>
      <c:layout>
        <c:manualLayout>
          <c:xMode val="edge"/>
          <c:yMode val="edge"/>
          <c:x val="0.71059849916200568"/>
          <c:y val="0.33267771507385091"/>
          <c:w val="8.4037718652942961E-2"/>
          <c:h val="0.29211389166282853"/>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1222869677033045"/>
          <c:y val="5.68606316281677E-2"/>
          <c:w val="0.48697509339329886"/>
          <c:h val="0.86687212386133738"/>
        </c:manualLayout>
      </c:layout>
      <c:barChart>
        <c:barDir val="bar"/>
        <c:grouping val="clustered"/>
        <c:varyColors val="0"/>
        <c:ser>
          <c:idx val="0"/>
          <c:order val="0"/>
          <c:tx>
            <c:strRef>
              <c:f>Sheet1!$B$1</c:f>
              <c:strCache>
                <c:ptCount val="1"/>
                <c:pt idx="0">
                  <c:v>1</c:v>
                </c:pt>
              </c:strCache>
            </c:strRef>
          </c:tx>
          <c:spPr>
            <a:solidFill>
              <a:srgbClr val="00682F"/>
            </a:solidFill>
            <a:ln>
              <a:noFill/>
            </a:ln>
            <a:effectLst/>
          </c:spPr>
          <c:invertIfNegative val="0"/>
          <c:dPt>
            <c:idx val="0"/>
            <c:invertIfNegative val="0"/>
            <c:bubble3D val="0"/>
            <c:spPr>
              <a:solidFill>
                <a:srgbClr val="0080C6"/>
              </a:solidFill>
              <a:ln>
                <a:noFill/>
              </a:ln>
              <a:effectLst/>
            </c:spPr>
            <c:extLst>
              <c:ext xmlns:c16="http://schemas.microsoft.com/office/drawing/2014/chart" uri="{C3380CC4-5D6E-409C-BE32-E72D297353CC}">
                <c16:uniqueId val="{00000002-B455-431A-BFBB-2686931014C2}"/>
              </c:ext>
            </c:extLst>
          </c:dPt>
          <c:dPt>
            <c:idx val="1"/>
            <c:invertIfNegative val="0"/>
            <c:bubble3D val="0"/>
            <c:spPr>
              <a:solidFill>
                <a:srgbClr val="0080C6"/>
              </a:solidFill>
              <a:ln>
                <a:noFill/>
              </a:ln>
              <a:effectLst/>
            </c:spPr>
            <c:extLst>
              <c:ext xmlns:c16="http://schemas.microsoft.com/office/drawing/2014/chart" uri="{C3380CC4-5D6E-409C-BE32-E72D297353CC}">
                <c16:uniqueId val="{00000003-B455-431A-BFBB-2686931014C2}"/>
              </c:ext>
            </c:extLst>
          </c:dPt>
          <c:dPt>
            <c:idx val="2"/>
            <c:invertIfNegative val="0"/>
            <c:bubble3D val="0"/>
            <c:spPr>
              <a:solidFill>
                <a:srgbClr val="0080C6"/>
              </a:solidFill>
              <a:ln>
                <a:noFill/>
              </a:ln>
              <a:effectLst/>
            </c:spPr>
            <c:extLst>
              <c:ext xmlns:c16="http://schemas.microsoft.com/office/drawing/2014/chart" uri="{C3380CC4-5D6E-409C-BE32-E72D297353CC}">
                <c16:uniqueId val="{00000004-B455-431A-BFBB-2686931014C2}"/>
              </c:ext>
            </c:extLst>
          </c:dPt>
          <c:dPt>
            <c:idx val="3"/>
            <c:invertIfNegative val="0"/>
            <c:bubble3D val="0"/>
            <c:spPr>
              <a:solidFill>
                <a:srgbClr val="0080C6"/>
              </a:solidFill>
              <a:ln>
                <a:noFill/>
              </a:ln>
              <a:effectLst/>
            </c:spPr>
            <c:extLst>
              <c:ext xmlns:c16="http://schemas.microsoft.com/office/drawing/2014/chart" uri="{C3380CC4-5D6E-409C-BE32-E72D297353CC}">
                <c16:uniqueId val="{00000005-B455-431A-BFBB-2686931014C2}"/>
              </c:ext>
            </c:extLst>
          </c:dPt>
          <c:dPt>
            <c:idx val="4"/>
            <c:invertIfNegative val="0"/>
            <c:bubble3D val="0"/>
            <c:spPr>
              <a:solidFill>
                <a:srgbClr val="0080C6"/>
              </a:solidFill>
              <a:ln>
                <a:noFill/>
              </a:ln>
              <a:effectLst/>
            </c:spPr>
            <c:extLst>
              <c:ext xmlns:c16="http://schemas.microsoft.com/office/drawing/2014/chart" uri="{C3380CC4-5D6E-409C-BE32-E72D297353CC}">
                <c16:uniqueId val="{00000006-B455-431A-BFBB-2686931014C2}"/>
              </c:ext>
            </c:extLst>
          </c:dPt>
          <c:dPt>
            <c:idx val="5"/>
            <c:invertIfNegative val="0"/>
            <c:bubble3D val="0"/>
            <c:spPr>
              <a:solidFill>
                <a:srgbClr val="0080C6"/>
              </a:solidFill>
              <a:ln>
                <a:noFill/>
              </a:ln>
              <a:effectLst/>
            </c:spPr>
            <c:extLst>
              <c:ext xmlns:c16="http://schemas.microsoft.com/office/drawing/2014/chart" uri="{C3380CC4-5D6E-409C-BE32-E72D297353CC}">
                <c16:uniqueId val="{00000007-B455-431A-BFBB-2686931014C2}"/>
              </c:ext>
            </c:extLst>
          </c:dPt>
          <c:dPt>
            <c:idx val="6"/>
            <c:invertIfNegative val="0"/>
            <c:bubble3D val="0"/>
            <c:spPr>
              <a:solidFill>
                <a:srgbClr val="0080C6"/>
              </a:solidFill>
              <a:ln>
                <a:noFill/>
              </a:ln>
              <a:effectLst/>
            </c:spPr>
            <c:extLst>
              <c:ext xmlns:c16="http://schemas.microsoft.com/office/drawing/2014/chart" uri="{C3380CC4-5D6E-409C-BE32-E72D297353CC}">
                <c16:uniqueId val="{00000008-B455-431A-BFBB-2686931014C2}"/>
              </c:ext>
            </c:extLst>
          </c:dPt>
          <c:dPt>
            <c:idx val="7"/>
            <c:invertIfNegative val="0"/>
            <c:bubble3D val="0"/>
            <c:spPr>
              <a:solidFill>
                <a:srgbClr val="0080C6"/>
              </a:solidFill>
              <a:ln>
                <a:noFill/>
              </a:ln>
              <a:effectLst/>
            </c:spPr>
            <c:extLst>
              <c:ext xmlns:c16="http://schemas.microsoft.com/office/drawing/2014/chart" uri="{C3380CC4-5D6E-409C-BE32-E72D297353CC}">
                <c16:uniqueId val="{00000009-B455-431A-BFBB-2686931014C2}"/>
              </c:ext>
            </c:extLst>
          </c:dPt>
          <c:dPt>
            <c:idx val="8"/>
            <c:invertIfNegative val="0"/>
            <c:bubble3D val="0"/>
            <c:spPr>
              <a:solidFill>
                <a:srgbClr val="0080C6"/>
              </a:solidFill>
              <a:ln>
                <a:noFill/>
              </a:ln>
              <a:effectLst/>
            </c:spPr>
            <c:extLst>
              <c:ext xmlns:c16="http://schemas.microsoft.com/office/drawing/2014/chart" uri="{C3380CC4-5D6E-409C-BE32-E72D297353CC}">
                <c16:uniqueId val="{0000000A-B455-431A-BFBB-2686931014C2}"/>
              </c:ext>
            </c:extLst>
          </c:dPt>
          <c:dPt>
            <c:idx val="9"/>
            <c:invertIfNegative val="0"/>
            <c:bubble3D val="0"/>
            <c:spPr>
              <a:solidFill>
                <a:srgbClr val="0080C6"/>
              </a:solidFill>
              <a:ln>
                <a:noFill/>
              </a:ln>
              <a:effectLst/>
            </c:spPr>
            <c:extLst>
              <c:ext xmlns:c16="http://schemas.microsoft.com/office/drawing/2014/chart" uri="{C3380CC4-5D6E-409C-BE32-E72D297353CC}">
                <c16:uniqueId val="{0000000B-B455-431A-BFBB-2686931014C2}"/>
              </c:ext>
            </c:extLst>
          </c:dPt>
          <c:dPt>
            <c:idx val="10"/>
            <c:invertIfNegative val="0"/>
            <c:bubble3D val="0"/>
            <c:spPr>
              <a:solidFill>
                <a:srgbClr val="FDB82E"/>
              </a:solidFill>
              <a:ln>
                <a:noFill/>
              </a:ln>
              <a:effectLst/>
            </c:spPr>
            <c:extLst>
              <c:ext xmlns:c16="http://schemas.microsoft.com/office/drawing/2014/chart" uri="{C3380CC4-5D6E-409C-BE32-E72D297353CC}">
                <c16:uniqueId val="{00000006-6278-40EF-B5FB-A7C42B68C8F8}"/>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6E706E"/>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Do 70% oslobađanja od poreza i doprinosa za novo zapošljavanje</c:v>
                </c:pt>
                <c:pt idx="1">
                  <c:v>70% umanjene osnovice poreza i doprinosa za zapošljavanje mladih povratnika</c:v>
                </c:pt>
                <c:pt idx="2">
                  <c:v>Poreska olakšica Step up in basis</c:v>
                </c:pt>
                <c:pt idx="3">
                  <c:v>Odložena naplata poreskih obaveza</c:v>
                </c:pt>
                <c:pt idx="4">
                  <c:v>Oslobađanje od poreza i doprinosa na zarade osnivača – inovaciona društva</c:v>
                </c:pt>
                <c:pt idx="5">
                  <c:v>70% manja osnovica poreza i doprinosa za zapošljavanje povratnika i stranaca</c:v>
                </c:pt>
                <c:pt idx="6">
                  <c:v>Zapošljavanje ljudi težih kategorija</c:v>
                </c:pt>
                <c:pt idx="7">
                  <c:v>Reprogram 3 meseca odlaganja poreskih obaveza</c:v>
                </c:pt>
                <c:pt idx="8">
                  <c:v>Polovinu troška snosi država</c:v>
                </c:pt>
                <c:pt idx="9">
                  <c:v>Olakišice primenjene zbog Covida</c:v>
                </c:pt>
                <c:pt idx="10">
                  <c:v>Nije ostvarena poreska olakšica</c:v>
                </c:pt>
              </c:strCache>
            </c:strRef>
          </c:cat>
          <c:val>
            <c:numRef>
              <c:f>Sheet1!$B$2:$B$12</c:f>
              <c:numCache>
                <c:formatCode>#,##0.0</c:formatCode>
                <c:ptCount val="11"/>
                <c:pt idx="0">
                  <c:v>27.586206896551701</c:v>
                </c:pt>
                <c:pt idx="1">
                  <c:v>17.241379310344829</c:v>
                </c:pt>
                <c:pt idx="2">
                  <c:v>13.793103448275849</c:v>
                </c:pt>
                <c:pt idx="3">
                  <c:v>6.8965517241379306</c:v>
                </c:pt>
                <c:pt idx="4">
                  <c:v>3.4482758620689653</c:v>
                </c:pt>
                <c:pt idx="5">
                  <c:v>3.4482758620689653</c:v>
                </c:pt>
                <c:pt idx="6">
                  <c:v>3.4482758620689653</c:v>
                </c:pt>
                <c:pt idx="7">
                  <c:v>3.4482758620689653</c:v>
                </c:pt>
                <c:pt idx="8">
                  <c:v>3.4482758620689653</c:v>
                </c:pt>
                <c:pt idx="9">
                  <c:v>3.4482758620689653</c:v>
                </c:pt>
                <c:pt idx="10" formatCode="0.0">
                  <c:v>20.689655172413794</c:v>
                </c:pt>
              </c:numCache>
            </c:numRef>
          </c:val>
          <c:extLst>
            <c:ext xmlns:c16="http://schemas.microsoft.com/office/drawing/2014/chart" uri="{C3380CC4-5D6E-409C-BE32-E72D297353CC}">
              <c16:uniqueId val="{00000004-6278-40EF-B5FB-A7C42B68C8F8}"/>
            </c:ext>
          </c:extLst>
        </c:ser>
        <c:dLbls>
          <c:showLegendKey val="0"/>
          <c:showVal val="0"/>
          <c:showCatName val="0"/>
          <c:showSerName val="0"/>
          <c:showPercent val="0"/>
          <c:showBubbleSize val="0"/>
        </c:dLbls>
        <c:gapWidth val="85"/>
        <c:axId val="563958592"/>
        <c:axId val="563952064"/>
      </c:barChart>
      <c:catAx>
        <c:axId val="563958592"/>
        <c:scaling>
          <c:orientation val="maxMin"/>
        </c:scaling>
        <c:delete val="0"/>
        <c:axPos val="l"/>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563952064"/>
        <c:crosses val="autoZero"/>
        <c:auto val="1"/>
        <c:lblAlgn val="ctr"/>
        <c:lblOffset val="100"/>
        <c:noMultiLvlLbl val="0"/>
      </c:catAx>
      <c:valAx>
        <c:axId val="563952064"/>
        <c:scaling>
          <c:orientation val="minMax"/>
          <c:max val="80"/>
        </c:scaling>
        <c:delete val="1"/>
        <c:axPos val="t"/>
        <c:majorGridlines>
          <c:spPr>
            <a:ln w="9525" cap="flat" cmpd="sng" algn="ctr">
              <a:noFill/>
              <a:round/>
            </a:ln>
            <a:effectLst/>
          </c:spPr>
        </c:majorGridlines>
        <c:numFmt formatCode="#,##0.0" sourceLinked="1"/>
        <c:majorTickMark val="out"/>
        <c:minorTickMark val="none"/>
        <c:tickLblPos val="none"/>
        <c:crossAx val="56395859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2982205556471688"/>
          <c:y val="0.16614956472205186"/>
          <c:w val="0.74966304215681956"/>
          <c:h val="0.65561418434245466"/>
        </c:manualLayout>
      </c:layout>
      <c:barChart>
        <c:barDir val="col"/>
        <c:grouping val="clustered"/>
        <c:varyColors val="0"/>
        <c:ser>
          <c:idx val="0"/>
          <c:order val="0"/>
          <c:tx>
            <c:strRef>
              <c:f>Sheet1!$B$1</c:f>
              <c:strCache>
                <c:ptCount val="1"/>
                <c:pt idx="0">
                  <c:v>1</c:v>
                </c:pt>
              </c:strCache>
            </c:strRef>
          </c:tx>
          <c:spPr>
            <a:solidFill>
              <a:srgbClr val="00682F"/>
            </a:solidFill>
            <a:ln>
              <a:noFill/>
            </a:ln>
            <a:effectLst/>
          </c:spPr>
          <c:invertIfNegative val="0"/>
          <c:dPt>
            <c:idx val="0"/>
            <c:invertIfNegative val="0"/>
            <c:bubble3D val="0"/>
            <c:spPr>
              <a:solidFill>
                <a:srgbClr val="303030"/>
              </a:solidFill>
              <a:ln>
                <a:noFill/>
              </a:ln>
              <a:effectLst/>
            </c:spPr>
            <c:extLst>
              <c:ext xmlns:c16="http://schemas.microsoft.com/office/drawing/2014/chart" uri="{C3380CC4-5D6E-409C-BE32-E72D297353CC}">
                <c16:uniqueId val="{00000011-F884-4ECA-A8C6-B7394C2F351D}"/>
              </c:ext>
            </c:extLst>
          </c:dPt>
          <c:dPt>
            <c:idx val="1"/>
            <c:invertIfNegative val="0"/>
            <c:bubble3D val="0"/>
            <c:spPr>
              <a:solidFill>
                <a:srgbClr val="303030"/>
              </a:solidFill>
              <a:ln>
                <a:noFill/>
              </a:ln>
              <a:effectLst/>
            </c:spPr>
            <c:extLst>
              <c:ext xmlns:c16="http://schemas.microsoft.com/office/drawing/2014/chart" uri="{C3380CC4-5D6E-409C-BE32-E72D297353CC}">
                <c16:uniqueId val="{00000010-F884-4ECA-A8C6-B7394C2F351D}"/>
              </c:ext>
            </c:extLst>
          </c:dPt>
          <c:dPt>
            <c:idx val="2"/>
            <c:invertIfNegative val="0"/>
            <c:bubble3D val="0"/>
            <c:spPr>
              <a:solidFill>
                <a:srgbClr val="303030"/>
              </a:solidFill>
              <a:ln>
                <a:noFill/>
              </a:ln>
              <a:effectLst/>
            </c:spPr>
            <c:extLst>
              <c:ext xmlns:c16="http://schemas.microsoft.com/office/drawing/2014/chart" uri="{C3380CC4-5D6E-409C-BE32-E72D297353CC}">
                <c16:uniqueId val="{00000012-F884-4ECA-A8C6-B7394C2F351D}"/>
              </c:ext>
            </c:extLst>
          </c:dPt>
          <c:dPt>
            <c:idx val="3"/>
            <c:invertIfNegative val="0"/>
            <c:bubble3D val="0"/>
            <c:spPr>
              <a:solidFill>
                <a:srgbClr val="838383"/>
              </a:solidFill>
              <a:ln>
                <a:noFill/>
              </a:ln>
              <a:effectLst/>
            </c:spPr>
            <c:extLst>
              <c:ext xmlns:c16="http://schemas.microsoft.com/office/drawing/2014/chart" uri="{C3380CC4-5D6E-409C-BE32-E72D297353CC}">
                <c16:uniqueId val="{00000013-F884-4ECA-A8C6-B7394C2F351D}"/>
              </c:ext>
            </c:extLst>
          </c:dPt>
          <c:dPt>
            <c:idx val="4"/>
            <c:invertIfNegative val="0"/>
            <c:bubble3D val="0"/>
            <c:spPr>
              <a:solidFill>
                <a:srgbClr val="838383"/>
              </a:solidFill>
              <a:ln>
                <a:noFill/>
              </a:ln>
              <a:effectLst/>
            </c:spPr>
            <c:extLst>
              <c:ext xmlns:c16="http://schemas.microsoft.com/office/drawing/2014/chart" uri="{C3380CC4-5D6E-409C-BE32-E72D297353CC}">
                <c16:uniqueId val="{00000001-F884-4ECA-A8C6-B7394C2F351D}"/>
              </c:ext>
            </c:extLst>
          </c:dPt>
          <c:dPt>
            <c:idx val="5"/>
            <c:invertIfNegative val="0"/>
            <c:bubble3D val="0"/>
            <c:spPr>
              <a:solidFill>
                <a:srgbClr val="838383"/>
              </a:solidFill>
              <a:ln>
                <a:noFill/>
              </a:ln>
              <a:effectLst/>
            </c:spPr>
            <c:extLst>
              <c:ext xmlns:c16="http://schemas.microsoft.com/office/drawing/2014/chart" uri="{C3380CC4-5D6E-409C-BE32-E72D297353CC}">
                <c16:uniqueId val="{00000003-F884-4ECA-A8C6-B7394C2F351D}"/>
              </c:ext>
            </c:extLst>
          </c:dPt>
          <c:dPt>
            <c:idx val="6"/>
            <c:invertIfNegative val="0"/>
            <c:bubble3D val="0"/>
            <c:spPr>
              <a:solidFill>
                <a:srgbClr val="FDB82E"/>
              </a:solidFill>
              <a:ln>
                <a:noFill/>
              </a:ln>
              <a:effectLst/>
            </c:spPr>
            <c:extLst>
              <c:ext xmlns:c16="http://schemas.microsoft.com/office/drawing/2014/chart" uri="{C3380CC4-5D6E-409C-BE32-E72D297353CC}">
                <c16:uniqueId val="{0000000C-FA6D-418C-BC5A-4DBE07828CC7}"/>
              </c:ext>
            </c:extLst>
          </c:dPt>
          <c:dPt>
            <c:idx val="7"/>
            <c:invertIfNegative val="0"/>
            <c:bubble3D val="0"/>
            <c:spPr>
              <a:solidFill>
                <a:srgbClr val="0080C6"/>
              </a:solidFill>
              <a:ln>
                <a:noFill/>
              </a:ln>
              <a:effectLst/>
            </c:spPr>
            <c:extLst>
              <c:ext xmlns:c16="http://schemas.microsoft.com/office/drawing/2014/chart" uri="{C3380CC4-5D6E-409C-BE32-E72D297353CC}">
                <c16:uniqueId val="{0000000D-FA6D-418C-BC5A-4DBE07828CC7}"/>
              </c:ext>
            </c:extLst>
          </c:dPt>
          <c:dPt>
            <c:idx val="8"/>
            <c:invertIfNegative val="0"/>
            <c:bubble3D val="0"/>
            <c:spPr>
              <a:solidFill>
                <a:schemeClr val="bg1">
                  <a:lumMod val="75000"/>
                </a:schemeClr>
              </a:solidFill>
              <a:ln>
                <a:noFill/>
              </a:ln>
              <a:effectLst/>
            </c:spPr>
            <c:extLst>
              <c:ext xmlns:c16="http://schemas.microsoft.com/office/drawing/2014/chart" uri="{C3380CC4-5D6E-409C-BE32-E72D297353CC}">
                <c16:uniqueId val="{0000000E-FA6D-418C-BC5A-4DBE07828CC7}"/>
              </c:ext>
            </c:extLst>
          </c:dPt>
          <c:dPt>
            <c:idx val="9"/>
            <c:invertIfNegative val="0"/>
            <c:bubble3D val="0"/>
            <c:spPr>
              <a:solidFill>
                <a:srgbClr val="E64E9C"/>
              </a:solidFill>
              <a:ln>
                <a:noFill/>
              </a:ln>
              <a:effectLst/>
            </c:spPr>
            <c:extLst>
              <c:ext xmlns:c16="http://schemas.microsoft.com/office/drawing/2014/chart" uri="{C3380CC4-5D6E-409C-BE32-E72D297353CC}">
                <c16:uniqueId val="{0000000F-FA6D-418C-BC5A-4DBE07828CC7}"/>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6E706E"/>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numRef>
              <c:f>Sheet1!$A$2:$A$11</c:f>
              <c:numCache>
                <c:formatCode>General</c:formatCode>
                <c:ptCount val="10"/>
                <c:pt idx="0">
                  <c:v>1</c:v>
                </c:pt>
                <c:pt idx="1">
                  <c:v>2</c:v>
                </c:pt>
                <c:pt idx="2">
                  <c:v>3</c:v>
                </c:pt>
                <c:pt idx="3">
                  <c:v>4</c:v>
                </c:pt>
                <c:pt idx="4">
                  <c:v>5</c:v>
                </c:pt>
                <c:pt idx="5">
                  <c:v>6</c:v>
                </c:pt>
                <c:pt idx="6">
                  <c:v>7</c:v>
                </c:pt>
                <c:pt idx="7">
                  <c:v>8</c:v>
                </c:pt>
                <c:pt idx="8">
                  <c:v>9</c:v>
                </c:pt>
                <c:pt idx="9">
                  <c:v>10</c:v>
                </c:pt>
              </c:numCache>
            </c:numRef>
          </c:cat>
          <c:val>
            <c:numRef>
              <c:f>Sheet1!$B$2:$B$11</c:f>
              <c:numCache>
                <c:formatCode>###0.0</c:formatCode>
                <c:ptCount val="10"/>
                <c:pt idx="0">
                  <c:v>7.6190476190476195</c:v>
                </c:pt>
                <c:pt idx="1">
                  <c:v>3.809523809523808</c:v>
                </c:pt>
                <c:pt idx="2">
                  <c:v>2.8571428571428572</c:v>
                </c:pt>
                <c:pt idx="3">
                  <c:v>2.8571428571428572</c:v>
                </c:pt>
                <c:pt idx="4">
                  <c:v>4.7619047619047619</c:v>
                </c:pt>
                <c:pt idx="5">
                  <c:v>10.476190476190473</c:v>
                </c:pt>
                <c:pt idx="6">
                  <c:v>21.90476190476188</c:v>
                </c:pt>
                <c:pt idx="7">
                  <c:v>31.428571428571427</c:v>
                </c:pt>
                <c:pt idx="8">
                  <c:v>2.8571428571428572</c:v>
                </c:pt>
                <c:pt idx="9">
                  <c:v>11.428571428571416</c:v>
                </c:pt>
              </c:numCache>
            </c:numRef>
          </c:val>
          <c:extLst xmlns:c15="http://schemas.microsoft.com/office/drawing/2012/chart">
            <c:ext xmlns:c16="http://schemas.microsoft.com/office/drawing/2014/chart" uri="{C3380CC4-5D6E-409C-BE32-E72D297353CC}">
              <c16:uniqueId val="{0000000E-F884-4ECA-A8C6-B7394C2F351D}"/>
            </c:ext>
          </c:extLst>
        </c:ser>
        <c:dLbls>
          <c:showLegendKey val="0"/>
          <c:showVal val="1"/>
          <c:showCatName val="0"/>
          <c:showSerName val="0"/>
          <c:showPercent val="0"/>
          <c:showBubbleSize val="0"/>
        </c:dLbls>
        <c:gapWidth val="68"/>
        <c:axId val="563949888"/>
        <c:axId val="563953152"/>
        <c:extLst/>
      </c:barChart>
      <c:catAx>
        <c:axId val="563949888"/>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563953152"/>
        <c:crosses val="autoZero"/>
        <c:auto val="1"/>
        <c:lblAlgn val="ctr"/>
        <c:lblOffset val="100"/>
        <c:noMultiLvlLbl val="0"/>
      </c:catAx>
      <c:valAx>
        <c:axId val="563953152"/>
        <c:scaling>
          <c:orientation val="minMax"/>
          <c:max val="100"/>
          <c:min val="0"/>
        </c:scaling>
        <c:delete val="0"/>
        <c:axPos val="l"/>
        <c:majorGridlines>
          <c:spPr>
            <a:ln w="9525" cap="flat" cmpd="sng" algn="ctr">
              <a:solidFill>
                <a:srgbClr val="303030">
                  <a:alpha val="25000"/>
                </a:srgb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563949888"/>
        <c:crosses val="autoZero"/>
        <c:crossBetween val="between"/>
        <c:majorUnit val="20"/>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226554613365636"/>
          <c:y val="0.14750033022299081"/>
          <c:w val="0.53844232412562087"/>
          <c:h val="0.70131683397846134"/>
        </c:manualLayout>
      </c:layout>
      <c:doughnutChart>
        <c:varyColors val="1"/>
        <c:ser>
          <c:idx val="0"/>
          <c:order val="0"/>
          <c:tx>
            <c:strRef>
              <c:f>Sheet1!$B$1</c:f>
              <c:strCache>
                <c:ptCount val="1"/>
                <c:pt idx="0">
                  <c:v>Column1</c:v>
                </c:pt>
              </c:strCache>
            </c:strRef>
          </c:tx>
          <c:spPr>
            <a:solidFill>
              <a:srgbClr val="00682F"/>
            </a:solidFill>
          </c:spPr>
          <c:explosion val="9"/>
          <c:dPt>
            <c:idx val="0"/>
            <c:bubble3D val="0"/>
            <c:spPr>
              <a:solidFill>
                <a:srgbClr val="FDB82E"/>
              </a:solidFill>
              <a:ln w="19050">
                <a:solidFill>
                  <a:schemeClr val="bg1"/>
                </a:solidFill>
              </a:ln>
              <a:effectLst/>
            </c:spPr>
            <c:extLst>
              <c:ext xmlns:c16="http://schemas.microsoft.com/office/drawing/2014/chart" uri="{C3380CC4-5D6E-409C-BE32-E72D297353CC}">
                <c16:uniqueId val="{00000001-95E6-41CE-B0FA-8752136AC464}"/>
              </c:ext>
            </c:extLst>
          </c:dPt>
          <c:dPt>
            <c:idx val="1"/>
            <c:bubble3D val="0"/>
            <c:explosion val="0"/>
            <c:spPr>
              <a:solidFill>
                <a:srgbClr val="E64E9C"/>
              </a:solidFill>
              <a:ln w="19050">
                <a:solidFill>
                  <a:schemeClr val="lt1"/>
                </a:solidFill>
              </a:ln>
              <a:effectLst/>
            </c:spPr>
            <c:extLst>
              <c:ext xmlns:c16="http://schemas.microsoft.com/office/drawing/2014/chart" uri="{C3380CC4-5D6E-409C-BE32-E72D297353CC}">
                <c16:uniqueId val="{00000003-95E6-41CE-B0FA-8752136AC464}"/>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Da</c:v>
                </c:pt>
                <c:pt idx="1">
                  <c:v>Ne</c:v>
                </c:pt>
              </c:strCache>
            </c:strRef>
          </c:cat>
          <c:val>
            <c:numRef>
              <c:f>Sheet1!$B$2:$B$3</c:f>
              <c:numCache>
                <c:formatCode>###0.0</c:formatCode>
                <c:ptCount val="2"/>
                <c:pt idx="0">
                  <c:v>20.689655172413794</c:v>
                </c:pt>
                <c:pt idx="1">
                  <c:v>79.310344827586107</c:v>
                </c:pt>
              </c:numCache>
            </c:numRef>
          </c:val>
          <c:extLst>
            <c:ext xmlns:c16="http://schemas.microsoft.com/office/drawing/2014/chart" uri="{C3380CC4-5D6E-409C-BE32-E72D297353CC}">
              <c16:uniqueId val="{00000004-95E6-41CE-B0FA-8752136AC464}"/>
            </c:ext>
          </c:extLst>
        </c:ser>
        <c:dLbls>
          <c:showLegendKey val="0"/>
          <c:showVal val="0"/>
          <c:showCatName val="0"/>
          <c:showSerName val="0"/>
          <c:showPercent val="0"/>
          <c:showBubbleSize val="0"/>
          <c:showLeaderLines val="1"/>
        </c:dLbls>
        <c:firstSliceAng val="25"/>
        <c:holeSize val="50"/>
      </c:doughnutChart>
      <c:spPr>
        <a:noFill/>
        <a:ln>
          <a:noFill/>
        </a:ln>
        <a:effectLst/>
      </c:spPr>
    </c:plotArea>
    <c:legend>
      <c:legendPos val="t"/>
      <c:layout>
        <c:manualLayout>
          <c:xMode val="edge"/>
          <c:yMode val="edge"/>
          <c:x val="0.73259633372303778"/>
          <c:y val="0.32521129929368053"/>
          <c:w val="8.4037718652942961E-2"/>
          <c:h val="0.29211389166282853"/>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4.2409403829885617E-2"/>
          <c:y val="0.14474302974049369"/>
          <c:w val="0.53182734674689192"/>
          <c:h val="0.85525697025950664"/>
        </c:manualLayout>
      </c:layout>
      <c:doughnutChart>
        <c:varyColors val="1"/>
        <c:ser>
          <c:idx val="0"/>
          <c:order val="0"/>
          <c:tx>
            <c:strRef>
              <c:f>Sheet1!$B$1</c:f>
              <c:strCache>
                <c:ptCount val="1"/>
                <c:pt idx="0">
                  <c:v>Column1</c:v>
                </c:pt>
              </c:strCache>
            </c:strRef>
          </c:tx>
          <c:spPr>
            <a:solidFill>
              <a:srgbClr val="00682F"/>
            </a:solidFill>
          </c:spPr>
          <c:explosion val="4"/>
          <c:dPt>
            <c:idx val="0"/>
            <c:bubble3D val="0"/>
            <c:spPr>
              <a:solidFill>
                <a:srgbClr val="0080C6"/>
              </a:solidFill>
              <a:ln w="19050">
                <a:solidFill>
                  <a:schemeClr val="bg1"/>
                </a:solidFill>
              </a:ln>
              <a:effectLst/>
            </c:spPr>
            <c:extLst>
              <c:ext xmlns:c16="http://schemas.microsoft.com/office/drawing/2014/chart" uri="{C3380CC4-5D6E-409C-BE32-E72D297353CC}">
                <c16:uniqueId val="{00000001-5D0E-41C9-A1AD-77340F96DE5E}"/>
              </c:ext>
            </c:extLst>
          </c:dPt>
          <c:dPt>
            <c:idx val="1"/>
            <c:bubble3D val="0"/>
            <c:spPr>
              <a:solidFill>
                <a:srgbClr val="FDB82E"/>
              </a:solidFill>
              <a:ln w="19050">
                <a:solidFill>
                  <a:schemeClr val="lt1"/>
                </a:solidFill>
              </a:ln>
              <a:effectLst/>
            </c:spPr>
            <c:extLst>
              <c:ext xmlns:c16="http://schemas.microsoft.com/office/drawing/2014/chart" uri="{C3380CC4-5D6E-409C-BE32-E72D297353CC}">
                <c16:uniqueId val="{00000003-5D0E-41C9-A1AD-77340F96DE5E}"/>
              </c:ext>
            </c:extLst>
          </c:dPt>
          <c:dLbls>
            <c:dLbl>
              <c:idx val="1"/>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lumMod val="95000"/>
                        </a:schemeClr>
                      </a:solidFill>
                      <a:latin typeface="Century Gothic" panose="020B0502020202020204" pitchFamily="34" charset="0"/>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3-5D0E-41C9-A1AD-77340F96DE5E}"/>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Privredna društva</c:v>
                </c:pt>
                <c:pt idx="1">
                  <c:v>Preduzetnici</c:v>
                </c:pt>
              </c:strCache>
            </c:strRef>
          </c:cat>
          <c:val>
            <c:numRef>
              <c:f>Sheet1!$B$2:$B$3</c:f>
              <c:numCache>
                <c:formatCode>###0.0</c:formatCode>
                <c:ptCount val="2"/>
                <c:pt idx="0">
                  <c:v>38.415366146458588</c:v>
                </c:pt>
                <c:pt idx="1">
                  <c:v>61.584633853541355</c:v>
                </c:pt>
              </c:numCache>
            </c:numRef>
          </c:val>
          <c:extLst>
            <c:ext xmlns:c16="http://schemas.microsoft.com/office/drawing/2014/chart" uri="{C3380CC4-5D6E-409C-BE32-E72D297353CC}">
              <c16:uniqueId val="{00000006-5D0E-41C9-A1AD-77340F96DE5E}"/>
            </c:ext>
          </c:extLst>
        </c:ser>
        <c:dLbls>
          <c:showLegendKey val="0"/>
          <c:showVal val="0"/>
          <c:showCatName val="0"/>
          <c:showSerName val="0"/>
          <c:showPercent val="0"/>
          <c:showBubbleSize val="0"/>
          <c:showLeaderLines val="1"/>
        </c:dLbls>
        <c:firstSliceAng val="11"/>
        <c:holeSize val="50"/>
      </c:doughnutChart>
      <c:spPr>
        <a:noFill/>
        <a:ln>
          <a:noFill/>
        </a:ln>
        <a:effectLst/>
      </c:spPr>
    </c:plotArea>
    <c:legend>
      <c:legendPos val="r"/>
      <c:layout>
        <c:manualLayout>
          <c:xMode val="edge"/>
          <c:yMode val="edge"/>
          <c:x val="0.56120425850554123"/>
          <c:y val="0.21320459888598556"/>
          <c:w val="0.3596340478239658"/>
          <c:h val="0.71539241736111125"/>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1222869677033045"/>
          <c:y val="5.68606316281677E-2"/>
          <c:w val="0.48697509339329886"/>
          <c:h val="0.86687212386133738"/>
        </c:manualLayout>
      </c:layout>
      <c:barChart>
        <c:barDir val="bar"/>
        <c:grouping val="clustered"/>
        <c:varyColors val="0"/>
        <c:ser>
          <c:idx val="0"/>
          <c:order val="0"/>
          <c:tx>
            <c:strRef>
              <c:f>Sheet1!$B$1</c:f>
              <c:strCache>
                <c:ptCount val="1"/>
                <c:pt idx="0">
                  <c:v>1</c:v>
                </c:pt>
              </c:strCache>
            </c:strRef>
          </c:tx>
          <c:spPr>
            <a:solidFill>
              <a:srgbClr val="FDB82E"/>
            </a:solidFill>
            <a:ln>
              <a:noFill/>
            </a:ln>
            <a:effectLst/>
          </c:spPr>
          <c:invertIfNegative val="0"/>
          <c:dPt>
            <c:idx val="4"/>
            <c:invertIfNegative val="0"/>
            <c:bubble3D val="0"/>
            <c:extLst>
              <c:ext xmlns:c16="http://schemas.microsoft.com/office/drawing/2014/chart" uri="{C3380CC4-5D6E-409C-BE32-E72D297353CC}">
                <c16:uniqueId val="{00000001-0F43-4558-BD0F-CC2A84FFE7BC}"/>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6E706E"/>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Komplikovana procedura</c:v>
                </c:pt>
                <c:pt idx="1">
                  <c:v>Nedovoljno informacija</c:v>
                </c:pt>
                <c:pt idx="2">
                  <c:v>Zahtevni uslovi konkursa koje treba ispuniti</c:v>
                </c:pt>
                <c:pt idx="3">
                  <c:v>Loša komunikacija</c:v>
                </c:pt>
                <c:pt idx="4">
                  <c:v>Troškovi</c:v>
                </c:pt>
              </c:strCache>
            </c:strRef>
          </c:cat>
          <c:val>
            <c:numRef>
              <c:f>Sheet1!$B$2:$B$6</c:f>
              <c:numCache>
                <c:formatCode>#,##0.0</c:formatCode>
                <c:ptCount val="5"/>
                <c:pt idx="0">
                  <c:v>52.777777777777779</c:v>
                </c:pt>
                <c:pt idx="1">
                  <c:v>47.22222222222225</c:v>
                </c:pt>
                <c:pt idx="2">
                  <c:v>44.444444444444386</c:v>
                </c:pt>
                <c:pt idx="3">
                  <c:v>41.666666666666615</c:v>
                </c:pt>
                <c:pt idx="4">
                  <c:v>2.7777777777777817</c:v>
                </c:pt>
              </c:numCache>
            </c:numRef>
          </c:val>
          <c:extLst>
            <c:ext xmlns:c16="http://schemas.microsoft.com/office/drawing/2014/chart" uri="{C3380CC4-5D6E-409C-BE32-E72D297353CC}">
              <c16:uniqueId val="{00000000-0FB3-45C7-9742-BB02101C5C33}"/>
            </c:ext>
          </c:extLst>
        </c:ser>
        <c:dLbls>
          <c:showLegendKey val="0"/>
          <c:showVal val="0"/>
          <c:showCatName val="0"/>
          <c:showSerName val="0"/>
          <c:showPercent val="0"/>
          <c:showBubbleSize val="0"/>
        </c:dLbls>
        <c:gapWidth val="85"/>
        <c:axId val="563950976"/>
        <c:axId val="563951520"/>
      </c:barChart>
      <c:catAx>
        <c:axId val="563950976"/>
        <c:scaling>
          <c:orientation val="maxMin"/>
        </c:scaling>
        <c:delete val="0"/>
        <c:axPos val="l"/>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563951520"/>
        <c:crosses val="autoZero"/>
        <c:auto val="1"/>
        <c:lblAlgn val="ctr"/>
        <c:lblOffset val="100"/>
        <c:noMultiLvlLbl val="0"/>
      </c:catAx>
      <c:valAx>
        <c:axId val="563951520"/>
        <c:scaling>
          <c:orientation val="minMax"/>
          <c:max val="80"/>
        </c:scaling>
        <c:delete val="1"/>
        <c:axPos val="t"/>
        <c:majorGridlines>
          <c:spPr>
            <a:ln w="9525" cap="flat" cmpd="sng" algn="ctr">
              <a:noFill/>
              <a:round/>
            </a:ln>
            <a:effectLst/>
          </c:spPr>
        </c:majorGridlines>
        <c:numFmt formatCode="#,##0.0" sourceLinked="1"/>
        <c:majorTickMark val="out"/>
        <c:minorTickMark val="none"/>
        <c:tickLblPos val="none"/>
        <c:crossAx val="5639509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1222869677033045"/>
          <c:y val="5.68606316281677E-2"/>
          <c:w val="0.48697509339329886"/>
          <c:h val="0.86687212386133738"/>
        </c:manualLayout>
      </c:layout>
      <c:barChart>
        <c:barDir val="bar"/>
        <c:grouping val="clustered"/>
        <c:varyColors val="0"/>
        <c:ser>
          <c:idx val="0"/>
          <c:order val="0"/>
          <c:tx>
            <c:strRef>
              <c:f>Sheet1!$B$1</c:f>
              <c:strCache>
                <c:ptCount val="1"/>
                <c:pt idx="0">
                  <c:v>1</c:v>
                </c:pt>
              </c:strCache>
            </c:strRef>
          </c:tx>
          <c:spPr>
            <a:solidFill>
              <a:schemeClr val="accent1"/>
            </a:solidFill>
            <a:ln>
              <a:noFill/>
            </a:ln>
            <a:effectLst/>
          </c:spPr>
          <c:invertIfNegative val="0"/>
          <c:dPt>
            <c:idx val="0"/>
            <c:invertIfNegative val="0"/>
            <c:bubble3D val="0"/>
            <c:spPr>
              <a:solidFill>
                <a:srgbClr val="0080C6"/>
              </a:solidFill>
              <a:ln>
                <a:noFill/>
              </a:ln>
              <a:effectLst/>
            </c:spPr>
            <c:extLst>
              <c:ext xmlns:c16="http://schemas.microsoft.com/office/drawing/2014/chart" uri="{C3380CC4-5D6E-409C-BE32-E72D297353CC}">
                <c16:uniqueId val="{00000004-28B2-4953-84C1-4699EE98DB82}"/>
              </c:ext>
            </c:extLst>
          </c:dPt>
          <c:dPt>
            <c:idx val="1"/>
            <c:invertIfNegative val="0"/>
            <c:bubble3D val="0"/>
            <c:spPr>
              <a:solidFill>
                <a:srgbClr val="0080C6"/>
              </a:solidFill>
              <a:ln>
                <a:noFill/>
              </a:ln>
              <a:effectLst/>
            </c:spPr>
            <c:extLst>
              <c:ext xmlns:c16="http://schemas.microsoft.com/office/drawing/2014/chart" uri="{C3380CC4-5D6E-409C-BE32-E72D297353CC}">
                <c16:uniqueId val="{00000005-28B2-4953-84C1-4699EE98DB82}"/>
              </c:ext>
            </c:extLst>
          </c:dPt>
          <c:dPt>
            <c:idx val="2"/>
            <c:invertIfNegative val="0"/>
            <c:bubble3D val="0"/>
            <c:spPr>
              <a:solidFill>
                <a:srgbClr val="0080C6"/>
              </a:solidFill>
              <a:ln>
                <a:noFill/>
              </a:ln>
              <a:effectLst/>
            </c:spPr>
            <c:extLst>
              <c:ext xmlns:c16="http://schemas.microsoft.com/office/drawing/2014/chart" uri="{C3380CC4-5D6E-409C-BE32-E72D297353CC}">
                <c16:uniqueId val="{00000006-28B2-4953-84C1-4699EE98DB82}"/>
              </c:ext>
            </c:extLst>
          </c:dPt>
          <c:dPt>
            <c:idx val="3"/>
            <c:invertIfNegative val="0"/>
            <c:bubble3D val="0"/>
            <c:spPr>
              <a:solidFill>
                <a:srgbClr val="0080C6"/>
              </a:solidFill>
              <a:ln>
                <a:noFill/>
              </a:ln>
              <a:effectLst/>
            </c:spPr>
            <c:extLst>
              <c:ext xmlns:c16="http://schemas.microsoft.com/office/drawing/2014/chart" uri="{C3380CC4-5D6E-409C-BE32-E72D297353CC}">
                <c16:uniqueId val="{00000007-28B2-4953-84C1-4699EE98DB82}"/>
              </c:ext>
            </c:extLst>
          </c:dPt>
          <c:dPt>
            <c:idx val="4"/>
            <c:invertIfNegative val="0"/>
            <c:bubble3D val="0"/>
            <c:spPr>
              <a:solidFill>
                <a:srgbClr val="0080C6"/>
              </a:solidFill>
              <a:ln>
                <a:noFill/>
              </a:ln>
              <a:effectLst/>
            </c:spPr>
            <c:extLst>
              <c:ext xmlns:c16="http://schemas.microsoft.com/office/drawing/2014/chart" uri="{C3380CC4-5D6E-409C-BE32-E72D297353CC}">
                <c16:uniqueId val="{00000008-28B2-4953-84C1-4699EE98DB82}"/>
              </c:ext>
            </c:extLst>
          </c:dPt>
          <c:dPt>
            <c:idx val="5"/>
            <c:invertIfNegative val="0"/>
            <c:bubble3D val="0"/>
            <c:spPr>
              <a:solidFill>
                <a:srgbClr val="0080C6"/>
              </a:solidFill>
              <a:ln>
                <a:noFill/>
              </a:ln>
              <a:effectLst/>
            </c:spPr>
            <c:extLst>
              <c:ext xmlns:c16="http://schemas.microsoft.com/office/drawing/2014/chart" uri="{C3380CC4-5D6E-409C-BE32-E72D297353CC}">
                <c16:uniqueId val="{00000009-28B2-4953-84C1-4699EE98DB82}"/>
              </c:ext>
            </c:extLst>
          </c:dPt>
          <c:dPt>
            <c:idx val="6"/>
            <c:invertIfNegative val="0"/>
            <c:bubble3D val="0"/>
            <c:spPr>
              <a:solidFill>
                <a:srgbClr val="0080C6"/>
              </a:solidFill>
              <a:ln>
                <a:noFill/>
              </a:ln>
              <a:effectLst/>
            </c:spPr>
            <c:extLst>
              <c:ext xmlns:c16="http://schemas.microsoft.com/office/drawing/2014/chart" uri="{C3380CC4-5D6E-409C-BE32-E72D297353CC}">
                <c16:uniqueId val="{0000000A-28B2-4953-84C1-4699EE98DB82}"/>
              </c:ext>
            </c:extLst>
          </c:dPt>
          <c:dPt>
            <c:idx val="7"/>
            <c:invertIfNegative val="0"/>
            <c:bubble3D val="0"/>
            <c:spPr>
              <a:solidFill>
                <a:srgbClr val="E64E9C"/>
              </a:solidFill>
              <a:ln>
                <a:noFill/>
              </a:ln>
              <a:effectLst/>
            </c:spPr>
            <c:extLst>
              <c:ext xmlns:c16="http://schemas.microsoft.com/office/drawing/2014/chart" uri="{C3380CC4-5D6E-409C-BE32-E72D297353CC}">
                <c16:uniqueId val="{00000001-2CAF-4228-BAC9-F0BA13652ABF}"/>
              </c:ext>
            </c:extLst>
          </c:dPt>
          <c:dPt>
            <c:idx val="8"/>
            <c:invertIfNegative val="0"/>
            <c:bubble3D val="0"/>
            <c:spPr>
              <a:solidFill>
                <a:srgbClr val="E64E9C"/>
              </a:solidFill>
              <a:ln>
                <a:noFill/>
              </a:ln>
              <a:effectLst/>
            </c:spPr>
            <c:extLst>
              <c:ext xmlns:c16="http://schemas.microsoft.com/office/drawing/2014/chart" uri="{C3380CC4-5D6E-409C-BE32-E72D297353CC}">
                <c16:uniqueId val="{00000002-2CAF-4228-BAC9-F0BA13652ABF}"/>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6E706E"/>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Pojednostavljenje papirologije, propisa, birokratskih procedura</c:v>
                </c:pt>
                <c:pt idx="1">
                  <c:v>Digitalizacija</c:v>
                </c:pt>
                <c:pt idx="2">
                  <c:v>Ubrzavanje procesa</c:v>
                </c:pt>
                <c:pt idx="3">
                  <c:v>Bolja informisanost</c:v>
                </c:pt>
                <c:pt idx="4">
                  <c:v>Finansijski</c:v>
                </c:pt>
                <c:pt idx="5">
                  <c:v>Obuke</c:v>
                </c:pt>
                <c:pt idx="6">
                  <c:v>Da se osigura veća bezbednost elektronskih podataka</c:v>
                </c:pt>
                <c:pt idx="7">
                  <c:v>Drugo</c:v>
                </c:pt>
                <c:pt idx="8">
                  <c:v>Ne znam</c:v>
                </c:pt>
              </c:strCache>
            </c:strRef>
          </c:cat>
          <c:val>
            <c:numRef>
              <c:f>Sheet1!$B$2:$B$10</c:f>
              <c:numCache>
                <c:formatCode>#,##0.0</c:formatCode>
                <c:ptCount val="9"/>
                <c:pt idx="0">
                  <c:v>40.458015267175583</c:v>
                </c:pt>
                <c:pt idx="1">
                  <c:v>12.977099236641235</c:v>
                </c:pt>
                <c:pt idx="2">
                  <c:v>11.450381679389324</c:v>
                </c:pt>
                <c:pt idx="3">
                  <c:v>7.6335877862595405</c:v>
                </c:pt>
                <c:pt idx="4">
                  <c:v>7.6335877862595405</c:v>
                </c:pt>
                <c:pt idx="5">
                  <c:v>6.1068702290076295</c:v>
                </c:pt>
                <c:pt idx="6">
                  <c:v>0.76335877862595414</c:v>
                </c:pt>
                <c:pt idx="7">
                  <c:v>18.320610687022889</c:v>
                </c:pt>
                <c:pt idx="8">
                  <c:v>4.5801526717557248</c:v>
                </c:pt>
              </c:numCache>
            </c:numRef>
          </c:val>
          <c:extLst>
            <c:ext xmlns:c16="http://schemas.microsoft.com/office/drawing/2014/chart" uri="{C3380CC4-5D6E-409C-BE32-E72D297353CC}">
              <c16:uniqueId val="{00000000-4ADF-47D5-8EFE-91DD83CA40AB}"/>
            </c:ext>
          </c:extLst>
        </c:ser>
        <c:dLbls>
          <c:showLegendKey val="0"/>
          <c:showVal val="0"/>
          <c:showCatName val="0"/>
          <c:showSerName val="0"/>
          <c:showPercent val="0"/>
          <c:showBubbleSize val="0"/>
        </c:dLbls>
        <c:gapWidth val="85"/>
        <c:axId val="563960768"/>
        <c:axId val="563955872"/>
      </c:barChart>
      <c:catAx>
        <c:axId val="563960768"/>
        <c:scaling>
          <c:orientation val="maxMin"/>
        </c:scaling>
        <c:delete val="0"/>
        <c:axPos val="l"/>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563955872"/>
        <c:crosses val="autoZero"/>
        <c:auto val="1"/>
        <c:lblAlgn val="ctr"/>
        <c:lblOffset val="100"/>
        <c:noMultiLvlLbl val="0"/>
      </c:catAx>
      <c:valAx>
        <c:axId val="563955872"/>
        <c:scaling>
          <c:orientation val="minMax"/>
          <c:max val="80"/>
        </c:scaling>
        <c:delete val="1"/>
        <c:axPos val="t"/>
        <c:majorGridlines>
          <c:spPr>
            <a:ln w="9525" cap="flat" cmpd="sng" algn="ctr">
              <a:noFill/>
              <a:round/>
            </a:ln>
            <a:effectLst/>
          </c:spPr>
        </c:majorGridlines>
        <c:numFmt formatCode="#,##0.0" sourceLinked="1"/>
        <c:majorTickMark val="out"/>
        <c:minorTickMark val="none"/>
        <c:tickLblPos val="none"/>
        <c:crossAx val="563960768"/>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226554613365636"/>
          <c:y val="0.14750033022299081"/>
          <c:w val="0.53844232412562087"/>
          <c:h val="0.70131683397846134"/>
        </c:manualLayout>
      </c:layout>
      <c:doughnutChart>
        <c:varyColors val="1"/>
        <c:ser>
          <c:idx val="0"/>
          <c:order val="0"/>
          <c:tx>
            <c:strRef>
              <c:f>Sheet1!$B$1</c:f>
              <c:strCache>
                <c:ptCount val="1"/>
                <c:pt idx="0">
                  <c:v>Column1</c:v>
                </c:pt>
              </c:strCache>
            </c:strRef>
          </c:tx>
          <c:spPr>
            <a:solidFill>
              <a:srgbClr val="00682F"/>
            </a:solidFill>
          </c:spPr>
          <c:explosion val="9"/>
          <c:dPt>
            <c:idx val="0"/>
            <c:bubble3D val="0"/>
            <c:spPr>
              <a:solidFill>
                <a:srgbClr val="0080C6"/>
              </a:solidFill>
              <a:ln w="19050">
                <a:solidFill>
                  <a:schemeClr val="bg1"/>
                </a:solidFill>
              </a:ln>
              <a:effectLst/>
            </c:spPr>
            <c:extLst>
              <c:ext xmlns:c16="http://schemas.microsoft.com/office/drawing/2014/chart" uri="{C3380CC4-5D6E-409C-BE32-E72D297353CC}">
                <c16:uniqueId val="{00000001-5CFA-4E61-952B-B6791E21ED4D}"/>
              </c:ext>
            </c:extLst>
          </c:dPt>
          <c:dPt>
            <c:idx val="1"/>
            <c:bubble3D val="0"/>
            <c:explosion val="0"/>
            <c:spPr>
              <a:solidFill>
                <a:srgbClr val="FDB82E"/>
              </a:solidFill>
              <a:ln w="19050">
                <a:solidFill>
                  <a:schemeClr val="lt1"/>
                </a:solidFill>
              </a:ln>
              <a:effectLst/>
            </c:spPr>
            <c:extLst>
              <c:ext xmlns:c16="http://schemas.microsoft.com/office/drawing/2014/chart" uri="{C3380CC4-5D6E-409C-BE32-E72D297353CC}">
                <c16:uniqueId val="{00000003-5CFA-4E61-952B-B6791E21ED4D}"/>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Da</c:v>
                </c:pt>
                <c:pt idx="1">
                  <c:v>Ne</c:v>
                </c:pt>
              </c:strCache>
            </c:strRef>
          </c:cat>
          <c:val>
            <c:numRef>
              <c:f>Sheet1!$B$2:$B$3</c:f>
              <c:numCache>
                <c:formatCode>###0.0</c:formatCode>
                <c:ptCount val="2"/>
                <c:pt idx="0">
                  <c:v>30.751173708920188</c:v>
                </c:pt>
                <c:pt idx="1">
                  <c:v>69.248826291079823</c:v>
                </c:pt>
              </c:numCache>
            </c:numRef>
          </c:val>
          <c:extLst>
            <c:ext xmlns:c16="http://schemas.microsoft.com/office/drawing/2014/chart" uri="{C3380CC4-5D6E-409C-BE32-E72D297353CC}">
              <c16:uniqueId val="{00000004-5CFA-4E61-952B-B6791E21ED4D}"/>
            </c:ext>
          </c:extLst>
        </c:ser>
        <c:dLbls>
          <c:showLegendKey val="0"/>
          <c:showVal val="0"/>
          <c:showCatName val="0"/>
          <c:showSerName val="0"/>
          <c:showPercent val="0"/>
          <c:showBubbleSize val="0"/>
          <c:showLeaderLines val="1"/>
        </c:dLbls>
        <c:firstSliceAng val="25"/>
        <c:holeSize val="50"/>
      </c:doughnutChart>
      <c:spPr>
        <a:noFill/>
        <a:ln>
          <a:noFill/>
        </a:ln>
        <a:effectLst/>
      </c:spPr>
    </c:plotArea>
    <c:legend>
      <c:legendPos val="t"/>
      <c:layout>
        <c:manualLayout>
          <c:xMode val="edge"/>
          <c:yMode val="edge"/>
          <c:x val="0.73259633372303778"/>
          <c:y val="0.32521129929368053"/>
          <c:w val="8.4037718652942961E-2"/>
          <c:h val="0.29211389166282853"/>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404040"/>
              </a:solidFill>
              <a:latin typeface="+mn-lt"/>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226554613365636"/>
          <c:y val="0.14750033022299081"/>
          <c:w val="0.53844232412562087"/>
          <c:h val="0.70131683397846134"/>
        </c:manualLayout>
      </c:layout>
      <c:doughnutChart>
        <c:varyColors val="1"/>
        <c:ser>
          <c:idx val="0"/>
          <c:order val="0"/>
          <c:tx>
            <c:strRef>
              <c:f>Sheet1!$B$1</c:f>
              <c:strCache>
                <c:ptCount val="1"/>
                <c:pt idx="0">
                  <c:v>Column1</c:v>
                </c:pt>
              </c:strCache>
            </c:strRef>
          </c:tx>
          <c:spPr>
            <a:solidFill>
              <a:srgbClr val="00682F"/>
            </a:solidFill>
          </c:spPr>
          <c:explosion val="9"/>
          <c:dPt>
            <c:idx val="0"/>
            <c:bubble3D val="0"/>
            <c:spPr>
              <a:solidFill>
                <a:srgbClr val="FDB82E"/>
              </a:solidFill>
              <a:ln w="19050">
                <a:solidFill>
                  <a:schemeClr val="bg1"/>
                </a:solidFill>
              </a:ln>
              <a:effectLst/>
            </c:spPr>
            <c:extLst>
              <c:ext xmlns:c16="http://schemas.microsoft.com/office/drawing/2014/chart" uri="{C3380CC4-5D6E-409C-BE32-E72D297353CC}">
                <c16:uniqueId val="{00000001-7B2C-4AB6-9D2D-04F4921BA616}"/>
              </c:ext>
            </c:extLst>
          </c:dPt>
          <c:dPt>
            <c:idx val="1"/>
            <c:bubble3D val="0"/>
            <c:explosion val="0"/>
            <c:spPr>
              <a:solidFill>
                <a:srgbClr val="E64E9C"/>
              </a:solidFill>
              <a:ln w="19050">
                <a:solidFill>
                  <a:schemeClr val="lt1"/>
                </a:solidFill>
              </a:ln>
              <a:effectLst/>
            </c:spPr>
            <c:extLst>
              <c:ext xmlns:c16="http://schemas.microsoft.com/office/drawing/2014/chart" uri="{C3380CC4-5D6E-409C-BE32-E72D297353CC}">
                <c16:uniqueId val="{00000003-7B2C-4AB6-9D2D-04F4921BA616}"/>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Da</c:v>
                </c:pt>
                <c:pt idx="1">
                  <c:v>Ne</c:v>
                </c:pt>
              </c:strCache>
            </c:strRef>
          </c:cat>
          <c:val>
            <c:numRef>
              <c:f>Sheet1!$B$2:$B$3</c:f>
              <c:numCache>
                <c:formatCode>###0.0</c:formatCode>
                <c:ptCount val="2"/>
                <c:pt idx="0">
                  <c:v>28.4037558685446</c:v>
                </c:pt>
                <c:pt idx="1">
                  <c:v>71.596244131455379</c:v>
                </c:pt>
              </c:numCache>
            </c:numRef>
          </c:val>
          <c:extLst>
            <c:ext xmlns:c16="http://schemas.microsoft.com/office/drawing/2014/chart" uri="{C3380CC4-5D6E-409C-BE32-E72D297353CC}">
              <c16:uniqueId val="{00000004-7B2C-4AB6-9D2D-04F4921BA616}"/>
            </c:ext>
          </c:extLst>
        </c:ser>
        <c:dLbls>
          <c:showLegendKey val="0"/>
          <c:showVal val="0"/>
          <c:showCatName val="0"/>
          <c:showSerName val="0"/>
          <c:showPercent val="0"/>
          <c:showBubbleSize val="0"/>
          <c:showLeaderLines val="1"/>
        </c:dLbls>
        <c:firstSliceAng val="25"/>
        <c:holeSize val="50"/>
      </c:doughnutChart>
      <c:spPr>
        <a:noFill/>
        <a:ln>
          <a:noFill/>
        </a:ln>
        <a:effectLst/>
      </c:spPr>
    </c:plotArea>
    <c:legend>
      <c:legendPos val="t"/>
      <c:layout>
        <c:manualLayout>
          <c:xMode val="edge"/>
          <c:yMode val="edge"/>
          <c:x val="0.73259633372303778"/>
          <c:y val="0.32521129929368053"/>
          <c:w val="8.4037718652942961E-2"/>
          <c:h val="0.29211389166282853"/>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1222867454068233"/>
          <c:y val="6.448334337684454E-2"/>
          <c:w val="0.48697509339329886"/>
          <c:h val="0.86687212386133738"/>
        </c:manualLayout>
      </c:layout>
      <c:barChart>
        <c:barDir val="bar"/>
        <c:grouping val="clustered"/>
        <c:varyColors val="0"/>
        <c:ser>
          <c:idx val="0"/>
          <c:order val="0"/>
          <c:tx>
            <c:strRef>
              <c:f>Sheet1!$B$1</c:f>
              <c:strCache>
                <c:ptCount val="1"/>
                <c:pt idx="0">
                  <c:v>1</c:v>
                </c:pt>
              </c:strCache>
            </c:strRef>
          </c:tx>
          <c:spPr>
            <a:solidFill>
              <a:schemeClr val="accent1"/>
            </a:solidFill>
            <a:ln>
              <a:noFill/>
            </a:ln>
            <a:effectLst/>
          </c:spPr>
          <c:invertIfNegative val="0"/>
          <c:dPt>
            <c:idx val="0"/>
            <c:invertIfNegative val="0"/>
            <c:bubble3D val="0"/>
            <c:spPr>
              <a:solidFill>
                <a:srgbClr val="0080C6"/>
              </a:solidFill>
              <a:ln>
                <a:noFill/>
              </a:ln>
              <a:effectLst/>
            </c:spPr>
            <c:extLst>
              <c:ext xmlns:c16="http://schemas.microsoft.com/office/drawing/2014/chart" uri="{C3380CC4-5D6E-409C-BE32-E72D297353CC}">
                <c16:uniqueId val="{00000004-742B-434A-AB92-D41210CC4F09}"/>
              </c:ext>
            </c:extLst>
          </c:dPt>
          <c:dPt>
            <c:idx val="1"/>
            <c:invertIfNegative val="0"/>
            <c:bubble3D val="0"/>
            <c:spPr>
              <a:solidFill>
                <a:srgbClr val="0080C6"/>
              </a:solidFill>
              <a:ln>
                <a:noFill/>
              </a:ln>
              <a:effectLst/>
            </c:spPr>
            <c:extLst>
              <c:ext xmlns:c16="http://schemas.microsoft.com/office/drawing/2014/chart" uri="{C3380CC4-5D6E-409C-BE32-E72D297353CC}">
                <c16:uniqueId val="{00000005-742B-434A-AB92-D41210CC4F09}"/>
              </c:ext>
            </c:extLst>
          </c:dPt>
          <c:dPt>
            <c:idx val="2"/>
            <c:invertIfNegative val="0"/>
            <c:bubble3D val="0"/>
            <c:spPr>
              <a:solidFill>
                <a:srgbClr val="0080C6"/>
              </a:solidFill>
              <a:ln>
                <a:noFill/>
              </a:ln>
              <a:effectLst/>
            </c:spPr>
            <c:extLst>
              <c:ext xmlns:c16="http://schemas.microsoft.com/office/drawing/2014/chart" uri="{C3380CC4-5D6E-409C-BE32-E72D297353CC}">
                <c16:uniqueId val="{00000006-742B-434A-AB92-D41210CC4F09}"/>
              </c:ext>
            </c:extLst>
          </c:dPt>
          <c:dPt>
            <c:idx val="3"/>
            <c:invertIfNegative val="0"/>
            <c:bubble3D val="0"/>
            <c:spPr>
              <a:solidFill>
                <a:srgbClr val="0080C6"/>
              </a:solidFill>
              <a:ln>
                <a:noFill/>
              </a:ln>
              <a:effectLst/>
            </c:spPr>
            <c:extLst>
              <c:ext xmlns:c16="http://schemas.microsoft.com/office/drawing/2014/chart" uri="{C3380CC4-5D6E-409C-BE32-E72D297353CC}">
                <c16:uniqueId val="{00000007-742B-434A-AB92-D41210CC4F09}"/>
              </c:ext>
            </c:extLst>
          </c:dPt>
          <c:dPt>
            <c:idx val="4"/>
            <c:invertIfNegative val="0"/>
            <c:bubble3D val="0"/>
            <c:spPr>
              <a:solidFill>
                <a:srgbClr val="0080C6"/>
              </a:solidFill>
              <a:ln>
                <a:noFill/>
              </a:ln>
              <a:effectLst/>
            </c:spPr>
            <c:extLst>
              <c:ext xmlns:c16="http://schemas.microsoft.com/office/drawing/2014/chart" uri="{C3380CC4-5D6E-409C-BE32-E72D297353CC}">
                <c16:uniqueId val="{00000008-742B-434A-AB92-D41210CC4F09}"/>
              </c:ext>
            </c:extLst>
          </c:dPt>
          <c:dPt>
            <c:idx val="5"/>
            <c:invertIfNegative val="0"/>
            <c:bubble3D val="0"/>
            <c:spPr>
              <a:solidFill>
                <a:srgbClr val="0080C6"/>
              </a:solidFill>
              <a:ln>
                <a:noFill/>
              </a:ln>
              <a:effectLst/>
            </c:spPr>
            <c:extLst>
              <c:ext xmlns:c16="http://schemas.microsoft.com/office/drawing/2014/chart" uri="{C3380CC4-5D6E-409C-BE32-E72D297353CC}">
                <c16:uniqueId val="{00000009-742B-434A-AB92-D41210CC4F09}"/>
              </c:ext>
            </c:extLst>
          </c:dPt>
          <c:dPt>
            <c:idx val="6"/>
            <c:invertIfNegative val="0"/>
            <c:bubble3D val="0"/>
            <c:spPr>
              <a:solidFill>
                <a:srgbClr val="0080C6"/>
              </a:solidFill>
              <a:ln>
                <a:noFill/>
              </a:ln>
              <a:effectLst/>
            </c:spPr>
            <c:extLst>
              <c:ext xmlns:c16="http://schemas.microsoft.com/office/drawing/2014/chart" uri="{C3380CC4-5D6E-409C-BE32-E72D297353CC}">
                <c16:uniqueId val="{0000000A-742B-434A-AB92-D41210CC4F09}"/>
              </c:ext>
            </c:extLst>
          </c:dPt>
          <c:dPt>
            <c:idx val="7"/>
            <c:invertIfNegative val="0"/>
            <c:bubble3D val="0"/>
            <c:spPr>
              <a:solidFill>
                <a:srgbClr val="0080C6"/>
              </a:solidFill>
              <a:ln>
                <a:noFill/>
              </a:ln>
              <a:effectLst/>
            </c:spPr>
            <c:extLst>
              <c:ext xmlns:c16="http://schemas.microsoft.com/office/drawing/2014/chart" uri="{C3380CC4-5D6E-409C-BE32-E72D297353CC}">
                <c16:uniqueId val="{0000000B-742B-434A-AB92-D41210CC4F09}"/>
              </c:ext>
            </c:extLst>
          </c:dPt>
          <c:dPt>
            <c:idx val="8"/>
            <c:invertIfNegative val="0"/>
            <c:bubble3D val="0"/>
            <c:spPr>
              <a:solidFill>
                <a:srgbClr val="0080C6"/>
              </a:solidFill>
              <a:ln>
                <a:noFill/>
              </a:ln>
              <a:effectLst/>
            </c:spPr>
            <c:extLst>
              <c:ext xmlns:c16="http://schemas.microsoft.com/office/drawing/2014/chart" uri="{C3380CC4-5D6E-409C-BE32-E72D297353CC}">
                <c16:uniqueId val="{0000000C-742B-434A-AB92-D41210CC4F09}"/>
              </c:ext>
            </c:extLst>
          </c:dPt>
          <c:dPt>
            <c:idx val="9"/>
            <c:invertIfNegative val="0"/>
            <c:bubble3D val="0"/>
            <c:spPr>
              <a:solidFill>
                <a:srgbClr val="E64E9C"/>
              </a:solidFill>
              <a:ln>
                <a:noFill/>
              </a:ln>
              <a:effectLst/>
            </c:spPr>
            <c:extLst>
              <c:ext xmlns:c16="http://schemas.microsoft.com/office/drawing/2014/chart" uri="{C3380CC4-5D6E-409C-BE32-E72D297353CC}">
                <c16:uniqueId val="{00000002-1346-4FB8-8EC6-E1403A2E4DD7}"/>
              </c:ext>
            </c:extLst>
          </c:dPt>
          <c:dPt>
            <c:idx val="10"/>
            <c:invertIfNegative val="0"/>
            <c:bubble3D val="0"/>
            <c:spPr>
              <a:solidFill>
                <a:srgbClr val="E64E9C"/>
              </a:solidFill>
              <a:ln>
                <a:noFill/>
              </a:ln>
              <a:effectLst/>
            </c:spPr>
            <c:extLst>
              <c:ext xmlns:c16="http://schemas.microsoft.com/office/drawing/2014/chart" uri="{C3380CC4-5D6E-409C-BE32-E72D297353CC}">
                <c16:uniqueId val="{00000001-1346-4FB8-8EC6-E1403A2E4DD7}"/>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6E706E"/>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Sheet1!$A$2:$A$12</c:f>
              <c:strCache>
                <c:ptCount val="11"/>
                <c:pt idx="0">
                  <c:v>Regulisanje i pojednostavljenje procesa i papirologije</c:v>
                </c:pt>
                <c:pt idx="1">
                  <c:v>Jasniji i precizniji</c:v>
                </c:pt>
                <c:pt idx="2">
                  <c:v>Da se odnosi na sve isto</c:v>
                </c:pt>
                <c:pt idx="3">
                  <c:v>Olakšice za mala i srednja preduzeća</c:v>
                </c:pt>
                <c:pt idx="4">
                  <c:v>Porezi</c:v>
                </c:pt>
                <c:pt idx="5">
                  <c:v>Informatička pismenost kadrova, digitalizacija</c:v>
                </c:pt>
                <c:pt idx="6">
                  <c:v>Obučeni kadrovi</c:v>
                </c:pt>
                <c:pt idx="7">
                  <c:v>Promene u skladu sa EU procedurama</c:v>
                </c:pt>
                <c:pt idx="8">
                  <c:v>Sinhronizacija podataka</c:v>
                </c:pt>
                <c:pt idx="9">
                  <c:v>Ostalo</c:v>
                </c:pt>
                <c:pt idx="10">
                  <c:v>Ne znam</c:v>
                </c:pt>
              </c:strCache>
            </c:strRef>
          </c:cat>
          <c:val>
            <c:numRef>
              <c:f>Sheet1!$B$2:$B$12</c:f>
              <c:numCache>
                <c:formatCode>#,##0.0</c:formatCode>
                <c:ptCount val="11"/>
                <c:pt idx="0">
                  <c:v>25.619834710743813</c:v>
                </c:pt>
                <c:pt idx="1">
                  <c:v>13.223140495867769</c:v>
                </c:pt>
                <c:pt idx="2">
                  <c:v>6.6115702479338845</c:v>
                </c:pt>
                <c:pt idx="3">
                  <c:v>4.1322314049586817</c:v>
                </c:pt>
                <c:pt idx="4">
                  <c:v>4.1322314049586817</c:v>
                </c:pt>
                <c:pt idx="5">
                  <c:v>4.1322314049586817</c:v>
                </c:pt>
                <c:pt idx="6">
                  <c:v>4.1322314049586817</c:v>
                </c:pt>
                <c:pt idx="7">
                  <c:v>3.3057851239669405</c:v>
                </c:pt>
                <c:pt idx="8">
                  <c:v>0.82644628099173556</c:v>
                </c:pt>
                <c:pt idx="9">
                  <c:v>31.404958677685951</c:v>
                </c:pt>
                <c:pt idx="10">
                  <c:v>6.6115702479338845</c:v>
                </c:pt>
              </c:numCache>
            </c:numRef>
          </c:val>
          <c:extLst>
            <c:ext xmlns:c16="http://schemas.microsoft.com/office/drawing/2014/chart" uri="{C3380CC4-5D6E-409C-BE32-E72D297353CC}">
              <c16:uniqueId val="{00000000-4ADF-47D5-8EFE-91DD83CA40AB}"/>
            </c:ext>
          </c:extLst>
        </c:ser>
        <c:dLbls>
          <c:showLegendKey val="0"/>
          <c:showVal val="0"/>
          <c:showCatName val="0"/>
          <c:showSerName val="0"/>
          <c:showPercent val="0"/>
          <c:showBubbleSize val="0"/>
        </c:dLbls>
        <c:gapWidth val="85"/>
        <c:axId val="563946080"/>
        <c:axId val="563948800"/>
      </c:barChart>
      <c:catAx>
        <c:axId val="563946080"/>
        <c:scaling>
          <c:orientation val="maxMin"/>
        </c:scaling>
        <c:delete val="0"/>
        <c:axPos val="l"/>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563948800"/>
        <c:crosses val="autoZero"/>
        <c:auto val="1"/>
        <c:lblAlgn val="ctr"/>
        <c:lblOffset val="100"/>
        <c:noMultiLvlLbl val="0"/>
      </c:catAx>
      <c:valAx>
        <c:axId val="563948800"/>
        <c:scaling>
          <c:orientation val="minMax"/>
          <c:max val="80"/>
        </c:scaling>
        <c:delete val="1"/>
        <c:axPos val="t"/>
        <c:majorGridlines>
          <c:spPr>
            <a:ln w="9525" cap="flat" cmpd="sng" algn="ctr">
              <a:noFill/>
              <a:round/>
            </a:ln>
            <a:effectLst/>
          </c:spPr>
        </c:majorGridlines>
        <c:numFmt formatCode="#,##0.0" sourceLinked="1"/>
        <c:majorTickMark val="out"/>
        <c:minorTickMark val="none"/>
        <c:tickLblPos val="none"/>
        <c:crossAx val="56394608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4764534120734896"/>
          <c:y val="5.68606316281677E-2"/>
          <c:w val="0.35155839895013125"/>
          <c:h val="0.86687212386133738"/>
        </c:manualLayout>
      </c:layout>
      <c:barChart>
        <c:barDir val="bar"/>
        <c:grouping val="clustered"/>
        <c:varyColors val="0"/>
        <c:ser>
          <c:idx val="0"/>
          <c:order val="0"/>
          <c:tx>
            <c:strRef>
              <c:f>Sheet1!$B$1</c:f>
              <c:strCache>
                <c:ptCount val="1"/>
                <c:pt idx="0">
                  <c:v>1</c:v>
                </c:pt>
              </c:strCache>
            </c:strRef>
          </c:tx>
          <c:spPr>
            <a:solidFill>
              <a:srgbClr val="0080C6"/>
            </a:solidFill>
            <a:ln>
              <a:noFill/>
            </a:ln>
            <a:effectLst/>
          </c:spPr>
          <c:invertIfNegative val="0"/>
          <c:dPt>
            <c:idx val="4"/>
            <c:invertIfNegative val="0"/>
            <c:bubble3D val="0"/>
            <c:spPr>
              <a:solidFill>
                <a:srgbClr val="FDB82E"/>
              </a:solidFill>
              <a:ln>
                <a:noFill/>
              </a:ln>
              <a:effectLst/>
            </c:spPr>
            <c:extLst>
              <c:ext xmlns:c16="http://schemas.microsoft.com/office/drawing/2014/chart" uri="{C3380CC4-5D6E-409C-BE32-E72D297353CC}">
                <c16:uniqueId val="{00000000-6A39-44ED-8337-C0273D6421B4}"/>
              </c:ext>
            </c:extLst>
          </c:dPt>
          <c:dPt>
            <c:idx val="5"/>
            <c:invertIfNegative val="0"/>
            <c:bubble3D val="0"/>
            <c:spPr>
              <a:solidFill>
                <a:srgbClr val="FDB82E"/>
              </a:solidFill>
              <a:ln>
                <a:noFill/>
              </a:ln>
              <a:effectLst/>
            </c:spPr>
            <c:extLst>
              <c:ext xmlns:c16="http://schemas.microsoft.com/office/drawing/2014/chart" uri="{C3380CC4-5D6E-409C-BE32-E72D297353CC}">
                <c16:uniqueId val="{00000001-6A39-44ED-8337-C0273D6421B4}"/>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6E706E"/>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Uvođenje dodatnih subvencija i olakšica</c:v>
                </c:pt>
                <c:pt idx="1">
                  <c:v>Uvođenje dodatnih finansijskih podsticaja (bespovratna sredstva, pomoći..)</c:v>
                </c:pt>
                <c:pt idx="2">
                  <c:v>Smanjenje poreskih i neporeskih obaveza</c:v>
                </c:pt>
                <c:pt idx="3">
                  <c:v>Povoljni krediti</c:v>
                </c:pt>
                <c:pt idx="4">
                  <c:v>Ostalo</c:v>
                </c:pt>
                <c:pt idx="5">
                  <c:v>Ne znam</c:v>
                </c:pt>
              </c:strCache>
            </c:strRef>
          </c:cat>
          <c:val>
            <c:numRef>
              <c:f>Sheet1!$B$2:$B$7</c:f>
              <c:numCache>
                <c:formatCode>###0.0</c:formatCode>
                <c:ptCount val="6"/>
                <c:pt idx="0">
                  <c:v>36.93181818181818</c:v>
                </c:pt>
                <c:pt idx="1">
                  <c:v>31.25</c:v>
                </c:pt>
                <c:pt idx="2">
                  <c:v>21.022727272727273</c:v>
                </c:pt>
                <c:pt idx="3" formatCode="#,##0.0">
                  <c:v>6.8181818181818175</c:v>
                </c:pt>
                <c:pt idx="4">
                  <c:v>16.477272727272727</c:v>
                </c:pt>
                <c:pt idx="5" formatCode="#,##0.0">
                  <c:v>2.8409090909090908</c:v>
                </c:pt>
              </c:numCache>
            </c:numRef>
          </c:val>
          <c:extLst>
            <c:ext xmlns:c16="http://schemas.microsoft.com/office/drawing/2014/chart" uri="{C3380CC4-5D6E-409C-BE32-E72D297353CC}">
              <c16:uniqueId val="{00000000-4ADF-47D5-8EFE-91DD83CA40AB}"/>
            </c:ext>
          </c:extLst>
        </c:ser>
        <c:dLbls>
          <c:showLegendKey val="0"/>
          <c:showVal val="0"/>
          <c:showCatName val="0"/>
          <c:showSerName val="0"/>
          <c:showPercent val="0"/>
          <c:showBubbleSize val="0"/>
        </c:dLbls>
        <c:gapWidth val="85"/>
        <c:axId val="563947712"/>
        <c:axId val="563950432"/>
      </c:barChart>
      <c:catAx>
        <c:axId val="563947712"/>
        <c:scaling>
          <c:orientation val="maxMin"/>
        </c:scaling>
        <c:delete val="0"/>
        <c:axPos val="l"/>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563950432"/>
        <c:crosses val="autoZero"/>
        <c:auto val="1"/>
        <c:lblAlgn val="ctr"/>
        <c:lblOffset val="100"/>
        <c:noMultiLvlLbl val="0"/>
      </c:catAx>
      <c:valAx>
        <c:axId val="563950432"/>
        <c:scaling>
          <c:orientation val="minMax"/>
          <c:max val="80"/>
        </c:scaling>
        <c:delete val="1"/>
        <c:axPos val="t"/>
        <c:majorGridlines>
          <c:spPr>
            <a:ln w="9525" cap="flat" cmpd="sng" algn="ctr">
              <a:noFill/>
              <a:round/>
            </a:ln>
            <a:effectLst/>
          </c:spPr>
        </c:majorGridlines>
        <c:numFmt formatCode="###0.0" sourceLinked="1"/>
        <c:majorTickMark val="out"/>
        <c:minorTickMark val="none"/>
        <c:tickLblPos val="none"/>
        <c:crossAx val="5639477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226554613365636"/>
          <c:y val="0.14750033022299081"/>
          <c:w val="0.53844232412562087"/>
          <c:h val="0.70131683397846134"/>
        </c:manualLayout>
      </c:layout>
      <c:doughnutChart>
        <c:varyColors val="1"/>
        <c:ser>
          <c:idx val="0"/>
          <c:order val="0"/>
          <c:tx>
            <c:strRef>
              <c:f>Sheet1!$B$1</c:f>
              <c:strCache>
                <c:ptCount val="1"/>
                <c:pt idx="0">
                  <c:v>Column1</c:v>
                </c:pt>
              </c:strCache>
            </c:strRef>
          </c:tx>
          <c:spPr>
            <a:solidFill>
              <a:srgbClr val="00682F"/>
            </a:solidFill>
          </c:spPr>
          <c:explosion val="9"/>
          <c:dPt>
            <c:idx val="0"/>
            <c:bubble3D val="0"/>
            <c:spPr>
              <a:solidFill>
                <a:srgbClr val="0080C6"/>
              </a:solidFill>
              <a:ln w="19050">
                <a:solidFill>
                  <a:schemeClr val="bg1"/>
                </a:solidFill>
              </a:ln>
              <a:effectLst/>
            </c:spPr>
            <c:extLst>
              <c:ext xmlns:c16="http://schemas.microsoft.com/office/drawing/2014/chart" uri="{C3380CC4-5D6E-409C-BE32-E72D297353CC}">
                <c16:uniqueId val="{00000001-9BF3-4969-A71E-29ED271D670E}"/>
              </c:ext>
            </c:extLst>
          </c:dPt>
          <c:dPt>
            <c:idx val="1"/>
            <c:bubble3D val="0"/>
            <c:explosion val="0"/>
            <c:spPr>
              <a:solidFill>
                <a:srgbClr val="E64E9C"/>
              </a:solidFill>
              <a:ln w="19050">
                <a:solidFill>
                  <a:schemeClr val="lt1"/>
                </a:solidFill>
              </a:ln>
              <a:effectLst/>
            </c:spPr>
            <c:extLst>
              <c:ext xmlns:c16="http://schemas.microsoft.com/office/drawing/2014/chart" uri="{C3380CC4-5D6E-409C-BE32-E72D297353CC}">
                <c16:uniqueId val="{00000003-9BF3-4969-A71E-29ED271D670E}"/>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Da</c:v>
                </c:pt>
                <c:pt idx="1">
                  <c:v>Ne</c:v>
                </c:pt>
              </c:strCache>
            </c:strRef>
          </c:cat>
          <c:val>
            <c:numRef>
              <c:f>Sheet1!$B$2:$B$3</c:f>
              <c:numCache>
                <c:formatCode>###0.0</c:formatCode>
                <c:ptCount val="2"/>
                <c:pt idx="0">
                  <c:v>41.3145539906103</c:v>
                </c:pt>
                <c:pt idx="1">
                  <c:v>58.685446009389644</c:v>
                </c:pt>
              </c:numCache>
            </c:numRef>
          </c:val>
          <c:extLst>
            <c:ext xmlns:c16="http://schemas.microsoft.com/office/drawing/2014/chart" uri="{C3380CC4-5D6E-409C-BE32-E72D297353CC}">
              <c16:uniqueId val="{00000004-9BF3-4969-A71E-29ED271D670E}"/>
            </c:ext>
          </c:extLst>
        </c:ser>
        <c:dLbls>
          <c:showLegendKey val="0"/>
          <c:showVal val="0"/>
          <c:showCatName val="0"/>
          <c:showSerName val="0"/>
          <c:showPercent val="0"/>
          <c:showBubbleSize val="0"/>
          <c:showLeaderLines val="1"/>
        </c:dLbls>
        <c:firstSliceAng val="25"/>
        <c:holeSize val="50"/>
      </c:doughnutChart>
      <c:spPr>
        <a:noFill/>
        <a:ln>
          <a:noFill/>
        </a:ln>
        <a:effectLst/>
      </c:spPr>
    </c:plotArea>
    <c:legend>
      <c:legendPos val="t"/>
      <c:layout>
        <c:manualLayout>
          <c:xMode val="edge"/>
          <c:yMode val="edge"/>
          <c:x val="0.73259633372303778"/>
          <c:y val="0.32521129929368053"/>
          <c:w val="8.4037718652942961E-2"/>
          <c:h val="0.29211389166282853"/>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404040"/>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1226554613365636"/>
          <c:y val="0.14750033022299097"/>
          <c:w val="0.53844232412562043"/>
          <c:h val="0.70131683397846134"/>
        </c:manualLayout>
      </c:layout>
      <c:doughnutChart>
        <c:varyColors val="1"/>
        <c:ser>
          <c:idx val="0"/>
          <c:order val="0"/>
          <c:tx>
            <c:strRef>
              <c:f>Sheet1!$B$1</c:f>
              <c:strCache>
                <c:ptCount val="1"/>
                <c:pt idx="0">
                  <c:v>Column1</c:v>
                </c:pt>
              </c:strCache>
            </c:strRef>
          </c:tx>
          <c:spPr>
            <a:solidFill>
              <a:srgbClr val="00682F"/>
            </a:solidFill>
          </c:spPr>
          <c:explosion val="9"/>
          <c:dPt>
            <c:idx val="0"/>
            <c:bubble3D val="0"/>
            <c:spPr>
              <a:solidFill>
                <a:srgbClr val="0080C6"/>
              </a:solidFill>
              <a:ln w="19050">
                <a:solidFill>
                  <a:schemeClr val="bg1"/>
                </a:solidFill>
              </a:ln>
              <a:effectLst/>
            </c:spPr>
            <c:extLst>
              <c:ext xmlns:c16="http://schemas.microsoft.com/office/drawing/2014/chart" uri="{C3380CC4-5D6E-409C-BE32-E72D297353CC}">
                <c16:uniqueId val="{00000001-94A8-47A1-BFF3-66CDB724731C}"/>
              </c:ext>
            </c:extLst>
          </c:dPt>
          <c:dPt>
            <c:idx val="1"/>
            <c:bubble3D val="0"/>
            <c:explosion val="0"/>
            <c:spPr>
              <a:solidFill>
                <a:srgbClr val="E64E9C"/>
              </a:solidFill>
              <a:ln w="19050">
                <a:solidFill>
                  <a:schemeClr val="lt1"/>
                </a:solidFill>
              </a:ln>
              <a:effectLst/>
            </c:spPr>
            <c:extLst>
              <c:ext xmlns:c16="http://schemas.microsoft.com/office/drawing/2014/chart" uri="{C3380CC4-5D6E-409C-BE32-E72D297353CC}">
                <c16:uniqueId val="{00000003-94A8-47A1-BFF3-66CDB724731C}"/>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Da</c:v>
                </c:pt>
                <c:pt idx="1">
                  <c:v>Ne</c:v>
                </c:pt>
              </c:strCache>
            </c:strRef>
          </c:cat>
          <c:val>
            <c:numRef>
              <c:f>Sheet1!$B$2:$B$3</c:f>
              <c:numCache>
                <c:formatCode>###0.0</c:formatCode>
                <c:ptCount val="2"/>
                <c:pt idx="0">
                  <c:v>12.574850299401209</c:v>
                </c:pt>
                <c:pt idx="1">
                  <c:v>87.425149700598809</c:v>
                </c:pt>
              </c:numCache>
            </c:numRef>
          </c:val>
          <c:extLst>
            <c:ext xmlns:c16="http://schemas.microsoft.com/office/drawing/2014/chart" uri="{C3380CC4-5D6E-409C-BE32-E72D297353CC}">
              <c16:uniqueId val="{00000004-94A8-47A1-BFF3-66CDB724731C}"/>
            </c:ext>
          </c:extLst>
        </c:ser>
        <c:dLbls>
          <c:showLegendKey val="0"/>
          <c:showVal val="0"/>
          <c:showCatName val="0"/>
          <c:showSerName val="0"/>
          <c:showPercent val="0"/>
          <c:showBubbleSize val="0"/>
          <c:showLeaderLines val="1"/>
        </c:dLbls>
        <c:firstSliceAng val="25"/>
        <c:holeSize val="50"/>
      </c:doughnutChart>
      <c:spPr>
        <a:noFill/>
        <a:ln>
          <a:noFill/>
        </a:ln>
        <a:effectLst/>
      </c:spPr>
    </c:plotArea>
    <c:legend>
      <c:legendPos val="t"/>
      <c:layout>
        <c:manualLayout>
          <c:xMode val="edge"/>
          <c:yMode val="edge"/>
          <c:x val="0.73259633372303778"/>
          <c:y val="0.32521129929368087"/>
          <c:w val="8.4037718652942961E-2"/>
          <c:h val="0.29211389166282886"/>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706E70"/>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428794960404848"/>
          <c:y val="0"/>
          <c:w val="0.42232338873756886"/>
          <c:h val="0.8794247236847369"/>
        </c:manualLayout>
      </c:layout>
      <c:doughnutChart>
        <c:varyColors val="1"/>
        <c:ser>
          <c:idx val="0"/>
          <c:order val="0"/>
          <c:tx>
            <c:strRef>
              <c:f>Sheet1!$B$1</c:f>
              <c:strCache>
                <c:ptCount val="1"/>
                <c:pt idx="0">
                  <c:v>Column1</c:v>
                </c:pt>
              </c:strCache>
            </c:strRef>
          </c:tx>
          <c:spPr>
            <a:solidFill>
              <a:srgbClr val="00682F"/>
            </a:solidFill>
          </c:spPr>
          <c:explosion val="4"/>
          <c:dPt>
            <c:idx val="0"/>
            <c:bubble3D val="0"/>
            <c:spPr>
              <a:solidFill>
                <a:srgbClr val="0080C6"/>
              </a:solidFill>
              <a:ln w="19050">
                <a:solidFill>
                  <a:schemeClr val="bg1"/>
                </a:solidFill>
              </a:ln>
              <a:effectLst/>
            </c:spPr>
            <c:extLst>
              <c:ext xmlns:c16="http://schemas.microsoft.com/office/drawing/2014/chart" uri="{C3380CC4-5D6E-409C-BE32-E72D297353CC}">
                <c16:uniqueId val="{00000001-99FE-4391-BB6F-CD7E58160D00}"/>
              </c:ext>
            </c:extLst>
          </c:dPt>
          <c:dPt>
            <c:idx val="1"/>
            <c:bubble3D val="0"/>
            <c:spPr>
              <a:solidFill>
                <a:srgbClr val="FDB82E"/>
              </a:solidFill>
              <a:ln w="19050">
                <a:solidFill>
                  <a:schemeClr val="lt1"/>
                </a:solidFill>
              </a:ln>
              <a:effectLst/>
            </c:spPr>
            <c:extLst>
              <c:ext xmlns:c16="http://schemas.microsoft.com/office/drawing/2014/chart" uri="{C3380CC4-5D6E-409C-BE32-E72D297353CC}">
                <c16:uniqueId val="{00000003-99FE-4391-BB6F-CD7E58160D00}"/>
              </c:ext>
            </c:extLst>
          </c:dPt>
          <c:dPt>
            <c:idx val="2"/>
            <c:bubble3D val="0"/>
            <c:spPr>
              <a:solidFill>
                <a:srgbClr val="E64E9C"/>
              </a:solidFill>
              <a:ln w="19050">
                <a:solidFill>
                  <a:schemeClr val="lt1"/>
                </a:solidFill>
              </a:ln>
              <a:effectLst/>
            </c:spPr>
            <c:extLst>
              <c:ext xmlns:c16="http://schemas.microsoft.com/office/drawing/2014/chart" uri="{C3380CC4-5D6E-409C-BE32-E72D297353CC}">
                <c16:uniqueId val="{00000005-99FE-4391-BB6F-CD7E58160D00}"/>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Nema potrebe za inovacijom</c:v>
                </c:pt>
                <c:pt idx="1">
                  <c:v>Ne postoji benefit inovacije</c:v>
                </c:pt>
                <c:pt idx="2">
                  <c:v>Previše barijera inoviranju </c:v>
                </c:pt>
              </c:strCache>
            </c:strRef>
          </c:cat>
          <c:val>
            <c:numRef>
              <c:f>Sheet1!$B$2:$B$4</c:f>
              <c:numCache>
                <c:formatCode>###0.0</c:formatCode>
                <c:ptCount val="3"/>
                <c:pt idx="0">
                  <c:v>82.191780821917803</c:v>
                </c:pt>
                <c:pt idx="1">
                  <c:v>7.3059360730593532</c:v>
                </c:pt>
                <c:pt idx="2">
                  <c:v>10.50228310502283</c:v>
                </c:pt>
              </c:numCache>
            </c:numRef>
          </c:val>
          <c:extLst>
            <c:ext xmlns:c16="http://schemas.microsoft.com/office/drawing/2014/chart" uri="{C3380CC4-5D6E-409C-BE32-E72D297353CC}">
              <c16:uniqueId val="{00000006-99FE-4391-BB6F-CD7E58160D00}"/>
            </c:ext>
          </c:extLst>
        </c:ser>
        <c:dLbls>
          <c:showLegendKey val="0"/>
          <c:showVal val="0"/>
          <c:showCatName val="0"/>
          <c:showSerName val="0"/>
          <c:showPercent val="0"/>
          <c:showBubbleSize val="0"/>
          <c:showLeaderLines val="1"/>
        </c:dLbls>
        <c:firstSliceAng val="11"/>
        <c:holeSize val="50"/>
      </c:doughnutChart>
      <c:spPr>
        <a:noFill/>
        <a:ln>
          <a:noFill/>
        </a:ln>
        <a:effectLst/>
      </c:spPr>
    </c:plotArea>
    <c:legend>
      <c:legendPos val="r"/>
      <c:layout>
        <c:manualLayout>
          <c:xMode val="edge"/>
          <c:yMode val="edge"/>
          <c:x val="0.62390846574949488"/>
          <c:y val="0.17391957156497814"/>
          <c:w val="0.37609162758971532"/>
          <c:h val="0.56146022169021459"/>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706E70"/>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1222869677033045"/>
          <c:y val="5.6860631628167728E-2"/>
          <c:w val="0.48697509339329903"/>
          <c:h val="0.86687212386133738"/>
        </c:manualLayout>
      </c:layout>
      <c:barChart>
        <c:barDir val="bar"/>
        <c:grouping val="clustered"/>
        <c:varyColors val="0"/>
        <c:ser>
          <c:idx val="0"/>
          <c:order val="0"/>
          <c:tx>
            <c:strRef>
              <c:f>Sheet1!$B$1</c:f>
              <c:strCache>
                <c:ptCount val="1"/>
                <c:pt idx="0">
                  <c:v>1</c:v>
                </c:pt>
              </c:strCache>
            </c:strRef>
          </c:tx>
          <c:spPr>
            <a:solidFill>
              <a:schemeClr val="accent1"/>
            </a:solidFill>
            <a:ln>
              <a:noFill/>
            </a:ln>
            <a:effectLst/>
          </c:spPr>
          <c:invertIfNegative val="0"/>
          <c:dPt>
            <c:idx val="0"/>
            <c:invertIfNegative val="0"/>
            <c:bubble3D val="0"/>
            <c:spPr>
              <a:solidFill>
                <a:srgbClr val="0080C6"/>
              </a:solidFill>
              <a:ln>
                <a:noFill/>
              </a:ln>
              <a:effectLst/>
            </c:spPr>
            <c:extLst>
              <c:ext xmlns:c16="http://schemas.microsoft.com/office/drawing/2014/chart" uri="{C3380CC4-5D6E-409C-BE32-E72D297353CC}">
                <c16:uniqueId val="{00000004-B1CB-4C00-A857-DF86DD906CC3}"/>
              </c:ext>
            </c:extLst>
          </c:dPt>
          <c:dPt>
            <c:idx val="1"/>
            <c:invertIfNegative val="0"/>
            <c:bubble3D val="0"/>
            <c:spPr>
              <a:solidFill>
                <a:srgbClr val="0080C6"/>
              </a:solidFill>
              <a:ln>
                <a:noFill/>
              </a:ln>
              <a:effectLst/>
            </c:spPr>
            <c:extLst>
              <c:ext xmlns:c16="http://schemas.microsoft.com/office/drawing/2014/chart" uri="{C3380CC4-5D6E-409C-BE32-E72D297353CC}">
                <c16:uniqueId val="{00000005-B1CB-4C00-A857-DF86DD906CC3}"/>
              </c:ext>
            </c:extLst>
          </c:dPt>
          <c:dPt>
            <c:idx val="2"/>
            <c:invertIfNegative val="0"/>
            <c:bubble3D val="0"/>
            <c:spPr>
              <a:solidFill>
                <a:srgbClr val="0080C6"/>
              </a:solidFill>
              <a:ln>
                <a:noFill/>
              </a:ln>
              <a:effectLst/>
            </c:spPr>
            <c:extLst>
              <c:ext xmlns:c16="http://schemas.microsoft.com/office/drawing/2014/chart" uri="{C3380CC4-5D6E-409C-BE32-E72D297353CC}">
                <c16:uniqueId val="{00000006-B1CB-4C00-A857-DF86DD906CC3}"/>
              </c:ext>
            </c:extLst>
          </c:dPt>
          <c:dPt>
            <c:idx val="3"/>
            <c:invertIfNegative val="0"/>
            <c:bubble3D val="0"/>
            <c:spPr>
              <a:solidFill>
                <a:srgbClr val="0080C6"/>
              </a:solidFill>
              <a:ln>
                <a:noFill/>
              </a:ln>
              <a:effectLst/>
            </c:spPr>
            <c:extLst>
              <c:ext xmlns:c16="http://schemas.microsoft.com/office/drawing/2014/chart" uri="{C3380CC4-5D6E-409C-BE32-E72D297353CC}">
                <c16:uniqueId val="{00000007-B1CB-4C00-A857-DF86DD906CC3}"/>
              </c:ext>
            </c:extLst>
          </c:dPt>
          <c:dPt>
            <c:idx val="4"/>
            <c:invertIfNegative val="0"/>
            <c:bubble3D val="0"/>
            <c:spPr>
              <a:solidFill>
                <a:srgbClr val="0080C6"/>
              </a:solidFill>
              <a:ln>
                <a:noFill/>
              </a:ln>
              <a:effectLst/>
            </c:spPr>
            <c:extLst>
              <c:ext xmlns:c16="http://schemas.microsoft.com/office/drawing/2014/chart" uri="{C3380CC4-5D6E-409C-BE32-E72D297353CC}">
                <c16:uniqueId val="{00000008-B1CB-4C00-A857-DF86DD906CC3}"/>
              </c:ext>
            </c:extLst>
          </c:dPt>
          <c:dPt>
            <c:idx val="5"/>
            <c:invertIfNegative val="0"/>
            <c:bubble3D val="0"/>
            <c:spPr>
              <a:solidFill>
                <a:srgbClr val="0080C6"/>
              </a:solidFill>
              <a:ln>
                <a:noFill/>
              </a:ln>
              <a:effectLst/>
            </c:spPr>
            <c:extLst>
              <c:ext xmlns:c16="http://schemas.microsoft.com/office/drawing/2014/chart" uri="{C3380CC4-5D6E-409C-BE32-E72D297353CC}">
                <c16:uniqueId val="{00000011-B1CB-4C00-A857-DF86DD906CC3}"/>
              </c:ext>
            </c:extLst>
          </c:dPt>
          <c:dPt>
            <c:idx val="6"/>
            <c:invertIfNegative val="0"/>
            <c:bubble3D val="0"/>
            <c:spPr>
              <a:solidFill>
                <a:srgbClr val="0080C6"/>
              </a:solidFill>
              <a:ln>
                <a:noFill/>
              </a:ln>
              <a:effectLst/>
            </c:spPr>
            <c:extLst>
              <c:ext xmlns:c16="http://schemas.microsoft.com/office/drawing/2014/chart" uri="{C3380CC4-5D6E-409C-BE32-E72D297353CC}">
                <c16:uniqueId val="{00000010-B1CB-4C00-A857-DF86DD906CC3}"/>
              </c:ext>
            </c:extLst>
          </c:dPt>
          <c:dPt>
            <c:idx val="7"/>
            <c:invertIfNegative val="0"/>
            <c:bubble3D val="0"/>
            <c:spPr>
              <a:solidFill>
                <a:srgbClr val="0080C6"/>
              </a:solidFill>
              <a:ln>
                <a:noFill/>
              </a:ln>
              <a:effectLst/>
            </c:spPr>
            <c:extLst>
              <c:ext xmlns:c16="http://schemas.microsoft.com/office/drawing/2014/chart" uri="{C3380CC4-5D6E-409C-BE32-E72D297353CC}">
                <c16:uniqueId val="{0000000F-B1CB-4C00-A857-DF86DD906CC3}"/>
              </c:ext>
            </c:extLst>
          </c:dPt>
          <c:dPt>
            <c:idx val="8"/>
            <c:invertIfNegative val="0"/>
            <c:bubble3D val="0"/>
            <c:spPr>
              <a:solidFill>
                <a:srgbClr val="0080C6"/>
              </a:solidFill>
              <a:ln>
                <a:noFill/>
              </a:ln>
              <a:effectLst/>
            </c:spPr>
            <c:extLst>
              <c:ext xmlns:c16="http://schemas.microsoft.com/office/drawing/2014/chart" uri="{C3380CC4-5D6E-409C-BE32-E72D297353CC}">
                <c16:uniqueId val="{0000000E-B1CB-4C00-A857-DF86DD906CC3}"/>
              </c:ext>
            </c:extLst>
          </c:dPt>
          <c:dPt>
            <c:idx val="9"/>
            <c:invertIfNegative val="0"/>
            <c:bubble3D val="0"/>
            <c:spPr>
              <a:solidFill>
                <a:srgbClr val="0080C6"/>
              </a:solidFill>
              <a:ln>
                <a:noFill/>
              </a:ln>
              <a:effectLst/>
            </c:spPr>
            <c:extLst>
              <c:ext xmlns:c16="http://schemas.microsoft.com/office/drawing/2014/chart" uri="{C3380CC4-5D6E-409C-BE32-E72D297353CC}">
                <c16:uniqueId val="{0000000D-B1CB-4C00-A857-DF86DD906CC3}"/>
              </c:ext>
            </c:extLst>
          </c:dPt>
          <c:dPt>
            <c:idx val="10"/>
            <c:invertIfNegative val="0"/>
            <c:bubble3D val="0"/>
            <c:spPr>
              <a:solidFill>
                <a:srgbClr val="0080C6"/>
              </a:solidFill>
              <a:ln>
                <a:noFill/>
              </a:ln>
              <a:effectLst/>
            </c:spPr>
            <c:extLst>
              <c:ext xmlns:c16="http://schemas.microsoft.com/office/drawing/2014/chart" uri="{C3380CC4-5D6E-409C-BE32-E72D297353CC}">
                <c16:uniqueId val="{0000000C-B1CB-4C00-A857-DF86DD906CC3}"/>
              </c:ext>
            </c:extLst>
          </c:dPt>
          <c:dPt>
            <c:idx val="11"/>
            <c:invertIfNegative val="0"/>
            <c:bubble3D val="0"/>
            <c:spPr>
              <a:solidFill>
                <a:srgbClr val="0080C6"/>
              </a:solidFill>
              <a:ln>
                <a:noFill/>
              </a:ln>
              <a:effectLst/>
            </c:spPr>
            <c:extLst>
              <c:ext xmlns:c16="http://schemas.microsoft.com/office/drawing/2014/chart" uri="{C3380CC4-5D6E-409C-BE32-E72D297353CC}">
                <c16:uniqueId val="{0000000B-B1CB-4C00-A857-DF86DD906CC3}"/>
              </c:ext>
            </c:extLst>
          </c:dPt>
          <c:dPt>
            <c:idx val="12"/>
            <c:invertIfNegative val="0"/>
            <c:bubble3D val="0"/>
            <c:spPr>
              <a:solidFill>
                <a:srgbClr val="0080C6"/>
              </a:solidFill>
              <a:ln>
                <a:noFill/>
              </a:ln>
              <a:effectLst/>
            </c:spPr>
            <c:extLst>
              <c:ext xmlns:c16="http://schemas.microsoft.com/office/drawing/2014/chart" uri="{C3380CC4-5D6E-409C-BE32-E72D297353CC}">
                <c16:uniqueId val="{0000000A-B1CB-4C00-A857-DF86DD906CC3}"/>
              </c:ext>
            </c:extLst>
          </c:dPt>
          <c:dPt>
            <c:idx val="13"/>
            <c:invertIfNegative val="0"/>
            <c:bubble3D val="0"/>
            <c:spPr>
              <a:solidFill>
                <a:srgbClr val="0080C6"/>
              </a:solidFill>
              <a:ln>
                <a:noFill/>
              </a:ln>
              <a:effectLst/>
            </c:spPr>
            <c:extLst>
              <c:ext xmlns:c16="http://schemas.microsoft.com/office/drawing/2014/chart" uri="{C3380CC4-5D6E-409C-BE32-E72D297353CC}">
                <c16:uniqueId val="{00000009-B1CB-4C00-A857-DF86DD906CC3}"/>
              </c:ext>
            </c:extLst>
          </c:dPt>
          <c:dPt>
            <c:idx val="14"/>
            <c:invertIfNegative val="0"/>
            <c:bubble3D val="0"/>
            <c:spPr>
              <a:solidFill>
                <a:srgbClr val="E64E9C"/>
              </a:solidFill>
              <a:ln>
                <a:noFill/>
              </a:ln>
              <a:effectLst/>
            </c:spPr>
            <c:extLst>
              <c:ext xmlns:c16="http://schemas.microsoft.com/office/drawing/2014/chart" uri="{C3380CC4-5D6E-409C-BE32-E72D297353CC}">
                <c16:uniqueId val="{00000002-2AB4-492E-BFA3-4F4E423BA49D}"/>
              </c:ext>
            </c:extLst>
          </c:dPt>
          <c:dPt>
            <c:idx val="15"/>
            <c:invertIfNegative val="0"/>
            <c:bubble3D val="0"/>
            <c:spPr>
              <a:solidFill>
                <a:srgbClr val="E64E9C"/>
              </a:solidFill>
              <a:ln>
                <a:noFill/>
              </a:ln>
              <a:effectLst/>
            </c:spPr>
            <c:extLst>
              <c:ext xmlns:c16="http://schemas.microsoft.com/office/drawing/2014/chart" uri="{C3380CC4-5D6E-409C-BE32-E72D297353CC}">
                <c16:uniqueId val="{00000003-F7E4-4CD2-890F-4F86D78D5997}"/>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6E706E"/>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Sheet1!$A$2:$A$17</c:f>
              <c:strCache>
                <c:ptCount val="16"/>
                <c:pt idx="0">
                  <c:v>Nedovoljno finansija za inovacije</c:v>
                </c:pt>
                <c:pt idx="1">
                  <c:v>Administrativne barijere</c:v>
                </c:pt>
                <c:pt idx="2">
                  <c:v>Poteškoće u dobijanju državnih grantova i subvencija za inovacije</c:v>
                </c:pt>
                <c:pt idx="3">
                  <c:v>Previše konkurenata na tržištu</c:v>
                </c:pt>
                <c:pt idx="4">
                  <c:v>Poteškoće u pribavljanju privatnih investicija za inovacije.</c:v>
                </c:pt>
                <c:pt idx="5">
                  <c:v>Nejasne tržišne potrebe za inovacijom</c:v>
                </c:pt>
                <c:pt idx="6">
                  <c:v>Ne postoji potreba za inoviranjem zbog postojećih inovacija</c:v>
                </c:pt>
                <c:pt idx="7">
                  <c:v>Niska potražnja za inovacijama na tržištu</c:v>
                </c:pt>
                <c:pt idx="8">
                  <c:v>Nedostatak obučenog kadra</c:v>
                </c:pt>
                <c:pt idx="9">
                  <c:v>Pandemija </c:v>
                </c:pt>
                <c:pt idx="10">
                  <c:v>Nema dovoljno inovativnih ideja</c:v>
                </c:pt>
                <c:pt idx="11">
                  <c:v>Neadekvatan regulatorni okvir</c:v>
                </c:pt>
                <c:pt idx="12">
                  <c:v>Ne postoji potreba za inoviranjem zbog niske konkurencije na tržištu</c:v>
                </c:pt>
                <c:pt idx="13">
                  <c:v>Barijere ne postoje </c:v>
                </c:pt>
                <c:pt idx="14">
                  <c:v>Ne znam</c:v>
                </c:pt>
                <c:pt idx="15">
                  <c:v>Drugo</c:v>
                </c:pt>
              </c:strCache>
            </c:strRef>
          </c:cat>
          <c:val>
            <c:numRef>
              <c:f>Sheet1!$B$2:$B$17</c:f>
              <c:numCache>
                <c:formatCode>#,##0.0</c:formatCode>
                <c:ptCount val="16"/>
                <c:pt idx="0">
                  <c:v>40.366972477064195</c:v>
                </c:pt>
                <c:pt idx="1">
                  <c:v>20.183486238532076</c:v>
                </c:pt>
                <c:pt idx="2">
                  <c:v>14.678899082568808</c:v>
                </c:pt>
                <c:pt idx="3">
                  <c:v>14.678899082568808</c:v>
                </c:pt>
                <c:pt idx="4">
                  <c:v>13.761467889908273</c:v>
                </c:pt>
                <c:pt idx="5">
                  <c:v>12.844036697247727</c:v>
                </c:pt>
                <c:pt idx="6">
                  <c:v>11.926605504587156</c:v>
                </c:pt>
                <c:pt idx="7">
                  <c:v>10.091743119266056</c:v>
                </c:pt>
                <c:pt idx="8">
                  <c:v>8.2568807339449695</c:v>
                </c:pt>
                <c:pt idx="9" formatCode="0.0">
                  <c:v>8.2000000000000011</c:v>
                </c:pt>
                <c:pt idx="10">
                  <c:v>5.5045871559633035</c:v>
                </c:pt>
                <c:pt idx="11">
                  <c:v>1.834862385321101</c:v>
                </c:pt>
                <c:pt idx="12">
                  <c:v>1.834862385321101</c:v>
                </c:pt>
                <c:pt idx="13">
                  <c:v>0.91743119266055062</c:v>
                </c:pt>
                <c:pt idx="14">
                  <c:v>12.844036697247727</c:v>
                </c:pt>
                <c:pt idx="15">
                  <c:v>4.5999999999999996</c:v>
                </c:pt>
              </c:numCache>
            </c:numRef>
          </c:val>
          <c:extLst>
            <c:ext xmlns:c16="http://schemas.microsoft.com/office/drawing/2014/chart" uri="{C3380CC4-5D6E-409C-BE32-E72D297353CC}">
              <c16:uniqueId val="{00000000-CF01-46C6-9342-39421AC1C160}"/>
            </c:ext>
          </c:extLst>
        </c:ser>
        <c:dLbls>
          <c:showLegendKey val="0"/>
          <c:showVal val="0"/>
          <c:showCatName val="0"/>
          <c:showSerName val="0"/>
          <c:showPercent val="0"/>
          <c:showBubbleSize val="0"/>
        </c:dLbls>
        <c:gapWidth val="85"/>
        <c:axId val="573239664"/>
        <c:axId val="573235312"/>
      </c:barChart>
      <c:catAx>
        <c:axId val="573239664"/>
        <c:scaling>
          <c:orientation val="maxMin"/>
        </c:scaling>
        <c:delete val="0"/>
        <c:axPos val="l"/>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573235312"/>
        <c:crosses val="autoZero"/>
        <c:auto val="1"/>
        <c:lblAlgn val="ctr"/>
        <c:lblOffset val="100"/>
        <c:noMultiLvlLbl val="0"/>
      </c:catAx>
      <c:valAx>
        <c:axId val="573235312"/>
        <c:scaling>
          <c:orientation val="minMax"/>
          <c:max val="80"/>
        </c:scaling>
        <c:delete val="1"/>
        <c:axPos val="t"/>
        <c:majorGridlines>
          <c:spPr>
            <a:ln w="9525" cap="flat" cmpd="sng" algn="ctr">
              <a:noFill/>
              <a:round/>
            </a:ln>
            <a:effectLst/>
          </c:spPr>
        </c:majorGridlines>
        <c:numFmt formatCode="#,##0.0" sourceLinked="1"/>
        <c:majorTickMark val="out"/>
        <c:minorTickMark val="none"/>
        <c:tickLblPos val="none"/>
        <c:crossAx val="57323966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2872937557041823"/>
          <c:y val="3.3680866839123094E-2"/>
          <c:w val="0.51307976570020919"/>
          <c:h val="0.91877068709125509"/>
        </c:manualLayout>
      </c:layout>
      <c:barChart>
        <c:barDir val="bar"/>
        <c:grouping val="clustered"/>
        <c:varyColors val="0"/>
        <c:ser>
          <c:idx val="0"/>
          <c:order val="0"/>
          <c:tx>
            <c:strRef>
              <c:f>Sheet1!$B$1</c:f>
              <c:strCache>
                <c:ptCount val="1"/>
                <c:pt idx="0">
                  <c:v>Column1</c:v>
                </c:pt>
              </c:strCache>
            </c:strRef>
          </c:tx>
          <c:spPr>
            <a:solidFill>
              <a:srgbClr val="FDB82E"/>
            </a:solidFill>
            <a:ln>
              <a:noFill/>
            </a:ln>
            <a:effectLst/>
          </c:spPr>
          <c:invertIfNegative val="0"/>
          <c:dLbls>
            <c:dLbl>
              <c:idx val="0"/>
              <c:layout>
                <c:manualLayout>
                  <c:x val="-3.9995764228119152E-2"/>
                  <c:y val="3.466963387774696E-3"/>
                </c:manualLayout>
              </c:layout>
              <c:numFmt formatCode="#,##0.0" sourceLinked="0"/>
              <c:spPr>
                <a:noFill/>
                <a:ln>
                  <a:noFill/>
                </a:ln>
                <a:effectLst/>
              </c:spPr>
              <c:txPr>
                <a:bodyPr rot="0" spcFirstLastPara="1" vertOverflow="ellipsis" vert="horz" wrap="square" lIns="38100" tIns="19050" rIns="38100" bIns="19050" anchor="ctr" anchorCtr="1">
                  <a:noAutofit/>
                </a:bodyPr>
                <a:lstStyle/>
                <a:p>
                  <a:pPr>
                    <a:defRPr sz="1000" b="0" i="0" u="none" strike="noStrike" kern="1200" baseline="0">
                      <a:solidFill>
                        <a:srgbClr val="6E706E"/>
                      </a:solidFill>
                      <a:latin typeface="Century Gothic" panose="020B0502020202020204" pitchFamily="34" charset="0"/>
                      <a:ea typeface="+mn-ea"/>
                      <a:cs typeface="+mn-cs"/>
                    </a:defRPr>
                  </a:pPr>
                  <a:endParaRPr lang="en-US"/>
                </a:p>
              </c:txPr>
              <c:dLblPos val="outEnd"/>
              <c:showLegendKey val="0"/>
              <c:showVal val="1"/>
              <c:showCatName val="0"/>
              <c:showSerName val="0"/>
              <c:showPercent val="0"/>
              <c:showBubbleSize val="0"/>
              <c:extLst>
                <c:ext xmlns:c15="http://schemas.microsoft.com/office/drawing/2012/chart" uri="{CE6537A1-D6FC-4f65-9D91-7224C49458BB}">
                  <c15:layout>
                    <c:manualLayout>
                      <c:w val="0.18401515744986066"/>
                      <c:h val="0.14091322545526419"/>
                    </c:manualLayout>
                  </c15:layout>
                </c:ext>
                <c:ext xmlns:c16="http://schemas.microsoft.com/office/drawing/2014/chart" uri="{C3380CC4-5D6E-409C-BE32-E72D297353CC}">
                  <c16:uniqueId val="{00000000-5156-4012-9DB8-7E0016E68D13}"/>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6E706E"/>
                    </a:solidFill>
                    <a:latin typeface="Century Gothic" panose="020B0502020202020204" pitchFamily="34" charset="0"/>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Mikro</c:v>
                </c:pt>
                <c:pt idx="1">
                  <c:v>Malo</c:v>
                </c:pt>
                <c:pt idx="2">
                  <c:v>Veliko</c:v>
                </c:pt>
                <c:pt idx="3">
                  <c:v>Srednje</c:v>
                </c:pt>
              </c:strCache>
            </c:strRef>
          </c:cat>
          <c:val>
            <c:numRef>
              <c:f>Sheet1!$B$2:$B$5</c:f>
              <c:numCache>
                <c:formatCode>###0.0</c:formatCode>
                <c:ptCount val="4"/>
                <c:pt idx="0">
                  <c:v>80.912364945978538</c:v>
                </c:pt>
                <c:pt idx="1">
                  <c:v>11.884753901560623</c:v>
                </c:pt>
                <c:pt idx="2">
                  <c:v>3.6014405762304942</c:v>
                </c:pt>
                <c:pt idx="3">
                  <c:v>3.6014405762304942</c:v>
                </c:pt>
              </c:numCache>
            </c:numRef>
          </c:val>
          <c:extLst>
            <c:ext xmlns:c16="http://schemas.microsoft.com/office/drawing/2014/chart" uri="{C3380CC4-5D6E-409C-BE32-E72D297353CC}">
              <c16:uniqueId val="{00000001-83A9-4E4C-9815-661A8BF49CF6}"/>
            </c:ext>
          </c:extLst>
        </c:ser>
        <c:dLbls>
          <c:showLegendKey val="0"/>
          <c:showVal val="0"/>
          <c:showCatName val="0"/>
          <c:showSerName val="0"/>
          <c:showPercent val="0"/>
          <c:showBubbleSize val="0"/>
        </c:dLbls>
        <c:gapWidth val="85"/>
        <c:axId val="331246320"/>
        <c:axId val="331250672"/>
      </c:barChart>
      <c:catAx>
        <c:axId val="331246320"/>
        <c:scaling>
          <c:orientation val="maxMin"/>
        </c:scaling>
        <c:delete val="0"/>
        <c:axPos val="l"/>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331250672"/>
        <c:crosses val="autoZero"/>
        <c:auto val="1"/>
        <c:lblAlgn val="ctr"/>
        <c:lblOffset val="100"/>
        <c:noMultiLvlLbl val="0"/>
      </c:catAx>
      <c:valAx>
        <c:axId val="331250672"/>
        <c:scaling>
          <c:orientation val="minMax"/>
        </c:scaling>
        <c:delete val="1"/>
        <c:axPos val="t"/>
        <c:majorGridlines>
          <c:spPr>
            <a:ln w="9525" cap="flat" cmpd="sng" algn="ctr">
              <a:noFill/>
              <a:round/>
            </a:ln>
            <a:effectLst/>
          </c:spPr>
        </c:majorGridlines>
        <c:numFmt formatCode="###0.0" sourceLinked="1"/>
        <c:majorTickMark val="out"/>
        <c:minorTickMark val="none"/>
        <c:tickLblPos val="none"/>
        <c:crossAx val="331246320"/>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9405429790026382E-2"/>
          <c:y val="0.16614956472205186"/>
          <c:w val="0.87570472440944969"/>
          <c:h val="0.65561418434245466"/>
        </c:manualLayout>
      </c:layout>
      <c:barChart>
        <c:barDir val="col"/>
        <c:grouping val="clustered"/>
        <c:varyColors val="0"/>
        <c:ser>
          <c:idx val="0"/>
          <c:order val="0"/>
          <c:tx>
            <c:strRef>
              <c:f>Sheet1!$B$1</c:f>
              <c:strCache>
                <c:ptCount val="1"/>
                <c:pt idx="0">
                  <c:v>Do tri meseca</c:v>
                </c:pt>
              </c:strCache>
            </c:strRef>
          </c:tx>
          <c:spPr>
            <a:solidFill>
              <a:srgbClr val="005C2A"/>
            </a:solidFill>
            <a:ln>
              <a:noFill/>
            </a:ln>
            <a:effectLst/>
          </c:spPr>
          <c:invertIfNegative val="0"/>
          <c:dPt>
            <c:idx val="0"/>
            <c:invertIfNegative val="0"/>
            <c:bubble3D val="0"/>
            <c:spPr>
              <a:solidFill>
                <a:srgbClr val="0080C6"/>
              </a:solidFill>
              <a:ln>
                <a:noFill/>
              </a:ln>
              <a:effectLst/>
            </c:spPr>
            <c:extLst>
              <c:ext xmlns:c16="http://schemas.microsoft.com/office/drawing/2014/chart" uri="{C3380CC4-5D6E-409C-BE32-E72D297353CC}">
                <c16:uniqueId val="{0000000E-E705-4C43-9777-585E588D9986}"/>
              </c:ext>
            </c:extLst>
          </c:dPt>
          <c:dPt>
            <c:idx val="3"/>
            <c:invertIfNegative val="0"/>
            <c:bubble3D val="0"/>
            <c:spPr>
              <a:solidFill>
                <a:srgbClr val="FDB82E"/>
              </a:solidFill>
              <a:ln>
                <a:noFill/>
              </a:ln>
              <a:effectLst/>
            </c:spPr>
            <c:extLst>
              <c:ext xmlns:c16="http://schemas.microsoft.com/office/drawing/2014/chart" uri="{C3380CC4-5D6E-409C-BE32-E72D297353CC}">
                <c16:uniqueId val="{00000001-8D2D-4FB3-A787-22F0C7E5D625}"/>
              </c:ext>
            </c:extLst>
          </c:dPt>
          <c:dPt>
            <c:idx val="4"/>
            <c:invertIfNegative val="0"/>
            <c:bubble3D val="0"/>
            <c:spPr>
              <a:solidFill>
                <a:srgbClr val="404040"/>
              </a:solidFill>
              <a:ln>
                <a:noFill/>
              </a:ln>
              <a:effectLst/>
            </c:spPr>
            <c:extLst>
              <c:ext xmlns:c16="http://schemas.microsoft.com/office/drawing/2014/chart" uri="{C3380CC4-5D6E-409C-BE32-E72D297353CC}">
                <c16:uniqueId val="{00000001-CA35-4561-B3BC-D371DEFE11C6}"/>
              </c:ext>
            </c:extLst>
          </c:dPt>
          <c:dPt>
            <c:idx val="5"/>
            <c:invertIfNegative val="0"/>
            <c:bubble3D val="0"/>
            <c:spPr>
              <a:solidFill>
                <a:srgbClr val="404040"/>
              </a:solidFill>
              <a:ln>
                <a:noFill/>
              </a:ln>
              <a:effectLst/>
            </c:spPr>
            <c:extLst>
              <c:ext xmlns:c16="http://schemas.microsoft.com/office/drawing/2014/chart" uri="{C3380CC4-5D6E-409C-BE32-E72D297353CC}">
                <c16:uniqueId val="{00000003-CA35-4561-B3BC-D371DEFE11C6}"/>
              </c:ext>
            </c:extLst>
          </c:dPt>
          <c:dPt>
            <c:idx val="6"/>
            <c:invertIfNegative val="0"/>
            <c:bubble3D val="0"/>
            <c:spPr>
              <a:solidFill>
                <a:srgbClr val="404040"/>
              </a:solidFill>
              <a:ln>
                <a:noFill/>
              </a:ln>
              <a:effectLst/>
            </c:spPr>
            <c:extLst>
              <c:ext xmlns:c16="http://schemas.microsoft.com/office/drawing/2014/chart" uri="{C3380CC4-5D6E-409C-BE32-E72D297353CC}">
                <c16:uniqueId val="{00000005-CA35-4561-B3BC-D371DEFE11C6}"/>
              </c:ext>
            </c:extLst>
          </c:dPt>
          <c:dPt>
            <c:idx val="7"/>
            <c:invertIfNegative val="0"/>
            <c:bubble3D val="0"/>
            <c:spPr>
              <a:solidFill>
                <a:srgbClr val="838383"/>
              </a:solidFill>
              <a:ln>
                <a:noFill/>
              </a:ln>
              <a:effectLst/>
            </c:spPr>
            <c:extLst>
              <c:ext xmlns:c16="http://schemas.microsoft.com/office/drawing/2014/chart" uri="{C3380CC4-5D6E-409C-BE32-E72D297353CC}">
                <c16:uniqueId val="{00000007-CA35-4561-B3BC-D371DEFE11C6}"/>
              </c:ext>
            </c:extLst>
          </c:dPt>
          <c:dPt>
            <c:idx val="8"/>
            <c:invertIfNegative val="0"/>
            <c:bubble3D val="0"/>
            <c:spPr>
              <a:solidFill>
                <a:srgbClr val="838383"/>
              </a:solidFill>
              <a:ln>
                <a:noFill/>
              </a:ln>
              <a:effectLst/>
            </c:spPr>
            <c:extLst>
              <c:ext xmlns:c16="http://schemas.microsoft.com/office/drawing/2014/chart" uri="{C3380CC4-5D6E-409C-BE32-E72D297353CC}">
                <c16:uniqueId val="{00000009-CA35-4561-B3BC-D371DEFE11C6}"/>
              </c:ext>
            </c:extLst>
          </c:dPt>
          <c:dPt>
            <c:idx val="9"/>
            <c:invertIfNegative val="0"/>
            <c:bubble3D val="0"/>
            <c:spPr>
              <a:solidFill>
                <a:srgbClr val="E64E9C"/>
              </a:solidFill>
              <a:ln>
                <a:noFill/>
              </a:ln>
              <a:effectLst/>
            </c:spPr>
            <c:extLst>
              <c:ext xmlns:c16="http://schemas.microsoft.com/office/drawing/2014/chart" uri="{C3380CC4-5D6E-409C-BE32-E72D297353CC}">
                <c16:uniqueId val="{0000000B-CA35-4561-B3BC-D371DEFE11C6}"/>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6E706E"/>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Povećao do 5%</c:v>
                </c:pt>
                <c:pt idx="1">
                  <c:v>Povećao do 10%</c:v>
                </c:pt>
                <c:pt idx="2">
                  <c:v>Povećao do 20%</c:v>
                </c:pt>
                <c:pt idx="3">
                  <c:v>Smanjio do 5%</c:v>
                </c:pt>
                <c:pt idx="4">
                  <c:v>Smanjio do 10%</c:v>
                </c:pt>
                <c:pt idx="5">
                  <c:v>Smanjio do 20%</c:v>
                </c:pt>
                <c:pt idx="6">
                  <c:v>Smanjio više od 20%</c:v>
                </c:pt>
                <c:pt idx="7">
                  <c:v>Ostao isti</c:v>
                </c:pt>
                <c:pt idx="8">
                  <c:v>Drugo</c:v>
                </c:pt>
                <c:pt idx="9">
                  <c:v>Nemamo budžet za istraživanje i razvoj</c:v>
                </c:pt>
              </c:strCache>
            </c:strRef>
          </c:cat>
          <c:val>
            <c:numRef>
              <c:f>Sheet1!$B$2:$B$11</c:f>
              <c:numCache>
                <c:formatCode>###0.0</c:formatCode>
                <c:ptCount val="10"/>
                <c:pt idx="0">
                  <c:v>1.3972055888223553</c:v>
                </c:pt>
                <c:pt idx="1">
                  <c:v>0.39920159680638717</c:v>
                </c:pt>
                <c:pt idx="2">
                  <c:v>0.19960079840319359</c:v>
                </c:pt>
                <c:pt idx="3">
                  <c:v>5.5888223552894214</c:v>
                </c:pt>
                <c:pt idx="4">
                  <c:v>2.5948103792415171</c:v>
                </c:pt>
                <c:pt idx="5">
                  <c:v>1.1976047904191593</c:v>
                </c:pt>
                <c:pt idx="6">
                  <c:v>1.1976047904191593</c:v>
                </c:pt>
                <c:pt idx="7">
                  <c:v>9.780439121756487</c:v>
                </c:pt>
                <c:pt idx="8">
                  <c:v>1.3972055888223553</c:v>
                </c:pt>
                <c:pt idx="9">
                  <c:v>76.247504990020076</c:v>
                </c:pt>
              </c:numCache>
            </c:numRef>
          </c:val>
          <c:extLst xmlns:c15="http://schemas.microsoft.com/office/drawing/2012/chart">
            <c:ext xmlns:c16="http://schemas.microsoft.com/office/drawing/2014/chart" uri="{C3380CC4-5D6E-409C-BE32-E72D297353CC}">
              <c16:uniqueId val="{0000000E-CA35-4561-B3BC-D371DEFE11C6}"/>
            </c:ext>
          </c:extLst>
        </c:ser>
        <c:dLbls>
          <c:showLegendKey val="0"/>
          <c:showVal val="1"/>
          <c:showCatName val="0"/>
          <c:showSerName val="0"/>
          <c:showPercent val="0"/>
          <c:showBubbleSize val="0"/>
        </c:dLbls>
        <c:gapWidth val="68"/>
        <c:axId val="573250000"/>
        <c:axId val="573236944"/>
        <c:extLst/>
      </c:barChart>
      <c:catAx>
        <c:axId val="573250000"/>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900" b="0" i="0" u="none" strike="noStrike" kern="1200" baseline="0">
                <a:solidFill>
                  <a:srgbClr val="6E706E"/>
                </a:solidFill>
                <a:latin typeface="Century Gothic" panose="020B0502020202020204" pitchFamily="34" charset="0"/>
                <a:ea typeface="+mn-ea"/>
                <a:cs typeface="+mn-cs"/>
              </a:defRPr>
            </a:pPr>
            <a:endParaRPr lang="en-US"/>
          </a:p>
        </c:txPr>
        <c:crossAx val="573236944"/>
        <c:crosses val="autoZero"/>
        <c:auto val="1"/>
        <c:lblAlgn val="ctr"/>
        <c:lblOffset val="100"/>
        <c:noMultiLvlLbl val="0"/>
      </c:catAx>
      <c:valAx>
        <c:axId val="573236944"/>
        <c:scaling>
          <c:orientation val="minMax"/>
          <c:max val="100"/>
          <c:min val="0"/>
        </c:scaling>
        <c:delete val="0"/>
        <c:axPos val="l"/>
        <c:majorGridlines>
          <c:spPr>
            <a:ln w="9525" cap="flat" cmpd="sng" algn="ctr">
              <a:solidFill>
                <a:srgbClr val="303030">
                  <a:alpha val="20000"/>
                </a:srgbClr>
              </a:solidFill>
              <a:round/>
            </a:ln>
            <a:effectLst/>
          </c:spPr>
        </c:majorGridlines>
        <c:numFmt formatCode="#,##0" sourceLinked="0"/>
        <c:majorTickMark val="out"/>
        <c:minorTickMark val="none"/>
        <c:tickLblPos val="nextTo"/>
        <c:spPr>
          <a:noFill/>
          <a:ln>
            <a:noFill/>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573250000"/>
        <c:crosses val="autoZero"/>
        <c:crossBetween val="between"/>
        <c:majorUnit val="20"/>
      </c:valAx>
      <c:spPr>
        <a:noFill/>
        <a:ln w="25400">
          <a:noFill/>
        </a:ln>
        <a:effectLst/>
      </c:spPr>
    </c:plotArea>
    <c:plotVisOnly val="1"/>
    <c:dispBlanksAs val="gap"/>
    <c:showDLblsOverMax val="0"/>
  </c:chart>
  <c:spPr>
    <a:noFill/>
    <a:ln>
      <a:noFill/>
    </a:ln>
    <a:effectLst/>
  </c:spPr>
  <c:txPr>
    <a:bodyPr/>
    <a:lstStyle/>
    <a:p>
      <a:pPr>
        <a:defRPr/>
      </a:pPr>
      <a:endParaRPr lang="en-US"/>
    </a:p>
  </c:txPr>
  <c:externalData r:id="rId1">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3473835104588239"/>
          <c:y val="4.3706117486533434E-2"/>
          <c:w val="0.38472501380491103"/>
          <c:h val="0.86442241943286313"/>
        </c:manualLayout>
      </c:layout>
      <c:doughnutChart>
        <c:varyColors val="1"/>
        <c:ser>
          <c:idx val="0"/>
          <c:order val="0"/>
          <c:tx>
            <c:strRef>
              <c:f>Sheet1!$B$1</c:f>
              <c:strCache>
                <c:ptCount val="1"/>
                <c:pt idx="0">
                  <c:v>Column1</c:v>
                </c:pt>
              </c:strCache>
            </c:strRef>
          </c:tx>
          <c:spPr>
            <a:solidFill>
              <a:srgbClr val="00682F"/>
            </a:solidFill>
          </c:spPr>
          <c:explosion val="9"/>
          <c:dPt>
            <c:idx val="0"/>
            <c:bubble3D val="0"/>
            <c:spPr>
              <a:solidFill>
                <a:srgbClr val="0080C6"/>
              </a:solidFill>
              <a:ln w="19050">
                <a:solidFill>
                  <a:schemeClr val="bg1"/>
                </a:solidFill>
              </a:ln>
              <a:effectLst/>
            </c:spPr>
            <c:extLst>
              <c:ext xmlns:c16="http://schemas.microsoft.com/office/drawing/2014/chart" uri="{C3380CC4-5D6E-409C-BE32-E72D297353CC}">
                <c16:uniqueId val="{00000001-94A8-47A1-BFF3-66CDB724731C}"/>
              </c:ext>
            </c:extLst>
          </c:dPt>
          <c:dPt>
            <c:idx val="1"/>
            <c:bubble3D val="0"/>
            <c:explosion val="0"/>
            <c:spPr>
              <a:solidFill>
                <a:srgbClr val="E64E9C"/>
              </a:solidFill>
              <a:ln w="19050">
                <a:solidFill>
                  <a:schemeClr val="lt1"/>
                </a:solidFill>
              </a:ln>
              <a:effectLst/>
            </c:spPr>
            <c:extLst>
              <c:ext xmlns:c16="http://schemas.microsoft.com/office/drawing/2014/chart" uri="{C3380CC4-5D6E-409C-BE32-E72D297353CC}">
                <c16:uniqueId val="{00000003-94A8-47A1-BFF3-66CDB724731C}"/>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Sheet1!$A$2:$A$3</c:f>
              <c:strCache>
                <c:ptCount val="2"/>
                <c:pt idx="0">
                  <c:v>Da</c:v>
                </c:pt>
                <c:pt idx="1">
                  <c:v>Ne</c:v>
                </c:pt>
              </c:strCache>
            </c:strRef>
          </c:cat>
          <c:val>
            <c:numRef>
              <c:f>Sheet1!$B$2:$B$3</c:f>
              <c:numCache>
                <c:formatCode>###0.0</c:formatCode>
                <c:ptCount val="2"/>
                <c:pt idx="0">
                  <c:v>12.8</c:v>
                </c:pt>
                <c:pt idx="1">
                  <c:v>87.2</c:v>
                </c:pt>
              </c:numCache>
            </c:numRef>
          </c:val>
          <c:extLst>
            <c:ext xmlns:c16="http://schemas.microsoft.com/office/drawing/2014/chart" uri="{C3380CC4-5D6E-409C-BE32-E72D297353CC}">
              <c16:uniqueId val="{00000004-94A8-47A1-BFF3-66CDB724731C}"/>
            </c:ext>
          </c:extLst>
        </c:ser>
        <c:dLbls>
          <c:showLegendKey val="0"/>
          <c:showVal val="0"/>
          <c:showCatName val="0"/>
          <c:showSerName val="0"/>
          <c:showPercent val="0"/>
          <c:showBubbleSize val="0"/>
          <c:showLeaderLines val="1"/>
        </c:dLbls>
        <c:firstSliceAng val="25"/>
        <c:holeSize val="50"/>
      </c:doughnutChart>
      <c:spPr>
        <a:noFill/>
        <a:ln>
          <a:noFill/>
        </a:ln>
        <a:effectLst/>
      </c:spPr>
    </c:plotArea>
    <c:legend>
      <c:legendPos val="t"/>
      <c:layout>
        <c:manualLayout>
          <c:xMode val="edge"/>
          <c:yMode val="edge"/>
          <c:x val="0.53461620270389165"/>
          <c:y val="0.32521114005315427"/>
          <c:w val="8.4037718652942961E-2"/>
          <c:h val="0.29211389166282886"/>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404040"/>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2009526653930945E-3"/>
          <c:y val="5.4368490715908997E-2"/>
          <c:w val="0.39564620763247593"/>
          <c:h val="0.80633141895533889"/>
        </c:manualLayout>
      </c:layout>
      <c:doughnutChart>
        <c:varyColors val="1"/>
        <c:ser>
          <c:idx val="0"/>
          <c:order val="0"/>
          <c:tx>
            <c:strRef>
              <c:f>Sheet1!$B$1</c:f>
              <c:strCache>
                <c:ptCount val="1"/>
                <c:pt idx="0">
                  <c:v>Column1</c:v>
                </c:pt>
              </c:strCache>
            </c:strRef>
          </c:tx>
          <c:spPr>
            <a:solidFill>
              <a:srgbClr val="00682F"/>
            </a:solidFill>
          </c:spPr>
          <c:explosion val="4"/>
          <c:dPt>
            <c:idx val="0"/>
            <c:bubble3D val="0"/>
            <c:spPr>
              <a:solidFill>
                <a:srgbClr val="0080C6"/>
              </a:solidFill>
              <a:ln w="19050">
                <a:solidFill>
                  <a:schemeClr val="bg1"/>
                </a:solidFill>
              </a:ln>
              <a:effectLst/>
            </c:spPr>
            <c:extLst>
              <c:ext xmlns:c16="http://schemas.microsoft.com/office/drawing/2014/chart" uri="{C3380CC4-5D6E-409C-BE32-E72D297353CC}">
                <c16:uniqueId val="{00000001-99FE-4391-BB6F-CD7E58160D00}"/>
              </c:ext>
            </c:extLst>
          </c:dPt>
          <c:dPt>
            <c:idx val="1"/>
            <c:bubble3D val="0"/>
            <c:spPr>
              <a:solidFill>
                <a:srgbClr val="FDB82E"/>
              </a:solidFill>
              <a:ln w="19050">
                <a:solidFill>
                  <a:schemeClr val="lt1"/>
                </a:solidFill>
              </a:ln>
              <a:effectLst/>
            </c:spPr>
            <c:extLst>
              <c:ext xmlns:c16="http://schemas.microsoft.com/office/drawing/2014/chart" uri="{C3380CC4-5D6E-409C-BE32-E72D297353CC}">
                <c16:uniqueId val="{00000003-99FE-4391-BB6F-CD7E58160D00}"/>
              </c:ext>
            </c:extLst>
          </c:dPt>
          <c:dPt>
            <c:idx val="2"/>
            <c:bubble3D val="0"/>
            <c:spPr>
              <a:solidFill>
                <a:srgbClr val="E64E9C"/>
              </a:solidFill>
              <a:ln w="19050">
                <a:solidFill>
                  <a:schemeClr val="lt1"/>
                </a:solidFill>
              </a:ln>
              <a:effectLst/>
            </c:spPr>
            <c:extLst>
              <c:ext xmlns:c16="http://schemas.microsoft.com/office/drawing/2014/chart" uri="{C3380CC4-5D6E-409C-BE32-E72D297353CC}">
                <c16:uniqueId val="{00000005-99FE-4391-BB6F-CD7E58160D00}"/>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Nema potrebe za digitalnom transformacijom</c:v>
                </c:pt>
                <c:pt idx="1">
                  <c:v>Ne postoji benefit digitalne transformacije</c:v>
                </c:pt>
                <c:pt idx="2">
                  <c:v>Previše barijera digitalnoj transformaciji</c:v>
                </c:pt>
              </c:strCache>
            </c:strRef>
          </c:cat>
          <c:val>
            <c:numRef>
              <c:f>Sheet1!$B$2:$B$4</c:f>
              <c:numCache>
                <c:formatCode>###0.0</c:formatCode>
                <c:ptCount val="3"/>
                <c:pt idx="0">
                  <c:v>80.725190839694662</c:v>
                </c:pt>
                <c:pt idx="1">
                  <c:v>10.496183206106871</c:v>
                </c:pt>
                <c:pt idx="2">
                  <c:v>8.778625954198473</c:v>
                </c:pt>
              </c:numCache>
            </c:numRef>
          </c:val>
          <c:extLst>
            <c:ext xmlns:c16="http://schemas.microsoft.com/office/drawing/2014/chart" uri="{C3380CC4-5D6E-409C-BE32-E72D297353CC}">
              <c16:uniqueId val="{00000006-99FE-4391-BB6F-CD7E58160D00}"/>
            </c:ext>
          </c:extLst>
        </c:ser>
        <c:dLbls>
          <c:showLegendKey val="0"/>
          <c:showVal val="0"/>
          <c:showCatName val="0"/>
          <c:showSerName val="0"/>
          <c:showPercent val="0"/>
          <c:showBubbleSize val="0"/>
          <c:showLeaderLines val="1"/>
        </c:dLbls>
        <c:firstSliceAng val="11"/>
        <c:holeSize val="50"/>
      </c:doughnutChart>
      <c:spPr>
        <a:noFill/>
        <a:ln>
          <a:noFill/>
        </a:ln>
        <a:effectLst/>
      </c:spPr>
    </c:plotArea>
    <c:legend>
      <c:legendPos val="r"/>
      <c:layout>
        <c:manualLayout>
          <c:xMode val="edge"/>
          <c:yMode val="edge"/>
          <c:x val="0.53902628308491862"/>
          <c:y val="0.20357516609243112"/>
          <c:w val="0.37609162758971532"/>
          <c:h val="0.56146022169021459"/>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404040"/>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1222869677033045"/>
          <c:y val="5.6860631628167728E-2"/>
          <c:w val="0.48697509339329903"/>
          <c:h val="0.86687212386133738"/>
        </c:manualLayout>
      </c:layout>
      <c:barChart>
        <c:barDir val="bar"/>
        <c:grouping val="clustered"/>
        <c:varyColors val="0"/>
        <c:ser>
          <c:idx val="0"/>
          <c:order val="0"/>
          <c:tx>
            <c:strRef>
              <c:f>Sheet1!$B$1</c:f>
              <c:strCache>
                <c:ptCount val="1"/>
                <c:pt idx="0">
                  <c:v>1</c:v>
                </c:pt>
              </c:strCache>
            </c:strRef>
          </c:tx>
          <c:spPr>
            <a:solidFill>
              <a:srgbClr val="0080C6"/>
            </a:solidFill>
            <a:ln>
              <a:noFill/>
            </a:ln>
            <a:effectLst/>
          </c:spPr>
          <c:invertIfNegative val="0"/>
          <c:dPt>
            <c:idx val="9"/>
            <c:invertIfNegative val="0"/>
            <c:bubble3D val="0"/>
            <c:spPr>
              <a:solidFill>
                <a:srgbClr val="FDB82E"/>
              </a:solidFill>
              <a:ln>
                <a:noFill/>
              </a:ln>
              <a:effectLst/>
            </c:spPr>
            <c:extLst>
              <c:ext xmlns:c16="http://schemas.microsoft.com/office/drawing/2014/chart" uri="{C3380CC4-5D6E-409C-BE32-E72D297353CC}">
                <c16:uniqueId val="{00000001-EA75-4014-9C98-D204EB9DB133}"/>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706E70"/>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Nedovoljno finansija za digitalnu transformaciju</c:v>
                </c:pt>
                <c:pt idx="1">
                  <c:v>Administrativne barijere</c:v>
                </c:pt>
                <c:pt idx="2">
                  <c:v>Nejasne tržišne potrebe za dig.transformacijom</c:v>
                </c:pt>
                <c:pt idx="3">
                  <c:v>Nedostatak obučenog kadra</c:v>
                </c:pt>
                <c:pt idx="4">
                  <c:v>Poteškoće u dobijanju državnih grantova i subvencija</c:v>
                </c:pt>
                <c:pt idx="5">
                  <c:v>Neadekvatan regulatorni okvir</c:v>
                </c:pt>
                <c:pt idx="6">
                  <c:v>Okolnosti usled Covid pandemije</c:v>
                </c:pt>
                <c:pt idx="7">
                  <c:v>Nedostatak mentorske podrške</c:v>
                </c:pt>
                <c:pt idx="8">
                  <c:v>Barijere ne postoje</c:v>
                </c:pt>
                <c:pt idx="9">
                  <c:v>Ne znam</c:v>
                </c:pt>
              </c:strCache>
            </c:strRef>
          </c:cat>
          <c:val>
            <c:numRef>
              <c:f>Sheet1!$B$2:$B$11</c:f>
              <c:numCache>
                <c:formatCode>#,##0.0</c:formatCode>
                <c:ptCount val="10"/>
                <c:pt idx="0">
                  <c:v>38.834951456310563</c:v>
                </c:pt>
                <c:pt idx="1">
                  <c:v>27.184466019417503</c:v>
                </c:pt>
                <c:pt idx="2">
                  <c:v>19.417475728155338</c:v>
                </c:pt>
                <c:pt idx="3">
                  <c:v>15.53398058252427</c:v>
                </c:pt>
                <c:pt idx="4">
                  <c:v>12.621359223300971</c:v>
                </c:pt>
                <c:pt idx="5">
                  <c:v>5.825242718446602</c:v>
                </c:pt>
                <c:pt idx="6">
                  <c:v>2.9126213592232975</c:v>
                </c:pt>
                <c:pt idx="7">
                  <c:v>1.9417475728155356</c:v>
                </c:pt>
                <c:pt idx="8">
                  <c:v>0.97087378640776689</c:v>
                </c:pt>
                <c:pt idx="9">
                  <c:v>31.067961165048601</c:v>
                </c:pt>
              </c:numCache>
            </c:numRef>
          </c:val>
          <c:extLst>
            <c:ext xmlns:c16="http://schemas.microsoft.com/office/drawing/2014/chart" uri="{C3380CC4-5D6E-409C-BE32-E72D297353CC}">
              <c16:uniqueId val="{00000000-CF01-46C6-9342-39421AC1C160}"/>
            </c:ext>
          </c:extLst>
        </c:ser>
        <c:dLbls>
          <c:showLegendKey val="0"/>
          <c:showVal val="0"/>
          <c:showCatName val="0"/>
          <c:showSerName val="0"/>
          <c:showPercent val="0"/>
          <c:showBubbleSize val="0"/>
        </c:dLbls>
        <c:gapWidth val="85"/>
        <c:axId val="573235856"/>
        <c:axId val="573242928"/>
      </c:barChart>
      <c:catAx>
        <c:axId val="573235856"/>
        <c:scaling>
          <c:orientation val="maxMin"/>
        </c:scaling>
        <c:delete val="0"/>
        <c:axPos val="l"/>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000" b="0" i="0" u="none" strike="noStrike" kern="1200" baseline="0">
                <a:solidFill>
                  <a:srgbClr val="706E70"/>
                </a:solidFill>
                <a:latin typeface="Century Gothic" panose="020B0502020202020204" pitchFamily="34" charset="0"/>
                <a:ea typeface="+mn-ea"/>
                <a:cs typeface="+mn-cs"/>
              </a:defRPr>
            </a:pPr>
            <a:endParaRPr lang="en-US"/>
          </a:p>
        </c:txPr>
        <c:crossAx val="573242928"/>
        <c:crosses val="autoZero"/>
        <c:auto val="1"/>
        <c:lblAlgn val="ctr"/>
        <c:lblOffset val="100"/>
        <c:noMultiLvlLbl val="0"/>
      </c:catAx>
      <c:valAx>
        <c:axId val="573242928"/>
        <c:scaling>
          <c:orientation val="minMax"/>
          <c:max val="80"/>
        </c:scaling>
        <c:delete val="1"/>
        <c:axPos val="t"/>
        <c:majorGridlines>
          <c:spPr>
            <a:ln w="9525" cap="flat" cmpd="sng" algn="ctr">
              <a:noFill/>
              <a:round/>
            </a:ln>
            <a:effectLst/>
          </c:spPr>
        </c:majorGridlines>
        <c:numFmt formatCode="#,##0.0" sourceLinked="1"/>
        <c:majorTickMark val="out"/>
        <c:minorTickMark val="none"/>
        <c:tickLblPos val="none"/>
        <c:crossAx val="57323585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6339522297183012E-2"/>
          <c:y val="0.20841713201560363"/>
          <c:w val="0.34903759419690678"/>
          <c:h val="0.66629402878056021"/>
        </c:manualLayout>
      </c:layout>
      <c:doughnutChart>
        <c:varyColors val="1"/>
        <c:ser>
          <c:idx val="0"/>
          <c:order val="0"/>
          <c:tx>
            <c:strRef>
              <c:f>Sheet1!$B$1</c:f>
              <c:strCache>
                <c:ptCount val="1"/>
                <c:pt idx="0">
                  <c:v>Column1</c:v>
                </c:pt>
              </c:strCache>
            </c:strRef>
          </c:tx>
          <c:spPr>
            <a:solidFill>
              <a:srgbClr val="00682F"/>
            </a:solidFill>
          </c:spPr>
          <c:explosion val="4"/>
          <c:dPt>
            <c:idx val="0"/>
            <c:bubble3D val="0"/>
            <c:spPr>
              <a:solidFill>
                <a:srgbClr val="0080C6"/>
              </a:solidFill>
              <a:ln w="19050">
                <a:solidFill>
                  <a:schemeClr val="bg1"/>
                </a:solidFill>
              </a:ln>
              <a:effectLst/>
            </c:spPr>
            <c:extLst>
              <c:ext xmlns:c16="http://schemas.microsoft.com/office/drawing/2014/chart" uri="{C3380CC4-5D6E-409C-BE32-E72D297353CC}">
                <c16:uniqueId val="{00000001-1AF5-4A10-9448-5C7E4E979745}"/>
              </c:ext>
            </c:extLst>
          </c:dPt>
          <c:dPt>
            <c:idx val="1"/>
            <c:bubble3D val="0"/>
            <c:spPr>
              <a:solidFill>
                <a:srgbClr val="FDB82E"/>
              </a:solidFill>
              <a:ln w="19050">
                <a:solidFill>
                  <a:schemeClr val="lt1"/>
                </a:solidFill>
              </a:ln>
              <a:effectLst/>
            </c:spPr>
            <c:extLst>
              <c:ext xmlns:c16="http://schemas.microsoft.com/office/drawing/2014/chart" uri="{C3380CC4-5D6E-409C-BE32-E72D297353CC}">
                <c16:uniqueId val="{00000003-1AF5-4A10-9448-5C7E4E979745}"/>
              </c:ext>
            </c:extLst>
          </c:dPt>
          <c:dPt>
            <c:idx val="2"/>
            <c:bubble3D val="0"/>
            <c:spPr>
              <a:solidFill>
                <a:srgbClr val="E64E9C"/>
              </a:solidFill>
              <a:ln w="19050">
                <a:solidFill>
                  <a:schemeClr val="lt1"/>
                </a:solidFill>
              </a:ln>
              <a:effectLst/>
            </c:spPr>
            <c:extLst>
              <c:ext xmlns:c16="http://schemas.microsoft.com/office/drawing/2014/chart" uri="{C3380CC4-5D6E-409C-BE32-E72D297353CC}">
                <c16:uniqueId val="{00000005-1AF5-4A10-9448-5C7E4E979745}"/>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Putem internog DMS-a (softvera za upravljanje dokumentima)</c:v>
                </c:pt>
                <c:pt idx="1">
                  <c:v>Koristimo paralelno i papir i elektronska dokumenta</c:v>
                </c:pt>
                <c:pt idx="2">
                  <c:v> Koristimo isključivo papirnu dokumentaciju</c:v>
                </c:pt>
              </c:strCache>
            </c:strRef>
          </c:cat>
          <c:val>
            <c:numRef>
              <c:f>Sheet1!$B$2:$B$4</c:f>
              <c:numCache>
                <c:formatCode>###0.0</c:formatCode>
                <c:ptCount val="3"/>
                <c:pt idx="0">
                  <c:v>7.5630252100840325</c:v>
                </c:pt>
                <c:pt idx="1">
                  <c:v>69.3877551020407</c:v>
                </c:pt>
                <c:pt idx="2">
                  <c:v>23.049219687875109</c:v>
                </c:pt>
              </c:numCache>
            </c:numRef>
          </c:val>
          <c:extLst>
            <c:ext xmlns:c16="http://schemas.microsoft.com/office/drawing/2014/chart" uri="{C3380CC4-5D6E-409C-BE32-E72D297353CC}">
              <c16:uniqueId val="{00000008-1AF5-4A10-9448-5C7E4E979745}"/>
            </c:ext>
          </c:extLst>
        </c:ser>
        <c:dLbls>
          <c:showLegendKey val="0"/>
          <c:showVal val="0"/>
          <c:showCatName val="0"/>
          <c:showSerName val="0"/>
          <c:showPercent val="0"/>
          <c:showBubbleSize val="0"/>
          <c:showLeaderLines val="1"/>
        </c:dLbls>
        <c:firstSliceAng val="11"/>
        <c:holeSize val="50"/>
      </c:doughnutChart>
      <c:spPr>
        <a:noFill/>
        <a:ln>
          <a:noFill/>
        </a:ln>
        <a:effectLst/>
      </c:spPr>
    </c:plotArea>
    <c:legend>
      <c:legendPos val="b"/>
      <c:layout>
        <c:manualLayout>
          <c:xMode val="edge"/>
          <c:yMode val="edge"/>
          <c:x val="0.45732153658987312"/>
          <c:y val="0.13574602726637133"/>
          <c:w val="0.34397009180669408"/>
          <c:h val="0.79950736464298644"/>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706E70"/>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6339522297183012E-2"/>
          <c:y val="0.20841713201560363"/>
          <c:w val="0.34903759419690678"/>
          <c:h val="0.66629402878056021"/>
        </c:manualLayout>
      </c:layout>
      <c:doughnutChart>
        <c:varyColors val="1"/>
        <c:ser>
          <c:idx val="0"/>
          <c:order val="0"/>
          <c:tx>
            <c:strRef>
              <c:f>Sheet1!$B$1</c:f>
              <c:strCache>
                <c:ptCount val="1"/>
                <c:pt idx="0">
                  <c:v>Column1</c:v>
                </c:pt>
              </c:strCache>
            </c:strRef>
          </c:tx>
          <c:spPr>
            <a:solidFill>
              <a:srgbClr val="00682F"/>
            </a:solidFill>
          </c:spPr>
          <c:explosion val="4"/>
          <c:dPt>
            <c:idx val="0"/>
            <c:bubble3D val="0"/>
            <c:spPr>
              <a:solidFill>
                <a:srgbClr val="0080C6"/>
              </a:solidFill>
              <a:ln w="19050">
                <a:solidFill>
                  <a:schemeClr val="bg1"/>
                </a:solidFill>
              </a:ln>
              <a:effectLst/>
            </c:spPr>
            <c:extLst>
              <c:ext xmlns:c16="http://schemas.microsoft.com/office/drawing/2014/chart" uri="{C3380CC4-5D6E-409C-BE32-E72D297353CC}">
                <c16:uniqueId val="{00000001-6BC0-4EEF-AFD0-3F1E15719AD6}"/>
              </c:ext>
            </c:extLst>
          </c:dPt>
          <c:dPt>
            <c:idx val="1"/>
            <c:bubble3D val="0"/>
            <c:spPr>
              <a:solidFill>
                <a:srgbClr val="FDB82E"/>
              </a:solidFill>
              <a:ln w="19050">
                <a:solidFill>
                  <a:schemeClr val="lt1"/>
                </a:solidFill>
              </a:ln>
              <a:effectLst/>
            </c:spPr>
            <c:extLst>
              <c:ext xmlns:c16="http://schemas.microsoft.com/office/drawing/2014/chart" uri="{C3380CC4-5D6E-409C-BE32-E72D297353CC}">
                <c16:uniqueId val="{00000003-6BC0-4EEF-AFD0-3F1E15719AD6}"/>
              </c:ext>
            </c:extLst>
          </c:dPt>
          <c:dPt>
            <c:idx val="2"/>
            <c:bubble3D val="0"/>
            <c:spPr>
              <a:solidFill>
                <a:srgbClr val="E64E9C"/>
              </a:solidFill>
              <a:ln w="19050">
                <a:solidFill>
                  <a:schemeClr val="lt1"/>
                </a:solidFill>
              </a:ln>
              <a:effectLst/>
            </c:spPr>
            <c:extLst>
              <c:ext xmlns:c16="http://schemas.microsoft.com/office/drawing/2014/chart" uri="{C3380CC4-5D6E-409C-BE32-E72D297353CC}">
                <c16:uniqueId val="{00000005-6BC0-4EEF-AFD0-3F1E15719AD6}"/>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Imamo internu elektronsku arhivu</c:v>
                </c:pt>
                <c:pt idx="1">
                  <c:v>Čuvamo dokumenta na lokalnom računaru i u papiru</c:v>
                </c:pt>
                <c:pt idx="2">
                  <c:v>Imamo prostor za skladištenje papirne dokumentacije</c:v>
                </c:pt>
              </c:strCache>
            </c:strRef>
          </c:cat>
          <c:val>
            <c:numRef>
              <c:f>Sheet1!$B$2:$B$4</c:f>
              <c:numCache>
                <c:formatCode>###0.0</c:formatCode>
                <c:ptCount val="3"/>
                <c:pt idx="0">
                  <c:v>8.5234093637455004</c:v>
                </c:pt>
                <c:pt idx="1">
                  <c:v>65.306122448979593</c:v>
                </c:pt>
                <c:pt idx="2">
                  <c:v>26.170468187274931</c:v>
                </c:pt>
              </c:numCache>
            </c:numRef>
          </c:val>
          <c:extLst>
            <c:ext xmlns:c16="http://schemas.microsoft.com/office/drawing/2014/chart" uri="{C3380CC4-5D6E-409C-BE32-E72D297353CC}">
              <c16:uniqueId val="{00000008-6BC0-4EEF-AFD0-3F1E15719AD6}"/>
            </c:ext>
          </c:extLst>
        </c:ser>
        <c:dLbls>
          <c:showLegendKey val="0"/>
          <c:showVal val="0"/>
          <c:showCatName val="0"/>
          <c:showSerName val="0"/>
          <c:showPercent val="0"/>
          <c:showBubbleSize val="0"/>
          <c:showLeaderLines val="1"/>
        </c:dLbls>
        <c:firstSliceAng val="11"/>
        <c:holeSize val="50"/>
      </c:doughnutChart>
      <c:spPr>
        <a:noFill/>
        <a:ln>
          <a:noFill/>
        </a:ln>
        <a:effectLst/>
      </c:spPr>
    </c:plotArea>
    <c:legend>
      <c:legendPos val="b"/>
      <c:layout>
        <c:manualLayout>
          <c:xMode val="edge"/>
          <c:yMode val="edge"/>
          <c:x val="0.43151801296947001"/>
          <c:y val="0.13574602726637133"/>
          <c:w val="0.34397009180669408"/>
          <c:h val="0.79950736464298644"/>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706E70"/>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428794960404848"/>
          <c:y val="0"/>
          <c:w val="0.42232338873756892"/>
          <c:h val="0.87942472368473701"/>
        </c:manualLayout>
      </c:layout>
      <c:doughnutChart>
        <c:varyColors val="1"/>
        <c:ser>
          <c:idx val="0"/>
          <c:order val="0"/>
          <c:tx>
            <c:strRef>
              <c:f>Sheet1!$B$1</c:f>
              <c:strCache>
                <c:ptCount val="1"/>
                <c:pt idx="0">
                  <c:v>Column1</c:v>
                </c:pt>
              </c:strCache>
            </c:strRef>
          </c:tx>
          <c:spPr>
            <a:solidFill>
              <a:srgbClr val="00682F"/>
            </a:solidFill>
          </c:spPr>
          <c:explosion val="4"/>
          <c:dPt>
            <c:idx val="0"/>
            <c:bubble3D val="0"/>
            <c:spPr>
              <a:solidFill>
                <a:srgbClr val="0080C6"/>
              </a:solidFill>
              <a:ln w="19050">
                <a:solidFill>
                  <a:schemeClr val="bg1"/>
                </a:solidFill>
              </a:ln>
              <a:effectLst/>
            </c:spPr>
            <c:extLst>
              <c:ext xmlns:c16="http://schemas.microsoft.com/office/drawing/2014/chart" uri="{C3380CC4-5D6E-409C-BE32-E72D297353CC}">
                <c16:uniqueId val="{00000001-2AC3-4FC4-8E49-D3C179013356}"/>
              </c:ext>
            </c:extLst>
          </c:dPt>
          <c:dPt>
            <c:idx val="1"/>
            <c:bubble3D val="0"/>
            <c:spPr>
              <a:solidFill>
                <a:srgbClr val="FDB82E"/>
              </a:solidFill>
              <a:ln w="19050">
                <a:solidFill>
                  <a:schemeClr val="lt1"/>
                </a:solidFill>
              </a:ln>
              <a:effectLst/>
            </c:spPr>
            <c:extLst>
              <c:ext xmlns:c16="http://schemas.microsoft.com/office/drawing/2014/chart" uri="{C3380CC4-5D6E-409C-BE32-E72D297353CC}">
                <c16:uniqueId val="{00000003-2AC3-4FC4-8E49-D3C179013356}"/>
              </c:ext>
            </c:extLst>
          </c:dPt>
          <c:dPt>
            <c:idx val="2"/>
            <c:bubble3D val="0"/>
            <c:spPr>
              <a:solidFill>
                <a:srgbClr val="E64E9C"/>
              </a:solidFill>
              <a:ln w="19050">
                <a:solidFill>
                  <a:schemeClr val="lt1"/>
                </a:solidFill>
              </a:ln>
              <a:effectLst/>
            </c:spPr>
            <c:extLst>
              <c:ext xmlns:c16="http://schemas.microsoft.com/office/drawing/2014/chart" uri="{C3380CC4-5D6E-409C-BE32-E72D297353CC}">
                <c16:uniqueId val="{00000005-2AC3-4FC4-8E49-D3C179013356}"/>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Da</c:v>
                </c:pt>
                <c:pt idx="1">
                  <c:v>Ne, ali planiramo da se registrujemo</c:v>
                </c:pt>
                <c:pt idx="2">
                  <c:v>Ne</c:v>
                </c:pt>
              </c:strCache>
            </c:strRef>
          </c:cat>
          <c:val>
            <c:numRef>
              <c:f>Sheet1!$B$2:$B$4</c:f>
              <c:numCache>
                <c:formatCode>###0.0</c:formatCode>
                <c:ptCount val="3"/>
                <c:pt idx="0">
                  <c:v>53.661464585834224</c:v>
                </c:pt>
                <c:pt idx="1">
                  <c:v>6.2424969987995196</c:v>
                </c:pt>
                <c:pt idx="2">
                  <c:v>40.096038415366145</c:v>
                </c:pt>
              </c:numCache>
            </c:numRef>
          </c:val>
          <c:extLst>
            <c:ext xmlns:c16="http://schemas.microsoft.com/office/drawing/2014/chart" uri="{C3380CC4-5D6E-409C-BE32-E72D297353CC}">
              <c16:uniqueId val="{00000006-2AC3-4FC4-8E49-D3C179013356}"/>
            </c:ext>
          </c:extLst>
        </c:ser>
        <c:dLbls>
          <c:showLegendKey val="0"/>
          <c:showVal val="0"/>
          <c:showCatName val="0"/>
          <c:showSerName val="0"/>
          <c:showPercent val="0"/>
          <c:showBubbleSize val="0"/>
          <c:showLeaderLines val="1"/>
        </c:dLbls>
        <c:firstSliceAng val="11"/>
        <c:holeSize val="50"/>
      </c:doughnutChart>
      <c:spPr>
        <a:noFill/>
        <a:ln>
          <a:noFill/>
        </a:ln>
        <a:effectLst/>
      </c:spPr>
    </c:plotArea>
    <c:legend>
      <c:legendPos val="r"/>
      <c:layout>
        <c:manualLayout>
          <c:xMode val="edge"/>
          <c:yMode val="edge"/>
          <c:x val="0.53761656928656787"/>
          <c:y val="5.679806052443807E-4"/>
          <c:w val="0.42293570661609375"/>
          <c:h val="0.75407349775196453"/>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706E70"/>
              </a:solidFill>
              <a:latin typeface="Century Gothic" panose="020B0502020202020204" pitchFamily="34" charset="0"/>
              <a:ea typeface="+mn-ea"/>
              <a:cs typeface="Raavi" panose="020B0502040204020203" pitchFamily="34" charset="0"/>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428794960404848"/>
          <c:y val="0"/>
          <c:w val="0.42232338873756892"/>
          <c:h val="0.87942472368473701"/>
        </c:manualLayout>
      </c:layout>
      <c:doughnutChart>
        <c:varyColors val="1"/>
        <c:ser>
          <c:idx val="0"/>
          <c:order val="0"/>
          <c:tx>
            <c:strRef>
              <c:f>Sheet1!$B$1</c:f>
              <c:strCache>
                <c:ptCount val="1"/>
                <c:pt idx="0">
                  <c:v>Column1</c:v>
                </c:pt>
              </c:strCache>
            </c:strRef>
          </c:tx>
          <c:spPr>
            <a:solidFill>
              <a:srgbClr val="00682F"/>
            </a:solidFill>
          </c:spPr>
          <c:explosion val="4"/>
          <c:dPt>
            <c:idx val="0"/>
            <c:bubble3D val="0"/>
            <c:spPr>
              <a:solidFill>
                <a:srgbClr val="0080C6"/>
              </a:solidFill>
              <a:ln w="19050">
                <a:solidFill>
                  <a:schemeClr val="bg1"/>
                </a:solidFill>
              </a:ln>
              <a:effectLst/>
            </c:spPr>
            <c:extLst>
              <c:ext xmlns:c16="http://schemas.microsoft.com/office/drawing/2014/chart" uri="{C3380CC4-5D6E-409C-BE32-E72D297353CC}">
                <c16:uniqueId val="{00000001-9E65-4D49-AC7B-4B34851E848B}"/>
              </c:ext>
            </c:extLst>
          </c:dPt>
          <c:dPt>
            <c:idx val="1"/>
            <c:bubble3D val="0"/>
            <c:spPr>
              <a:solidFill>
                <a:srgbClr val="FDB82E"/>
              </a:solidFill>
              <a:ln w="19050">
                <a:solidFill>
                  <a:schemeClr val="lt1"/>
                </a:solidFill>
              </a:ln>
              <a:effectLst/>
            </c:spPr>
            <c:extLst>
              <c:ext xmlns:c16="http://schemas.microsoft.com/office/drawing/2014/chart" uri="{C3380CC4-5D6E-409C-BE32-E72D297353CC}">
                <c16:uniqueId val="{00000003-9E65-4D49-AC7B-4B34851E848B}"/>
              </c:ext>
            </c:extLst>
          </c:dPt>
          <c:dPt>
            <c:idx val="2"/>
            <c:bubble3D val="0"/>
            <c:spPr>
              <a:solidFill>
                <a:srgbClr val="E64E9C"/>
              </a:solidFill>
              <a:ln w="19050">
                <a:solidFill>
                  <a:schemeClr val="lt1"/>
                </a:solidFill>
              </a:ln>
              <a:effectLst/>
            </c:spPr>
            <c:extLst>
              <c:ext xmlns:c16="http://schemas.microsoft.com/office/drawing/2014/chart" uri="{C3380CC4-5D6E-409C-BE32-E72D297353CC}">
                <c16:uniqueId val="{00000005-9E65-4D49-AC7B-4B34851E848B}"/>
              </c:ext>
            </c:extLst>
          </c:dPt>
          <c:dLbls>
            <c:dLbl>
              <c:idx val="1"/>
              <c:layout>
                <c:manualLayout>
                  <c:x val="-2.4654827560835826E-3"/>
                  <c:y val="1.098922838010274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9E65-4D49-AC7B-4B34851E848B}"/>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Koristimo isključivo elektronske fakture</c:v>
                </c:pt>
                <c:pt idx="1">
                  <c:v>Koristimo podjednako i elektronske i papirne fakture</c:v>
                </c:pt>
                <c:pt idx="2">
                  <c:v>Koristimo isključivo papirne fakture</c:v>
                </c:pt>
              </c:strCache>
            </c:strRef>
          </c:cat>
          <c:val>
            <c:numRef>
              <c:f>Sheet1!$B$2:$B$4</c:f>
              <c:numCache>
                <c:formatCode>#,##0.0</c:formatCode>
                <c:ptCount val="3"/>
                <c:pt idx="0">
                  <c:v>8.8835534213685516</c:v>
                </c:pt>
                <c:pt idx="1">
                  <c:v>53.541416566626545</c:v>
                </c:pt>
                <c:pt idx="2">
                  <c:v>37.575030012004873</c:v>
                </c:pt>
              </c:numCache>
            </c:numRef>
          </c:val>
          <c:extLst>
            <c:ext xmlns:c16="http://schemas.microsoft.com/office/drawing/2014/chart" uri="{C3380CC4-5D6E-409C-BE32-E72D297353CC}">
              <c16:uniqueId val="{00000006-9E65-4D49-AC7B-4B34851E848B}"/>
            </c:ext>
          </c:extLst>
        </c:ser>
        <c:dLbls>
          <c:showLegendKey val="0"/>
          <c:showVal val="0"/>
          <c:showCatName val="0"/>
          <c:showSerName val="0"/>
          <c:showPercent val="0"/>
          <c:showBubbleSize val="0"/>
          <c:showLeaderLines val="1"/>
        </c:dLbls>
        <c:firstSliceAng val="11"/>
        <c:holeSize val="50"/>
      </c:doughnutChart>
      <c:spPr>
        <a:noFill/>
        <a:ln>
          <a:noFill/>
        </a:ln>
        <a:effectLst/>
      </c:spPr>
    </c:plotArea>
    <c:legend>
      <c:legendPos val="r"/>
      <c:layout>
        <c:manualLayout>
          <c:xMode val="edge"/>
          <c:yMode val="edge"/>
          <c:x val="0.53022012101831817"/>
          <c:y val="0"/>
          <c:w val="0.4623834307134313"/>
          <c:h val="0.94221612534095722"/>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706E70"/>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428794960404848"/>
          <c:y val="0"/>
          <c:w val="0.42232338873756892"/>
          <c:h val="0.87942472368473701"/>
        </c:manualLayout>
      </c:layout>
      <c:doughnutChart>
        <c:varyColors val="1"/>
        <c:dLbls>
          <c:showLegendKey val="0"/>
          <c:showVal val="0"/>
          <c:showCatName val="0"/>
          <c:showSerName val="0"/>
          <c:showPercent val="0"/>
          <c:showBubbleSize val="0"/>
          <c:showLeaderLines val="0"/>
        </c:dLbls>
        <c:firstSliceAng val="11"/>
        <c:holeSize val="50"/>
      </c:doughnutChart>
      <c:spPr>
        <a:noFill/>
        <a:ln>
          <a:noFill/>
        </a:ln>
        <a:effectLst/>
      </c:spPr>
    </c:plotArea>
    <c:legend>
      <c:legendPos val="r"/>
      <c:layout>
        <c:manualLayout>
          <c:xMode val="edge"/>
          <c:yMode val="edge"/>
          <c:x val="0.53761656928656787"/>
          <c:y val="5.679806052443807E-4"/>
          <c:w val="0.42293570661609375"/>
          <c:h val="0.75407349775196453"/>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404040"/>
              </a:solidFill>
              <a:latin typeface="+mn-lt"/>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428794960404848"/>
          <c:y val="0"/>
          <c:w val="0.42232338873756892"/>
          <c:h val="0.87942472368473701"/>
        </c:manualLayout>
      </c:layout>
      <c:doughnutChart>
        <c:varyColors val="1"/>
        <c:ser>
          <c:idx val="0"/>
          <c:order val="0"/>
          <c:tx>
            <c:strRef>
              <c:f>Sheet1!$B$1</c:f>
              <c:strCache>
                <c:ptCount val="1"/>
                <c:pt idx="0">
                  <c:v>Column1</c:v>
                </c:pt>
              </c:strCache>
            </c:strRef>
          </c:tx>
          <c:spPr>
            <a:solidFill>
              <a:srgbClr val="00682F"/>
            </a:solidFill>
          </c:spPr>
          <c:explosion val="4"/>
          <c:dPt>
            <c:idx val="0"/>
            <c:bubble3D val="0"/>
            <c:spPr>
              <a:solidFill>
                <a:srgbClr val="0080C6"/>
              </a:solidFill>
              <a:ln w="19050">
                <a:solidFill>
                  <a:schemeClr val="bg1"/>
                </a:solidFill>
              </a:ln>
              <a:effectLst/>
            </c:spPr>
            <c:extLst>
              <c:ext xmlns:c16="http://schemas.microsoft.com/office/drawing/2014/chart" uri="{C3380CC4-5D6E-409C-BE32-E72D297353CC}">
                <c16:uniqueId val="{00000001-2AC3-4FC4-8E49-D3C179013356}"/>
              </c:ext>
            </c:extLst>
          </c:dPt>
          <c:dPt>
            <c:idx val="1"/>
            <c:bubble3D val="0"/>
            <c:spPr>
              <a:solidFill>
                <a:srgbClr val="FDB82E"/>
              </a:solidFill>
              <a:ln w="19050">
                <a:solidFill>
                  <a:schemeClr val="lt1"/>
                </a:solidFill>
              </a:ln>
              <a:effectLst/>
            </c:spPr>
            <c:extLst>
              <c:ext xmlns:c16="http://schemas.microsoft.com/office/drawing/2014/chart" uri="{C3380CC4-5D6E-409C-BE32-E72D297353CC}">
                <c16:uniqueId val="{00000003-2AC3-4FC4-8E49-D3C179013356}"/>
              </c:ext>
            </c:extLst>
          </c:dPt>
          <c:dPt>
            <c:idx val="2"/>
            <c:bubble3D val="0"/>
            <c:spPr>
              <a:solidFill>
                <a:srgbClr val="E64E9C"/>
              </a:solidFill>
              <a:ln w="19050">
                <a:solidFill>
                  <a:schemeClr val="lt1"/>
                </a:solidFill>
              </a:ln>
              <a:effectLst/>
            </c:spPr>
            <c:extLst>
              <c:ext xmlns:c16="http://schemas.microsoft.com/office/drawing/2014/chart" uri="{C3380CC4-5D6E-409C-BE32-E72D297353CC}">
                <c16:uniqueId val="{00000005-2AC3-4FC4-8E49-D3C179013356}"/>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Da, svu dokumentaciju dostavljamo elektronski</c:v>
                </c:pt>
                <c:pt idx="1">
                  <c:v>Deo dokumentacije dostavljamo elektronski, deo u papiru</c:v>
                </c:pt>
                <c:pt idx="2">
                  <c:v>Svu dokumentaciju dostavljamo u papiru</c:v>
                </c:pt>
              </c:strCache>
            </c:strRef>
          </c:cat>
          <c:val>
            <c:numRef>
              <c:f>Sheet1!$B$2:$B$4</c:f>
              <c:numCache>
                <c:formatCode>###0.0</c:formatCode>
                <c:ptCount val="3"/>
                <c:pt idx="0">
                  <c:v>11.404561824729894</c:v>
                </c:pt>
                <c:pt idx="1">
                  <c:v>45.498199279711912</c:v>
                </c:pt>
                <c:pt idx="2">
                  <c:v>43.097238895558263</c:v>
                </c:pt>
              </c:numCache>
            </c:numRef>
          </c:val>
          <c:extLst>
            <c:ext xmlns:c16="http://schemas.microsoft.com/office/drawing/2014/chart" uri="{C3380CC4-5D6E-409C-BE32-E72D297353CC}">
              <c16:uniqueId val="{00000006-2AC3-4FC4-8E49-D3C179013356}"/>
            </c:ext>
          </c:extLst>
        </c:ser>
        <c:dLbls>
          <c:showLegendKey val="0"/>
          <c:showVal val="0"/>
          <c:showCatName val="0"/>
          <c:showSerName val="0"/>
          <c:showPercent val="0"/>
          <c:showBubbleSize val="0"/>
          <c:showLeaderLines val="1"/>
        </c:dLbls>
        <c:firstSliceAng val="11"/>
        <c:holeSize val="50"/>
      </c:doughnutChart>
      <c:spPr>
        <a:noFill/>
        <a:ln w="25400">
          <a:noFill/>
        </a:ln>
        <a:effectLst/>
      </c:spPr>
    </c:plotArea>
    <c:legend>
      <c:legendPos val="r"/>
      <c:legendEntry>
        <c:idx val="0"/>
        <c:txPr>
          <a:bodyPr rot="0" spcFirstLastPara="1" vertOverflow="ellipsis" vert="horz" wrap="square" anchor="ctr" anchorCtr="1"/>
          <a:lstStyle/>
          <a:p>
            <a:pPr>
              <a:defRPr sz="1000" b="0" i="0" u="none" strike="noStrike" kern="1200" baseline="0">
                <a:solidFill>
                  <a:srgbClr val="706E70"/>
                </a:solidFill>
                <a:latin typeface="Century Gothic" panose="020B0502020202020204" pitchFamily="34" charset="0"/>
                <a:ea typeface="+mn-ea"/>
                <a:cs typeface="+mn-cs"/>
              </a:defRPr>
            </a:pPr>
            <a:endParaRPr lang="en-US"/>
          </a:p>
        </c:txPr>
      </c:legendEntry>
      <c:layout>
        <c:manualLayout>
          <c:xMode val="edge"/>
          <c:yMode val="edge"/>
          <c:x val="0.51837625038967861"/>
          <c:y val="0"/>
          <c:w val="0.42540118937217797"/>
          <c:h val="1"/>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706E70"/>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6339522297183012E-2"/>
          <c:y val="0"/>
          <c:w val="0.4666837876402925"/>
          <c:h val="0.89934488819836744"/>
        </c:manualLayout>
      </c:layout>
      <c:doughnutChart>
        <c:varyColors val="1"/>
        <c:ser>
          <c:idx val="0"/>
          <c:order val="0"/>
          <c:tx>
            <c:strRef>
              <c:f>Sheet1!$B$1</c:f>
              <c:strCache>
                <c:ptCount val="1"/>
                <c:pt idx="0">
                  <c:v>Column1</c:v>
                </c:pt>
              </c:strCache>
            </c:strRef>
          </c:tx>
          <c:spPr>
            <a:solidFill>
              <a:srgbClr val="00682F"/>
            </a:solidFill>
          </c:spPr>
          <c:explosion val="4"/>
          <c:dPt>
            <c:idx val="0"/>
            <c:bubble3D val="0"/>
            <c:explosion val="2"/>
            <c:spPr>
              <a:solidFill>
                <a:srgbClr val="0080C6"/>
              </a:solidFill>
              <a:ln w="19050">
                <a:solidFill>
                  <a:schemeClr val="bg1"/>
                </a:solidFill>
              </a:ln>
              <a:effectLst/>
            </c:spPr>
            <c:extLst>
              <c:ext xmlns:c16="http://schemas.microsoft.com/office/drawing/2014/chart" uri="{C3380CC4-5D6E-409C-BE32-E72D297353CC}">
                <c16:uniqueId val="{00000001-FBB6-4978-A9F4-7F027B70B26F}"/>
              </c:ext>
            </c:extLst>
          </c:dPt>
          <c:dPt>
            <c:idx val="1"/>
            <c:bubble3D val="0"/>
            <c:spPr>
              <a:solidFill>
                <a:srgbClr val="FDB82E"/>
              </a:solidFill>
              <a:ln w="19050">
                <a:solidFill>
                  <a:schemeClr val="lt1"/>
                </a:solidFill>
              </a:ln>
              <a:effectLst/>
            </c:spPr>
            <c:extLst>
              <c:ext xmlns:c16="http://schemas.microsoft.com/office/drawing/2014/chart" uri="{C3380CC4-5D6E-409C-BE32-E72D297353CC}">
                <c16:uniqueId val="{00000003-FBB6-4978-A9F4-7F027B70B26F}"/>
              </c:ext>
            </c:extLst>
          </c:dPt>
          <c:dPt>
            <c:idx val="2"/>
            <c:bubble3D val="0"/>
            <c:spPr>
              <a:solidFill>
                <a:srgbClr val="E64E9C"/>
              </a:solidFill>
              <a:ln w="19050">
                <a:solidFill>
                  <a:schemeClr val="lt1"/>
                </a:solidFill>
              </a:ln>
              <a:effectLst/>
            </c:spPr>
            <c:extLst>
              <c:ext xmlns:c16="http://schemas.microsoft.com/office/drawing/2014/chart" uri="{C3380CC4-5D6E-409C-BE32-E72D297353CC}">
                <c16:uniqueId val="{00000005-FBB6-4978-A9F4-7F027B70B26F}"/>
              </c:ext>
            </c:extLst>
          </c:dPt>
          <c:dPt>
            <c:idx val="3"/>
            <c:bubble3D val="0"/>
            <c:spPr>
              <a:solidFill>
                <a:srgbClr val="404040"/>
              </a:solidFill>
              <a:ln w="19050">
                <a:solidFill>
                  <a:schemeClr val="lt1"/>
                </a:solidFill>
              </a:ln>
              <a:effectLst/>
            </c:spPr>
            <c:extLst>
              <c:ext xmlns:c16="http://schemas.microsoft.com/office/drawing/2014/chart" uri="{C3380CC4-5D6E-409C-BE32-E72D297353CC}">
                <c16:uniqueId val="{00000007-FBB6-4978-A9F4-7F027B70B26F}"/>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lumMod val="95000"/>
                      </a:schemeClr>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Usluga</c:v>
                </c:pt>
                <c:pt idx="1">
                  <c:v>Trgovina</c:v>
                </c:pt>
                <c:pt idx="2">
                  <c:v>Proizvodnja</c:v>
                </c:pt>
                <c:pt idx="3">
                  <c:v>Drugo</c:v>
                </c:pt>
              </c:strCache>
            </c:strRef>
          </c:cat>
          <c:val>
            <c:numRef>
              <c:f>Sheet1!$B$2:$B$5</c:f>
              <c:numCache>
                <c:formatCode>###0.0</c:formatCode>
                <c:ptCount val="4"/>
                <c:pt idx="0">
                  <c:v>47.1</c:v>
                </c:pt>
                <c:pt idx="1">
                  <c:v>28.6</c:v>
                </c:pt>
                <c:pt idx="2">
                  <c:v>13</c:v>
                </c:pt>
                <c:pt idx="3">
                  <c:v>11.4</c:v>
                </c:pt>
              </c:numCache>
            </c:numRef>
          </c:val>
          <c:extLst>
            <c:ext xmlns:c16="http://schemas.microsoft.com/office/drawing/2014/chart" uri="{C3380CC4-5D6E-409C-BE32-E72D297353CC}">
              <c16:uniqueId val="{00000008-FBB6-4978-A9F4-7F027B70B26F}"/>
            </c:ext>
          </c:extLst>
        </c:ser>
        <c:dLbls>
          <c:showLegendKey val="0"/>
          <c:showVal val="0"/>
          <c:showCatName val="0"/>
          <c:showSerName val="0"/>
          <c:showPercent val="0"/>
          <c:showBubbleSize val="0"/>
          <c:showLeaderLines val="1"/>
        </c:dLbls>
        <c:firstSliceAng val="11"/>
        <c:holeSize val="50"/>
      </c:doughnutChart>
      <c:spPr>
        <a:noFill/>
        <a:ln>
          <a:noFill/>
        </a:ln>
        <a:effectLst/>
      </c:spPr>
    </c:plotArea>
    <c:legend>
      <c:legendPos val="b"/>
      <c:layout>
        <c:manualLayout>
          <c:xMode val="edge"/>
          <c:yMode val="edge"/>
          <c:x val="0.5772263157059444"/>
          <c:y val="0"/>
          <c:w val="0.25567670229929862"/>
          <c:h val="1"/>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428794960404848"/>
          <c:y val="0"/>
          <c:w val="0.42232338873756892"/>
          <c:h val="0.87942472368473701"/>
        </c:manualLayout>
      </c:layout>
      <c:doughnutChart>
        <c:varyColors val="1"/>
        <c:ser>
          <c:idx val="0"/>
          <c:order val="0"/>
          <c:tx>
            <c:strRef>
              <c:f>Sheet1!$B$1</c:f>
              <c:strCache>
                <c:ptCount val="1"/>
                <c:pt idx="0">
                  <c:v>Column1</c:v>
                </c:pt>
              </c:strCache>
            </c:strRef>
          </c:tx>
          <c:spPr>
            <a:solidFill>
              <a:srgbClr val="00682F"/>
            </a:solidFill>
          </c:spPr>
          <c:explosion val="4"/>
          <c:dPt>
            <c:idx val="0"/>
            <c:bubble3D val="0"/>
            <c:spPr>
              <a:solidFill>
                <a:srgbClr val="0080C6"/>
              </a:solidFill>
              <a:ln w="19050">
                <a:solidFill>
                  <a:schemeClr val="bg1"/>
                </a:solidFill>
              </a:ln>
              <a:effectLst/>
            </c:spPr>
            <c:extLst>
              <c:ext xmlns:c16="http://schemas.microsoft.com/office/drawing/2014/chart" uri="{C3380CC4-5D6E-409C-BE32-E72D297353CC}">
                <c16:uniqueId val="{00000001-9E65-4D49-AC7B-4B34851E848B}"/>
              </c:ext>
            </c:extLst>
          </c:dPt>
          <c:dPt>
            <c:idx val="1"/>
            <c:bubble3D val="0"/>
            <c:spPr>
              <a:solidFill>
                <a:srgbClr val="FDB82E"/>
              </a:solidFill>
              <a:ln w="19050">
                <a:solidFill>
                  <a:schemeClr val="lt1"/>
                </a:solidFill>
              </a:ln>
              <a:effectLst/>
            </c:spPr>
            <c:extLst>
              <c:ext xmlns:c16="http://schemas.microsoft.com/office/drawing/2014/chart" uri="{C3380CC4-5D6E-409C-BE32-E72D297353CC}">
                <c16:uniqueId val="{00000003-9E65-4D49-AC7B-4B34851E848B}"/>
              </c:ext>
            </c:extLst>
          </c:dPt>
          <c:dPt>
            <c:idx val="2"/>
            <c:bubble3D val="0"/>
            <c:spPr>
              <a:solidFill>
                <a:srgbClr val="E64E9C"/>
              </a:solidFill>
              <a:ln w="19050">
                <a:solidFill>
                  <a:schemeClr val="lt1"/>
                </a:solidFill>
              </a:ln>
              <a:effectLst/>
            </c:spPr>
            <c:extLst>
              <c:ext xmlns:c16="http://schemas.microsoft.com/office/drawing/2014/chart" uri="{C3380CC4-5D6E-409C-BE32-E72D297353CC}">
                <c16:uniqueId val="{00000005-9E65-4D49-AC7B-4B34851E848B}"/>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Da, u potpunosti smo spremni</c:v>
                </c:pt>
                <c:pt idx="1">
                  <c:v>Delimično smo spremni</c:v>
                </c:pt>
                <c:pt idx="2">
                  <c:v>Nismo spremni</c:v>
                </c:pt>
              </c:strCache>
            </c:strRef>
          </c:cat>
          <c:val>
            <c:numRef>
              <c:f>Sheet1!$B$2:$B$4</c:f>
              <c:numCache>
                <c:formatCode>###0.0</c:formatCode>
                <c:ptCount val="3"/>
                <c:pt idx="0">
                  <c:v>26.41056422569029</c:v>
                </c:pt>
                <c:pt idx="1">
                  <c:v>38.655462184873961</c:v>
                </c:pt>
                <c:pt idx="2">
                  <c:v>34.933973589435773</c:v>
                </c:pt>
              </c:numCache>
            </c:numRef>
          </c:val>
          <c:extLst>
            <c:ext xmlns:c16="http://schemas.microsoft.com/office/drawing/2014/chart" uri="{C3380CC4-5D6E-409C-BE32-E72D297353CC}">
              <c16:uniqueId val="{00000006-9E65-4D49-AC7B-4B34851E848B}"/>
            </c:ext>
          </c:extLst>
        </c:ser>
        <c:dLbls>
          <c:showLegendKey val="0"/>
          <c:showVal val="0"/>
          <c:showCatName val="0"/>
          <c:showSerName val="0"/>
          <c:showPercent val="0"/>
          <c:showBubbleSize val="0"/>
          <c:showLeaderLines val="1"/>
        </c:dLbls>
        <c:firstSliceAng val="11"/>
        <c:holeSize val="50"/>
      </c:doughnutChart>
      <c:spPr>
        <a:noFill/>
        <a:ln>
          <a:noFill/>
        </a:ln>
        <a:effectLst/>
      </c:spPr>
    </c:plotArea>
    <c:legend>
      <c:legendPos val="r"/>
      <c:layout>
        <c:manualLayout>
          <c:xMode val="edge"/>
          <c:yMode val="edge"/>
          <c:x val="0.53761656928656787"/>
          <c:y val="0.13437667730108582"/>
          <c:w val="0.4623834307134313"/>
          <c:h val="0.80764036287060004"/>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706E70"/>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41166134715254282"/>
          <c:y val="5.5605177685739707E-2"/>
          <c:w val="0.31075602356286713"/>
          <c:h val="0.86997455502111964"/>
        </c:manualLayout>
      </c:layout>
      <c:barChart>
        <c:barDir val="bar"/>
        <c:grouping val="percentStacked"/>
        <c:varyColors val="0"/>
        <c:ser>
          <c:idx val="0"/>
          <c:order val="0"/>
          <c:tx>
            <c:strRef>
              <c:f>Sheet1!$B$1</c:f>
              <c:strCache>
                <c:ptCount val="1"/>
                <c:pt idx="0">
                  <c:v>Da</c:v>
                </c:pt>
              </c:strCache>
            </c:strRef>
          </c:tx>
          <c:spPr>
            <a:solidFill>
              <a:srgbClr val="FDB82E"/>
            </a:solidFill>
            <a:ln w="19050">
              <a:solidFill>
                <a:schemeClr val="lt1"/>
              </a:solidFill>
            </a:ln>
            <a:effectLst/>
          </c:spPr>
          <c:invertIfNegative val="0"/>
          <c:dPt>
            <c:idx val="3"/>
            <c:invertIfNegative val="0"/>
            <c:bubble3D val="0"/>
            <c:spPr>
              <a:solidFill>
                <a:srgbClr val="FDB82E"/>
              </a:solidFill>
              <a:ln w="19050">
                <a:solidFill>
                  <a:schemeClr val="bg1"/>
                </a:solidFill>
              </a:ln>
              <a:effectLst/>
            </c:spPr>
            <c:extLst>
              <c:ext xmlns:c16="http://schemas.microsoft.com/office/drawing/2014/chart" uri="{C3380CC4-5D6E-409C-BE32-E72D297353CC}">
                <c16:uniqueId val="{00000001-C147-467C-9F49-32F5EBFFFA24}"/>
              </c:ext>
            </c:extLst>
          </c:dPt>
          <c:dLbls>
            <c:numFmt formatCode="#,##0.0" sourceLinked="0"/>
            <c:spPr>
              <a:solidFill>
                <a:srgbClr val="FDB82E"/>
              </a:solid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Registrovalo žig</c:v>
                </c:pt>
                <c:pt idx="1">
                  <c:v>Registrovalo industrijski dizajn</c:v>
                </c:pt>
                <c:pt idx="2">
                  <c:v>Kupilo patent ili licencu, industrijski dizajn, autorsko pravo ili žig od drugog preuzeća, univerziteta ili instraživačkog instituta</c:v>
                </c:pt>
                <c:pt idx="3">
                  <c:v>Apliciralo za patent</c:v>
                </c:pt>
                <c:pt idx="4">
                  <c:v>Licenciralo ili prodalo patent, pravo na industrijski dizajn ili žig drugom preduzeću, univerzitetu ili istraživačkom institutu</c:v>
                </c:pt>
              </c:strCache>
            </c:strRef>
          </c:cat>
          <c:val>
            <c:numRef>
              <c:f>Sheet1!$B$2:$B$6</c:f>
              <c:numCache>
                <c:formatCode>#,##0.0</c:formatCode>
                <c:ptCount val="5"/>
                <c:pt idx="0">
                  <c:v>4.4417767106842803</c:v>
                </c:pt>
                <c:pt idx="1">
                  <c:v>2.40096038415366</c:v>
                </c:pt>
                <c:pt idx="2">
                  <c:v>2.2809123649459804</c:v>
                </c:pt>
                <c:pt idx="3">
                  <c:v>2.0408163265306132</c:v>
                </c:pt>
                <c:pt idx="4">
                  <c:v>1.0804321728691477</c:v>
                </c:pt>
              </c:numCache>
            </c:numRef>
          </c:val>
          <c:extLst>
            <c:ext xmlns:c16="http://schemas.microsoft.com/office/drawing/2014/chart" uri="{C3380CC4-5D6E-409C-BE32-E72D297353CC}">
              <c16:uniqueId val="{00000002-4A8C-4E84-B6DE-E3A2882978AF}"/>
            </c:ext>
          </c:extLst>
        </c:ser>
        <c:ser>
          <c:idx val="1"/>
          <c:order val="1"/>
          <c:tx>
            <c:strRef>
              <c:f>Sheet1!$C$1</c:f>
              <c:strCache>
                <c:ptCount val="1"/>
                <c:pt idx="0">
                  <c:v>Ne</c:v>
                </c:pt>
              </c:strCache>
            </c:strRef>
          </c:tx>
          <c:spPr>
            <a:solidFill>
              <a:srgbClr val="E64E9C"/>
            </a:solidFill>
            <a:ln w="19050">
              <a:solidFill>
                <a:schemeClr val="lt1"/>
              </a:solid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Registrovalo žig</c:v>
                </c:pt>
                <c:pt idx="1">
                  <c:v>Registrovalo industrijski dizajn</c:v>
                </c:pt>
                <c:pt idx="2">
                  <c:v>Kupilo patent ili licencu, industrijski dizajn, autorsko pravo ili žig od drugog preuzeća, univerziteta ili instraživačkog instituta</c:v>
                </c:pt>
                <c:pt idx="3">
                  <c:v>Apliciralo za patent</c:v>
                </c:pt>
                <c:pt idx="4">
                  <c:v>Licenciralo ili prodalo patent, pravo na industrijski dizajn ili žig drugom preduzeću, univerzitetu ili istraživačkom institutu</c:v>
                </c:pt>
              </c:strCache>
            </c:strRef>
          </c:cat>
          <c:val>
            <c:numRef>
              <c:f>Sheet1!$C$2:$C$6</c:f>
              <c:numCache>
                <c:formatCode>#,##0.0</c:formatCode>
                <c:ptCount val="5"/>
                <c:pt idx="0">
                  <c:v>95.558223289315862</c:v>
                </c:pt>
                <c:pt idx="1">
                  <c:v>97.599039615846337</c:v>
                </c:pt>
                <c:pt idx="2">
                  <c:v>97.719087635054009</c:v>
                </c:pt>
                <c:pt idx="3">
                  <c:v>97.959183673469383</c:v>
                </c:pt>
                <c:pt idx="4">
                  <c:v>98.919567827130862</c:v>
                </c:pt>
              </c:numCache>
            </c:numRef>
          </c:val>
          <c:extLst>
            <c:ext xmlns:c16="http://schemas.microsoft.com/office/drawing/2014/chart" uri="{C3380CC4-5D6E-409C-BE32-E72D297353CC}">
              <c16:uniqueId val="{00000003-4A8C-4E84-B6DE-E3A2882978AF}"/>
            </c:ext>
          </c:extLst>
        </c:ser>
        <c:dLbls>
          <c:showLegendKey val="0"/>
          <c:showVal val="0"/>
          <c:showCatName val="0"/>
          <c:showSerName val="0"/>
          <c:showPercent val="0"/>
          <c:showBubbleSize val="0"/>
        </c:dLbls>
        <c:gapWidth val="100"/>
        <c:overlap val="100"/>
        <c:axId val="573321472"/>
        <c:axId val="573330176"/>
      </c:barChart>
      <c:valAx>
        <c:axId val="573330176"/>
        <c:scaling>
          <c:orientation val="minMax"/>
        </c:scaling>
        <c:delete val="1"/>
        <c:axPos val="t"/>
        <c:numFmt formatCode="0%" sourceLinked="1"/>
        <c:majorTickMark val="out"/>
        <c:minorTickMark val="none"/>
        <c:tickLblPos val="none"/>
        <c:crossAx val="573321472"/>
        <c:crosses val="autoZero"/>
        <c:crossBetween val="between"/>
      </c:valAx>
      <c:catAx>
        <c:axId val="573321472"/>
        <c:scaling>
          <c:orientation val="maxMin"/>
        </c:scaling>
        <c:delete val="0"/>
        <c:axPos val="l"/>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rgbClr val="706E70"/>
                </a:solidFill>
                <a:latin typeface="Century Gothic" panose="020B0502020202020204" pitchFamily="34" charset="0"/>
                <a:ea typeface="+mn-ea"/>
                <a:cs typeface="+mn-cs"/>
              </a:defRPr>
            </a:pPr>
            <a:endParaRPr lang="en-US"/>
          </a:p>
        </c:txPr>
        <c:crossAx val="573330176"/>
        <c:crosses val="autoZero"/>
        <c:auto val="1"/>
        <c:lblAlgn val="ctr"/>
        <c:lblOffset val="100"/>
        <c:noMultiLvlLbl val="0"/>
      </c:catAx>
      <c:spPr>
        <a:noFill/>
        <a:ln>
          <a:noFill/>
        </a:ln>
        <a:effectLst/>
      </c:spPr>
    </c:plotArea>
    <c:legend>
      <c:legendPos val="b"/>
      <c:layout>
        <c:manualLayout>
          <c:xMode val="edge"/>
          <c:yMode val="edge"/>
          <c:x val="0.75200226330404363"/>
          <c:y val="0.36504910904339477"/>
          <c:w val="4.4576343717904796E-2"/>
          <c:h val="0.25210684092333169"/>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706E70"/>
              </a:solidFill>
              <a:latin typeface="Century Gothic" panose="020B0502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2.75008608736446E-2"/>
          <c:y val="0.18566852392030048"/>
          <c:w val="0.50180319643556515"/>
          <c:h val="0.55150596186931156"/>
        </c:manualLayout>
      </c:layout>
      <c:doughnutChart>
        <c:varyColors val="1"/>
        <c:ser>
          <c:idx val="0"/>
          <c:order val="0"/>
          <c:tx>
            <c:strRef>
              <c:f>Sheet1!$B$1</c:f>
              <c:strCache>
                <c:ptCount val="1"/>
                <c:pt idx="0">
                  <c:v>Column1</c:v>
                </c:pt>
              </c:strCache>
            </c:strRef>
          </c:tx>
          <c:spPr>
            <a:solidFill>
              <a:srgbClr val="00682F"/>
            </a:solidFill>
          </c:spPr>
          <c:explosion val="4"/>
          <c:dPt>
            <c:idx val="0"/>
            <c:bubble3D val="0"/>
            <c:spPr>
              <a:solidFill>
                <a:srgbClr val="0080C6"/>
              </a:solidFill>
              <a:ln w="19050">
                <a:solidFill>
                  <a:schemeClr val="bg1"/>
                </a:solidFill>
              </a:ln>
              <a:effectLst/>
            </c:spPr>
            <c:extLst>
              <c:ext xmlns:c16="http://schemas.microsoft.com/office/drawing/2014/chart" uri="{C3380CC4-5D6E-409C-BE32-E72D297353CC}">
                <c16:uniqueId val="{00000001-1AF5-4A10-9448-5C7E4E979745}"/>
              </c:ext>
            </c:extLst>
          </c:dPt>
          <c:dPt>
            <c:idx val="1"/>
            <c:bubble3D val="0"/>
            <c:spPr>
              <a:solidFill>
                <a:srgbClr val="FDB82E"/>
              </a:solidFill>
              <a:ln w="19050">
                <a:solidFill>
                  <a:schemeClr val="lt1"/>
                </a:solidFill>
              </a:ln>
              <a:effectLst/>
            </c:spPr>
            <c:extLst>
              <c:ext xmlns:c16="http://schemas.microsoft.com/office/drawing/2014/chart" uri="{C3380CC4-5D6E-409C-BE32-E72D297353CC}">
                <c16:uniqueId val="{00000003-1AF5-4A10-9448-5C7E4E979745}"/>
              </c:ext>
            </c:extLst>
          </c:dPt>
          <c:dPt>
            <c:idx val="2"/>
            <c:bubble3D val="0"/>
            <c:spPr>
              <a:solidFill>
                <a:srgbClr val="E64E9C"/>
              </a:solidFill>
              <a:ln w="19050">
                <a:solidFill>
                  <a:schemeClr val="lt1"/>
                </a:solidFill>
              </a:ln>
              <a:effectLst/>
            </c:spPr>
            <c:extLst>
              <c:ext xmlns:c16="http://schemas.microsoft.com/office/drawing/2014/chart" uri="{C3380CC4-5D6E-409C-BE32-E72D297353CC}">
                <c16:uniqueId val="{00000005-1AF5-4A10-9448-5C7E4E979745}"/>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Optimalni</c:v>
                </c:pt>
                <c:pt idx="1">
                  <c:v>Niski</c:v>
                </c:pt>
                <c:pt idx="2">
                  <c:v>Visoki</c:v>
                </c:pt>
              </c:strCache>
            </c:strRef>
          </c:cat>
          <c:val>
            <c:numRef>
              <c:f>Sheet1!$B$2:$B$4</c:f>
              <c:numCache>
                <c:formatCode>###0.0</c:formatCode>
                <c:ptCount val="3"/>
                <c:pt idx="0">
                  <c:v>71.428571428571388</c:v>
                </c:pt>
                <c:pt idx="1">
                  <c:v>4.0816326530612326</c:v>
                </c:pt>
                <c:pt idx="2">
                  <c:v>24.489795918367285</c:v>
                </c:pt>
              </c:numCache>
            </c:numRef>
          </c:val>
          <c:extLst>
            <c:ext xmlns:c16="http://schemas.microsoft.com/office/drawing/2014/chart" uri="{C3380CC4-5D6E-409C-BE32-E72D297353CC}">
              <c16:uniqueId val="{00000008-1AF5-4A10-9448-5C7E4E979745}"/>
            </c:ext>
          </c:extLst>
        </c:ser>
        <c:dLbls>
          <c:showLegendKey val="0"/>
          <c:showVal val="0"/>
          <c:showCatName val="0"/>
          <c:showSerName val="0"/>
          <c:showPercent val="0"/>
          <c:showBubbleSize val="0"/>
          <c:showLeaderLines val="1"/>
        </c:dLbls>
        <c:firstSliceAng val="11"/>
        <c:holeSize val="50"/>
      </c:doughnutChart>
      <c:spPr>
        <a:noFill/>
        <a:ln>
          <a:noFill/>
        </a:ln>
        <a:effectLst/>
      </c:spPr>
    </c:plotArea>
    <c:legend>
      <c:legendPos val="b"/>
      <c:layout>
        <c:manualLayout>
          <c:xMode val="edge"/>
          <c:yMode val="edge"/>
          <c:x val="0.56447581714697315"/>
          <c:y val="0.15353958961760439"/>
          <c:w val="0.17764998599043769"/>
          <c:h val="0.61861348293552565"/>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706E70"/>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3.5145164006905552E-2"/>
          <c:y val="0.19628955506344473"/>
          <c:w val="0.41811076255842394"/>
          <c:h val="0.58166274153358677"/>
        </c:manualLayout>
      </c:layout>
      <c:doughnutChart>
        <c:varyColors val="1"/>
        <c:ser>
          <c:idx val="0"/>
          <c:order val="0"/>
          <c:tx>
            <c:strRef>
              <c:f>Sheet1!$B$1</c:f>
              <c:strCache>
                <c:ptCount val="1"/>
                <c:pt idx="0">
                  <c:v>Column1</c:v>
                </c:pt>
              </c:strCache>
            </c:strRef>
          </c:tx>
          <c:spPr>
            <a:solidFill>
              <a:srgbClr val="00682F"/>
            </a:solidFill>
          </c:spPr>
          <c:explosion val="4"/>
          <c:dPt>
            <c:idx val="0"/>
            <c:bubble3D val="0"/>
            <c:spPr>
              <a:solidFill>
                <a:srgbClr val="0080C6"/>
              </a:solidFill>
              <a:ln w="19050">
                <a:solidFill>
                  <a:schemeClr val="bg1"/>
                </a:solidFill>
              </a:ln>
              <a:effectLst/>
            </c:spPr>
            <c:extLst>
              <c:ext xmlns:c16="http://schemas.microsoft.com/office/drawing/2014/chart" uri="{C3380CC4-5D6E-409C-BE32-E72D297353CC}">
                <c16:uniqueId val="{00000001-6BC0-4EEF-AFD0-3F1E15719AD6}"/>
              </c:ext>
            </c:extLst>
          </c:dPt>
          <c:dPt>
            <c:idx val="1"/>
            <c:bubble3D val="0"/>
            <c:spPr>
              <a:solidFill>
                <a:srgbClr val="FDB82E"/>
              </a:solidFill>
              <a:ln w="19050">
                <a:solidFill>
                  <a:schemeClr val="lt1"/>
                </a:solidFill>
              </a:ln>
              <a:effectLst/>
            </c:spPr>
            <c:extLst>
              <c:ext xmlns:c16="http://schemas.microsoft.com/office/drawing/2014/chart" uri="{C3380CC4-5D6E-409C-BE32-E72D297353CC}">
                <c16:uniqueId val="{00000003-6BC0-4EEF-AFD0-3F1E15719AD6}"/>
              </c:ext>
            </c:extLst>
          </c:dPt>
          <c:dPt>
            <c:idx val="2"/>
            <c:bubble3D val="0"/>
            <c:spPr>
              <a:solidFill>
                <a:srgbClr val="E64E9C"/>
              </a:solidFill>
              <a:ln w="19050">
                <a:solidFill>
                  <a:schemeClr val="lt1"/>
                </a:solidFill>
              </a:ln>
              <a:effectLst/>
            </c:spPr>
            <c:extLst>
              <c:ext xmlns:c16="http://schemas.microsoft.com/office/drawing/2014/chart" uri="{C3380CC4-5D6E-409C-BE32-E72D297353CC}">
                <c16:uniqueId val="{00000005-6BC0-4EEF-AFD0-3F1E15719AD6}"/>
              </c:ext>
            </c:extLst>
          </c:dPt>
          <c:dPt>
            <c:idx val="3"/>
            <c:bubble3D val="0"/>
            <c:spPr>
              <a:solidFill>
                <a:srgbClr val="838383"/>
              </a:solidFill>
              <a:ln w="19050">
                <a:solidFill>
                  <a:schemeClr val="lt1"/>
                </a:solidFill>
              </a:ln>
              <a:effectLst/>
            </c:spPr>
            <c:extLst>
              <c:ext xmlns:c16="http://schemas.microsoft.com/office/drawing/2014/chart" uri="{C3380CC4-5D6E-409C-BE32-E72D297353CC}">
                <c16:uniqueId val="{00000007-6BC0-4EEF-AFD0-3F1E15719AD6}"/>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Prilično jednostavne</c:v>
                </c:pt>
                <c:pt idx="1">
                  <c:v>Optimalne</c:v>
                </c:pt>
                <c:pt idx="2">
                  <c:v>Komplikovane </c:v>
                </c:pt>
                <c:pt idx="3">
                  <c:v>Ne znam</c:v>
                </c:pt>
              </c:strCache>
            </c:strRef>
          </c:cat>
          <c:val>
            <c:numRef>
              <c:f>Sheet1!$B$2:$B$5</c:f>
              <c:numCache>
                <c:formatCode>###0.0</c:formatCode>
                <c:ptCount val="4"/>
                <c:pt idx="0">
                  <c:v>8.1632653061224492</c:v>
                </c:pt>
                <c:pt idx="1">
                  <c:v>38.775510204081748</c:v>
                </c:pt>
                <c:pt idx="2">
                  <c:v>26.53061224489792</c:v>
                </c:pt>
                <c:pt idx="3">
                  <c:v>26.53061224489792</c:v>
                </c:pt>
              </c:numCache>
            </c:numRef>
          </c:val>
          <c:extLst>
            <c:ext xmlns:c16="http://schemas.microsoft.com/office/drawing/2014/chart" uri="{C3380CC4-5D6E-409C-BE32-E72D297353CC}">
              <c16:uniqueId val="{00000008-6BC0-4EEF-AFD0-3F1E15719AD6}"/>
            </c:ext>
          </c:extLst>
        </c:ser>
        <c:dLbls>
          <c:showLegendKey val="0"/>
          <c:showVal val="0"/>
          <c:showCatName val="0"/>
          <c:showSerName val="0"/>
          <c:showPercent val="0"/>
          <c:showBubbleSize val="0"/>
          <c:showLeaderLines val="1"/>
        </c:dLbls>
        <c:firstSliceAng val="11"/>
        <c:holeSize val="50"/>
      </c:doughnutChart>
      <c:spPr>
        <a:noFill/>
        <a:ln>
          <a:noFill/>
        </a:ln>
        <a:effectLst/>
      </c:spPr>
    </c:plotArea>
    <c:legend>
      <c:legendPos val="b"/>
      <c:layout>
        <c:manualLayout>
          <c:xMode val="edge"/>
          <c:yMode val="edge"/>
          <c:x val="0.47781450447036411"/>
          <c:y val="0.15276030331215809"/>
          <c:w val="0.25567670229929873"/>
          <c:h val="0.65479224590670371"/>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706E70"/>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428794960404848"/>
          <c:y val="0"/>
          <c:w val="0.42232338873756892"/>
          <c:h val="0.87942472368473701"/>
        </c:manualLayout>
      </c:layout>
      <c:doughnutChart>
        <c:varyColors val="1"/>
        <c:ser>
          <c:idx val="0"/>
          <c:order val="0"/>
          <c:tx>
            <c:strRef>
              <c:f>Sheet1!$B$1</c:f>
              <c:strCache>
                <c:ptCount val="1"/>
                <c:pt idx="0">
                  <c:v>Column1</c:v>
                </c:pt>
              </c:strCache>
            </c:strRef>
          </c:tx>
          <c:spPr>
            <a:solidFill>
              <a:srgbClr val="00682F"/>
            </a:solidFill>
          </c:spPr>
          <c:explosion val="4"/>
          <c:dPt>
            <c:idx val="0"/>
            <c:bubble3D val="0"/>
            <c:spPr>
              <a:solidFill>
                <a:srgbClr val="0080C6"/>
              </a:solidFill>
              <a:ln w="19050">
                <a:solidFill>
                  <a:schemeClr val="bg1"/>
                </a:solidFill>
              </a:ln>
              <a:effectLst/>
            </c:spPr>
            <c:extLst>
              <c:ext xmlns:c16="http://schemas.microsoft.com/office/drawing/2014/chart" uri="{C3380CC4-5D6E-409C-BE32-E72D297353CC}">
                <c16:uniqueId val="{00000001-2AC3-4FC4-8E49-D3C179013356}"/>
              </c:ext>
            </c:extLst>
          </c:dPt>
          <c:dPt>
            <c:idx val="1"/>
            <c:bubble3D val="0"/>
            <c:spPr>
              <a:solidFill>
                <a:srgbClr val="FDB82E"/>
              </a:solidFill>
              <a:ln w="19050">
                <a:solidFill>
                  <a:schemeClr val="lt1"/>
                </a:solidFill>
              </a:ln>
              <a:effectLst/>
            </c:spPr>
            <c:extLst>
              <c:ext xmlns:c16="http://schemas.microsoft.com/office/drawing/2014/chart" uri="{C3380CC4-5D6E-409C-BE32-E72D297353CC}">
                <c16:uniqueId val="{00000003-2AC3-4FC4-8E49-D3C179013356}"/>
              </c:ext>
            </c:extLst>
          </c:dPt>
          <c:dPt>
            <c:idx val="2"/>
            <c:bubble3D val="0"/>
            <c:spPr>
              <a:solidFill>
                <a:srgbClr val="E64E9C"/>
              </a:solidFill>
              <a:ln w="19050">
                <a:solidFill>
                  <a:schemeClr val="lt1"/>
                </a:solidFill>
              </a:ln>
              <a:effectLst/>
            </c:spPr>
            <c:extLst>
              <c:ext xmlns:c16="http://schemas.microsoft.com/office/drawing/2014/chart" uri="{C3380CC4-5D6E-409C-BE32-E72D297353CC}">
                <c16:uniqueId val="{00000005-2AC3-4FC4-8E49-D3C179013356}"/>
              </c:ext>
            </c:extLst>
          </c:dPt>
          <c:dLbls>
            <c:dLbl>
              <c:idx val="1"/>
              <c:numFmt formatCode="#,##0.0" sourceLinked="0"/>
              <c:spPr>
                <a:solidFill>
                  <a:srgbClr val="FDB82E"/>
                </a:solid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extLst>
                <c:ext xmlns:c16="http://schemas.microsoft.com/office/drawing/2014/chart" uri="{C3380CC4-5D6E-409C-BE32-E72D297353CC}">
                  <c16:uniqueId val="{00000003-2AC3-4FC4-8E49-D3C179013356}"/>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Nacionalnom nivou</c:v>
                </c:pt>
                <c:pt idx="1">
                  <c:v>Na nivou drugih država</c:v>
                </c:pt>
                <c:pt idx="2">
                  <c:v>Nismo štitili intelektualnu svojinu</c:v>
                </c:pt>
              </c:strCache>
            </c:strRef>
          </c:cat>
          <c:val>
            <c:numRef>
              <c:f>Sheet1!$B$2:$B$4</c:f>
              <c:numCache>
                <c:formatCode>###0.0</c:formatCode>
                <c:ptCount val="3"/>
                <c:pt idx="0">
                  <c:v>53.06122448979584</c:v>
                </c:pt>
                <c:pt idx="1">
                  <c:v>2.0408163265306132</c:v>
                </c:pt>
                <c:pt idx="2">
                  <c:v>44.897959183673414</c:v>
                </c:pt>
              </c:numCache>
            </c:numRef>
          </c:val>
          <c:extLst>
            <c:ext xmlns:c16="http://schemas.microsoft.com/office/drawing/2014/chart" uri="{C3380CC4-5D6E-409C-BE32-E72D297353CC}">
              <c16:uniqueId val="{00000006-2AC3-4FC4-8E49-D3C179013356}"/>
            </c:ext>
          </c:extLst>
        </c:ser>
        <c:dLbls>
          <c:showLegendKey val="0"/>
          <c:showVal val="0"/>
          <c:showCatName val="0"/>
          <c:showSerName val="0"/>
          <c:showPercent val="0"/>
          <c:showBubbleSize val="0"/>
          <c:showLeaderLines val="1"/>
        </c:dLbls>
        <c:firstSliceAng val="11"/>
        <c:holeSize val="50"/>
      </c:doughnutChart>
      <c:spPr>
        <a:noFill/>
        <a:ln>
          <a:noFill/>
        </a:ln>
        <a:effectLst/>
      </c:spPr>
    </c:plotArea>
    <c:legend>
      <c:legendPos val="r"/>
      <c:layout>
        <c:manualLayout>
          <c:xMode val="edge"/>
          <c:yMode val="edge"/>
          <c:x val="0.62390846574949499"/>
          <c:y val="0.17391957156497817"/>
          <c:w val="0.30952349983625005"/>
          <c:h val="0.56146022169021459"/>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706E70"/>
              </a:solidFill>
              <a:latin typeface="Century Gothic" panose="020B0502020202020204" pitchFamily="34" charset="0"/>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1222867454068322"/>
          <c:y val="5.4303307780028058E-2"/>
          <c:w val="0.48697509339329914"/>
          <c:h val="0.86687212386133738"/>
        </c:manualLayout>
      </c:layout>
      <c:barChart>
        <c:barDir val="bar"/>
        <c:grouping val="clustered"/>
        <c:varyColors val="0"/>
        <c:ser>
          <c:idx val="0"/>
          <c:order val="0"/>
          <c:tx>
            <c:strRef>
              <c:f>Sheet1!$B$1</c:f>
              <c:strCache>
                <c:ptCount val="1"/>
                <c:pt idx="0">
                  <c:v>1</c:v>
                </c:pt>
              </c:strCache>
            </c:strRef>
          </c:tx>
          <c:spPr>
            <a:solidFill>
              <a:srgbClr val="0080C6"/>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706E70"/>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Sheet1!$A$2:$A$20</c:f>
              <c:strCache>
                <c:ptCount val="19"/>
                <c:pt idx="0">
                  <c:v>Transparentnost uopšteno</c:v>
                </c:pt>
                <c:pt idx="1">
                  <c:v>Informacije o tenderima</c:v>
                </c:pt>
                <c:pt idx="2">
                  <c:v>Potrebna je olakšana, jednostavnija dostupnost</c:v>
                </c:pt>
                <c:pt idx="3">
                  <c:v>Zakonske regulative i propisi</c:v>
                </c:pt>
                <c:pt idx="4">
                  <c:v>Uvid u sudska dokumenta</c:v>
                </c:pt>
                <c:pt idx="5">
                  <c:v>Podaci o uvozu-izvozu, podaci carinske uprave</c:v>
                </c:pt>
                <c:pt idx="6">
                  <c:v>Podaci o inovacijama u zakonima</c:v>
                </c:pt>
                <c:pt idx="7">
                  <c:v>Podaci o poslovnom obrtu kompanija</c:v>
                </c:pt>
                <c:pt idx="8">
                  <c:v>Transparentnost informacija o građanima i privredi</c:v>
                </c:pt>
                <c:pt idx="9">
                  <c:v>Statističke informacije IT sektora</c:v>
                </c:pt>
                <c:pt idx="10">
                  <c:v>Podaci o paušalnom oporezivanju</c:v>
                </c:pt>
                <c:pt idx="11">
                  <c:v>Informacije o dobavljačima</c:v>
                </c:pt>
                <c:pt idx="12">
                  <c:v>Podaci o saobraćaju, insfastrukturi</c:v>
                </c:pt>
                <c:pt idx="13">
                  <c:v>Podaci o republičkom geodetskom zavodu</c:v>
                </c:pt>
                <c:pt idx="14">
                  <c:v>Podaci o državnim subvencijama</c:v>
                </c:pt>
                <c:pt idx="15">
                  <c:v>NBS podaci</c:v>
                </c:pt>
                <c:pt idx="16">
                  <c:v>APR podaci</c:v>
                </c:pt>
                <c:pt idx="17">
                  <c:v>Podaci o zaštiti životne sredine</c:v>
                </c:pt>
                <c:pt idx="18">
                  <c:v>Zavod za patente</c:v>
                </c:pt>
              </c:strCache>
            </c:strRef>
          </c:cat>
          <c:val>
            <c:numRef>
              <c:f>Sheet1!$B$2:$B$20</c:f>
              <c:numCache>
                <c:formatCode>###0.0</c:formatCode>
                <c:ptCount val="19"/>
                <c:pt idx="0">
                  <c:v>18.421052631578906</c:v>
                </c:pt>
                <c:pt idx="1">
                  <c:v>13.157894736842104</c:v>
                </c:pt>
                <c:pt idx="2">
                  <c:v>10.526315789473667</c:v>
                </c:pt>
                <c:pt idx="3">
                  <c:v>7.894736842105246</c:v>
                </c:pt>
                <c:pt idx="4">
                  <c:v>5.2631578947368416</c:v>
                </c:pt>
                <c:pt idx="5">
                  <c:v>5.2631578947368416</c:v>
                </c:pt>
                <c:pt idx="6">
                  <c:v>5.2631578947368416</c:v>
                </c:pt>
                <c:pt idx="7">
                  <c:v>5.2631578947368416</c:v>
                </c:pt>
                <c:pt idx="8">
                  <c:v>2.6315789473684208</c:v>
                </c:pt>
                <c:pt idx="9">
                  <c:v>2.6315789473684208</c:v>
                </c:pt>
                <c:pt idx="10">
                  <c:v>2.6315789473684208</c:v>
                </c:pt>
                <c:pt idx="11">
                  <c:v>2.6315789473684208</c:v>
                </c:pt>
                <c:pt idx="12">
                  <c:v>2.6315789473684208</c:v>
                </c:pt>
                <c:pt idx="13">
                  <c:v>2.6315789473684208</c:v>
                </c:pt>
                <c:pt idx="14">
                  <c:v>2.6315789473684208</c:v>
                </c:pt>
                <c:pt idx="15">
                  <c:v>2.6315789473684208</c:v>
                </c:pt>
                <c:pt idx="16">
                  <c:v>2.6315789473684208</c:v>
                </c:pt>
                <c:pt idx="17">
                  <c:v>2.6315789473684208</c:v>
                </c:pt>
                <c:pt idx="18">
                  <c:v>2.6315789473684208</c:v>
                </c:pt>
              </c:numCache>
            </c:numRef>
          </c:val>
          <c:extLst>
            <c:ext xmlns:c16="http://schemas.microsoft.com/office/drawing/2014/chart" uri="{C3380CC4-5D6E-409C-BE32-E72D297353CC}">
              <c16:uniqueId val="{00000000-5306-4B61-A55F-77A1A86E2C53}"/>
            </c:ext>
          </c:extLst>
        </c:ser>
        <c:dLbls>
          <c:showLegendKey val="0"/>
          <c:showVal val="0"/>
          <c:showCatName val="0"/>
          <c:showSerName val="0"/>
          <c:showPercent val="0"/>
          <c:showBubbleSize val="0"/>
        </c:dLbls>
        <c:gapWidth val="85"/>
        <c:axId val="573326912"/>
        <c:axId val="573324192"/>
      </c:barChart>
      <c:catAx>
        <c:axId val="573326912"/>
        <c:scaling>
          <c:orientation val="maxMin"/>
        </c:scaling>
        <c:delete val="0"/>
        <c:axPos val="l"/>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000" b="0" i="0" u="none" strike="noStrike" kern="1200" baseline="0">
                <a:solidFill>
                  <a:srgbClr val="706E70"/>
                </a:solidFill>
                <a:latin typeface="Century Gothic" panose="020B0502020202020204" pitchFamily="34" charset="0"/>
                <a:ea typeface="+mn-ea"/>
                <a:cs typeface="+mn-cs"/>
              </a:defRPr>
            </a:pPr>
            <a:endParaRPr lang="en-US"/>
          </a:p>
        </c:txPr>
        <c:crossAx val="573324192"/>
        <c:crosses val="autoZero"/>
        <c:auto val="1"/>
        <c:lblAlgn val="ctr"/>
        <c:lblOffset val="100"/>
        <c:noMultiLvlLbl val="0"/>
      </c:catAx>
      <c:valAx>
        <c:axId val="573324192"/>
        <c:scaling>
          <c:orientation val="minMax"/>
          <c:max val="80"/>
        </c:scaling>
        <c:delete val="1"/>
        <c:axPos val="t"/>
        <c:majorGridlines>
          <c:spPr>
            <a:ln w="9525" cap="flat" cmpd="sng" algn="ctr">
              <a:noFill/>
              <a:round/>
            </a:ln>
            <a:effectLst/>
          </c:spPr>
        </c:majorGridlines>
        <c:numFmt formatCode="###0.0" sourceLinked="1"/>
        <c:majorTickMark val="out"/>
        <c:minorTickMark val="none"/>
        <c:tickLblPos val="none"/>
        <c:crossAx val="5733269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428794960404848"/>
          <c:y val="0"/>
          <c:w val="0.42232338873756892"/>
          <c:h val="0.87942472368473701"/>
        </c:manualLayout>
      </c:layout>
      <c:doughnutChart>
        <c:varyColors val="1"/>
        <c:ser>
          <c:idx val="0"/>
          <c:order val="0"/>
          <c:tx>
            <c:strRef>
              <c:f>Sheet1!$B$1</c:f>
              <c:strCache>
                <c:ptCount val="1"/>
                <c:pt idx="0">
                  <c:v>Column1</c:v>
                </c:pt>
              </c:strCache>
            </c:strRef>
          </c:tx>
          <c:spPr>
            <a:solidFill>
              <a:srgbClr val="00682F"/>
            </a:solidFill>
          </c:spPr>
          <c:explosion val="4"/>
          <c:dPt>
            <c:idx val="0"/>
            <c:bubble3D val="0"/>
            <c:spPr>
              <a:solidFill>
                <a:srgbClr val="0080C6"/>
              </a:solidFill>
              <a:ln w="19050">
                <a:solidFill>
                  <a:schemeClr val="bg1"/>
                </a:solidFill>
              </a:ln>
              <a:effectLst/>
            </c:spPr>
            <c:extLst>
              <c:ext xmlns:c16="http://schemas.microsoft.com/office/drawing/2014/chart" uri="{C3380CC4-5D6E-409C-BE32-E72D297353CC}">
                <c16:uniqueId val="{00000001-2AC3-4FC4-8E49-D3C179013356}"/>
              </c:ext>
            </c:extLst>
          </c:dPt>
          <c:dPt>
            <c:idx val="1"/>
            <c:bubble3D val="0"/>
            <c:spPr>
              <a:solidFill>
                <a:srgbClr val="E64E9C"/>
              </a:solidFill>
              <a:ln w="19050">
                <a:solidFill>
                  <a:schemeClr val="lt1"/>
                </a:solidFill>
              </a:ln>
              <a:effectLst/>
            </c:spPr>
            <c:extLst>
              <c:ext xmlns:c16="http://schemas.microsoft.com/office/drawing/2014/chart" uri="{C3380CC4-5D6E-409C-BE32-E72D297353CC}">
                <c16:uniqueId val="{00000003-2AC3-4FC4-8E49-D3C179013356}"/>
              </c:ext>
            </c:extLst>
          </c:dPt>
          <c:dPt>
            <c:idx val="2"/>
            <c:bubble3D val="0"/>
            <c:spPr>
              <a:solidFill>
                <a:srgbClr val="FDB82E"/>
              </a:solidFill>
              <a:ln w="19050">
                <a:solidFill>
                  <a:schemeClr val="lt1"/>
                </a:solidFill>
              </a:ln>
              <a:effectLst/>
            </c:spPr>
            <c:extLst>
              <c:ext xmlns:c16="http://schemas.microsoft.com/office/drawing/2014/chart" uri="{C3380CC4-5D6E-409C-BE32-E72D297353CC}">
                <c16:uniqueId val="{00000005-2AC3-4FC4-8E49-D3C179013356}"/>
              </c:ext>
            </c:extLst>
          </c:dPt>
          <c:dLbls>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Da</c:v>
                </c:pt>
                <c:pt idx="1">
                  <c:v>Ne</c:v>
                </c:pt>
                <c:pt idx="2">
                  <c:v>Ne znam</c:v>
                </c:pt>
              </c:strCache>
            </c:strRef>
          </c:cat>
          <c:val>
            <c:numRef>
              <c:f>Sheet1!$B$2:$B$4</c:f>
              <c:numCache>
                <c:formatCode>###0.0</c:formatCode>
                <c:ptCount val="3"/>
                <c:pt idx="0">
                  <c:v>4.5618247298919545</c:v>
                </c:pt>
                <c:pt idx="1">
                  <c:v>57.142857142857139</c:v>
                </c:pt>
                <c:pt idx="2">
                  <c:v>38.295318127251029</c:v>
                </c:pt>
              </c:numCache>
            </c:numRef>
          </c:val>
          <c:extLst>
            <c:ext xmlns:c16="http://schemas.microsoft.com/office/drawing/2014/chart" uri="{C3380CC4-5D6E-409C-BE32-E72D297353CC}">
              <c16:uniqueId val="{00000006-2AC3-4FC4-8E49-D3C179013356}"/>
            </c:ext>
          </c:extLst>
        </c:ser>
        <c:dLbls>
          <c:showLegendKey val="0"/>
          <c:showVal val="0"/>
          <c:showCatName val="0"/>
          <c:showSerName val="0"/>
          <c:showPercent val="0"/>
          <c:showBubbleSize val="0"/>
          <c:showLeaderLines val="1"/>
        </c:dLbls>
        <c:firstSliceAng val="11"/>
        <c:holeSize val="50"/>
      </c:doughnutChart>
      <c:spPr>
        <a:noFill/>
        <a:ln>
          <a:noFill/>
        </a:ln>
        <a:effectLst/>
      </c:spPr>
    </c:plotArea>
    <c:legend>
      <c:legendPos val="r"/>
      <c:layout>
        <c:manualLayout>
          <c:xMode val="edge"/>
          <c:yMode val="edge"/>
          <c:x val="0.62390846574949499"/>
          <c:y val="0.13441366123091308"/>
          <c:w val="0.16770229963351205"/>
          <c:h val="0.60096624789288466"/>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404040"/>
              </a:solidFill>
              <a:latin typeface="+mn-lt"/>
              <a:ea typeface="+mn-ea"/>
              <a:cs typeface="+mn-cs"/>
            </a:defRPr>
          </a:pPr>
          <a:endParaRPr lang="en-US"/>
        </a:p>
      </c:txPr>
    </c:legend>
    <c:plotVisOnly val="1"/>
    <c:dispBlanksAs val="zero"/>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plotArea>
      <c:layout>
        <c:manualLayout>
          <c:layoutTarget val="inner"/>
          <c:xMode val="edge"/>
          <c:yMode val="edge"/>
          <c:x val="7.0238548519155369E-2"/>
          <c:y val="0.15137544536539618"/>
          <c:w val="0.67737157855268182"/>
          <c:h val="0.65012449668569805"/>
        </c:manualLayout>
      </c:layout>
      <c:barChart>
        <c:barDir val="col"/>
        <c:grouping val="stacked"/>
        <c:varyColors val="0"/>
        <c:ser>
          <c:idx val="0"/>
          <c:order val="0"/>
          <c:tx>
            <c:strRef>
              <c:f>Sheet1!$B$1</c:f>
              <c:strCache>
                <c:ptCount val="1"/>
                <c:pt idx="0">
                  <c:v>Uopšte nije značajan</c:v>
                </c:pt>
              </c:strCache>
            </c:strRef>
          </c:tx>
          <c:spPr>
            <a:solidFill>
              <a:srgbClr val="706E70"/>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obučenost kadrova</c:v>
                </c:pt>
                <c:pt idx="1">
                  <c:v>iskustvo menadžmenta</c:v>
                </c:pt>
                <c:pt idx="2">
                  <c:v>modernizacija opreme</c:v>
                </c:pt>
                <c:pt idx="3">
                  <c:v>bliskost sa donosiocima odluka</c:v>
                </c:pt>
                <c:pt idx="4">
                  <c:v>uvođenje inovacija</c:v>
                </c:pt>
                <c:pt idx="5">
                  <c:v>digitalna transformacija</c:v>
                </c:pt>
              </c:strCache>
            </c:strRef>
          </c:cat>
          <c:val>
            <c:numRef>
              <c:f>Sheet1!$B$2:$B$7</c:f>
              <c:numCache>
                <c:formatCode>#,##0.0</c:formatCode>
                <c:ptCount val="6"/>
                <c:pt idx="0">
                  <c:v>7.8031212484993935</c:v>
                </c:pt>
                <c:pt idx="1">
                  <c:v>14.765906362545024</c:v>
                </c:pt>
                <c:pt idx="2">
                  <c:v>13.565426170468205</c:v>
                </c:pt>
                <c:pt idx="3">
                  <c:v>15.726290516206484</c:v>
                </c:pt>
                <c:pt idx="4">
                  <c:v>19.56782713085234</c:v>
                </c:pt>
                <c:pt idx="5">
                  <c:v>23.409363745498197</c:v>
                </c:pt>
              </c:numCache>
            </c:numRef>
          </c:val>
          <c:extLst>
            <c:ext xmlns:c16="http://schemas.microsoft.com/office/drawing/2014/chart" uri="{C3380CC4-5D6E-409C-BE32-E72D297353CC}">
              <c16:uniqueId val="{00000000-0E86-4A70-9B94-771FC28057A1}"/>
            </c:ext>
          </c:extLst>
        </c:ser>
        <c:ser>
          <c:idx val="1"/>
          <c:order val="1"/>
          <c:tx>
            <c:strRef>
              <c:f>Sheet1!$C$1</c:f>
              <c:strCache>
                <c:ptCount val="1"/>
                <c:pt idx="0">
                  <c:v>U manjoj meri</c:v>
                </c:pt>
              </c:strCache>
            </c:strRef>
          </c:tx>
          <c:spPr>
            <a:solidFill>
              <a:srgbClr val="E64E9C"/>
            </a:soli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obučenost kadrova</c:v>
                </c:pt>
                <c:pt idx="1">
                  <c:v>iskustvo menadžmenta</c:v>
                </c:pt>
                <c:pt idx="2">
                  <c:v>modernizacija opreme</c:v>
                </c:pt>
                <c:pt idx="3">
                  <c:v>bliskost sa donosiocima odluka</c:v>
                </c:pt>
                <c:pt idx="4">
                  <c:v>uvođenje inovacija</c:v>
                </c:pt>
                <c:pt idx="5">
                  <c:v>digitalna transformacija</c:v>
                </c:pt>
              </c:strCache>
            </c:strRef>
          </c:cat>
          <c:val>
            <c:numRef>
              <c:f>Sheet1!$C$2:$C$7</c:f>
              <c:numCache>
                <c:formatCode>#,##0.0</c:formatCode>
                <c:ptCount val="6"/>
                <c:pt idx="0">
                  <c:v>8.5234093637455004</c:v>
                </c:pt>
                <c:pt idx="1">
                  <c:v>14.285714285714286</c:v>
                </c:pt>
                <c:pt idx="2">
                  <c:v>16.686674669867926</c:v>
                </c:pt>
                <c:pt idx="3">
                  <c:v>17.647058823529431</c:v>
                </c:pt>
                <c:pt idx="4">
                  <c:v>22.448979591836729</c:v>
                </c:pt>
                <c:pt idx="5">
                  <c:v>22.448979591836729</c:v>
                </c:pt>
              </c:numCache>
            </c:numRef>
          </c:val>
          <c:extLst>
            <c:ext xmlns:c16="http://schemas.microsoft.com/office/drawing/2014/chart" uri="{C3380CC4-5D6E-409C-BE32-E72D297353CC}">
              <c16:uniqueId val="{00000001-0E86-4A70-9B94-771FC28057A1}"/>
            </c:ext>
          </c:extLst>
        </c:ser>
        <c:ser>
          <c:idx val="2"/>
          <c:order val="2"/>
          <c:tx>
            <c:strRef>
              <c:f>Sheet1!$D$1</c:f>
              <c:strCache>
                <c:ptCount val="1"/>
                <c:pt idx="0">
                  <c:v>U većoj meri </c:v>
                </c:pt>
              </c:strCache>
            </c:strRef>
          </c:tx>
          <c:spPr>
            <a:solidFill>
              <a:srgbClr val="FDB82E"/>
            </a:solidFill>
            <a:ln>
              <a:noFill/>
            </a:ln>
            <a:effectLst/>
          </c:spPr>
          <c:invertIfNegative val="0"/>
          <c:dLbls>
            <c:dLbl>
              <c:idx val="4"/>
              <c:layout>
                <c:manualLayout>
                  <c:x val="0"/>
                  <c:y val="-3.883117969267792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FE5-41EA-8BE8-C04622EA5DD9}"/>
                </c:ext>
              </c:extLst>
            </c:dLbl>
            <c:dLbl>
              <c:idx val="5"/>
              <c:layout>
                <c:manualLayout>
                  <c:x val="-7.7946945355224445E-17"/>
                  <c:y val="-9.1367481629830404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A59D-4301-B30D-FCCD3725D0C5}"/>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obučenost kadrova</c:v>
                </c:pt>
                <c:pt idx="1">
                  <c:v>iskustvo menadžmenta</c:v>
                </c:pt>
                <c:pt idx="2">
                  <c:v>modernizacija opreme</c:v>
                </c:pt>
                <c:pt idx="3">
                  <c:v>bliskost sa donosiocima odluka</c:v>
                </c:pt>
                <c:pt idx="4">
                  <c:v>uvođenje inovacija</c:v>
                </c:pt>
                <c:pt idx="5">
                  <c:v>digitalna transformacija</c:v>
                </c:pt>
              </c:strCache>
            </c:strRef>
          </c:cat>
          <c:val>
            <c:numRef>
              <c:f>Sheet1!$D$2:$D$7</c:f>
              <c:numCache>
                <c:formatCode>#,##0.0</c:formatCode>
                <c:ptCount val="6"/>
                <c:pt idx="0">
                  <c:v>27.130852340936375</c:v>
                </c:pt>
                <c:pt idx="1">
                  <c:v>31.092436974789866</c:v>
                </c:pt>
                <c:pt idx="2">
                  <c:v>32.292917166866793</c:v>
                </c:pt>
                <c:pt idx="3">
                  <c:v>31.452581032412962</c:v>
                </c:pt>
                <c:pt idx="4">
                  <c:v>28.93157262905163</c:v>
                </c:pt>
                <c:pt idx="5">
                  <c:v>29.051620648259302</c:v>
                </c:pt>
              </c:numCache>
            </c:numRef>
          </c:val>
          <c:extLst>
            <c:ext xmlns:c16="http://schemas.microsoft.com/office/drawing/2014/chart" uri="{C3380CC4-5D6E-409C-BE32-E72D297353CC}">
              <c16:uniqueId val="{00000002-0E86-4A70-9B94-771FC28057A1}"/>
            </c:ext>
          </c:extLst>
        </c:ser>
        <c:ser>
          <c:idx val="3"/>
          <c:order val="3"/>
          <c:tx>
            <c:strRef>
              <c:f>Sheet1!$E$1</c:f>
              <c:strCache>
                <c:ptCount val="1"/>
                <c:pt idx="0">
                  <c:v>Veoma značajan</c:v>
                </c:pt>
              </c:strCache>
            </c:strRef>
          </c:tx>
          <c:spPr>
            <a:solidFill>
              <a:srgbClr val="0080C6"/>
            </a:solidFill>
            <a:ln>
              <a:noFill/>
            </a:ln>
            <a:effectLst/>
          </c:spPr>
          <c:invertIfNegative val="0"/>
          <c:dLbls>
            <c:dLbl>
              <c:idx val="1"/>
              <c:layout>
                <c:manualLayout>
                  <c:x val="0"/>
                  <c:y val="-9.7737375550047551E-3"/>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E86-4A70-9B94-771FC28057A1}"/>
                </c:ext>
              </c:extLst>
            </c:dLbl>
            <c:numFmt formatCode="#,##0.0" sourceLinked="0"/>
            <c:spPr>
              <a:no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obučenost kadrova</c:v>
                </c:pt>
                <c:pt idx="1">
                  <c:v>iskustvo menadžmenta</c:v>
                </c:pt>
                <c:pt idx="2">
                  <c:v>modernizacija opreme</c:v>
                </c:pt>
                <c:pt idx="3">
                  <c:v>bliskost sa donosiocima odluka</c:v>
                </c:pt>
                <c:pt idx="4">
                  <c:v>uvođenje inovacija</c:v>
                </c:pt>
                <c:pt idx="5">
                  <c:v>digitalna transformacija</c:v>
                </c:pt>
              </c:strCache>
            </c:strRef>
          </c:cat>
          <c:val>
            <c:numRef>
              <c:f>Sheet1!$E$2:$E$7</c:f>
              <c:numCache>
                <c:formatCode>#,##0.0</c:formatCode>
                <c:ptCount val="6"/>
                <c:pt idx="0">
                  <c:v>56.542617046818762</c:v>
                </c:pt>
                <c:pt idx="1">
                  <c:v>39.855942376950821</c:v>
                </c:pt>
                <c:pt idx="2">
                  <c:v>37.454981992797045</c:v>
                </c:pt>
                <c:pt idx="3">
                  <c:v>35.174069627851125</c:v>
                </c:pt>
                <c:pt idx="4">
                  <c:v>29.051620648259302</c:v>
                </c:pt>
                <c:pt idx="5">
                  <c:v>25.090036014405744</c:v>
                </c:pt>
              </c:numCache>
            </c:numRef>
          </c:val>
          <c:extLst>
            <c:ext xmlns:c16="http://schemas.microsoft.com/office/drawing/2014/chart" uri="{C3380CC4-5D6E-409C-BE32-E72D297353CC}">
              <c16:uniqueId val="{00000004-0E86-4A70-9B94-771FC28057A1}"/>
            </c:ext>
          </c:extLst>
        </c:ser>
        <c:dLbls>
          <c:showLegendKey val="0"/>
          <c:showVal val="0"/>
          <c:showCatName val="0"/>
          <c:showSerName val="0"/>
          <c:showPercent val="0"/>
          <c:showBubbleSize val="0"/>
        </c:dLbls>
        <c:gapWidth val="150"/>
        <c:overlap val="100"/>
        <c:axId val="331248496"/>
        <c:axId val="331249040"/>
      </c:barChart>
      <c:lineChart>
        <c:grouping val="standard"/>
        <c:varyColors val="0"/>
        <c:ser>
          <c:idx val="4"/>
          <c:order val="4"/>
          <c:tx>
            <c:strRef>
              <c:f>Sheet1!$F$1</c:f>
              <c:strCache>
                <c:ptCount val="1"/>
                <c:pt idx="0">
                  <c:v>Prosek</c:v>
                </c:pt>
              </c:strCache>
            </c:strRef>
          </c:tx>
          <c:spPr>
            <a:ln w="28575" cap="rnd">
              <a:solidFill>
                <a:srgbClr val="004B88"/>
              </a:solidFill>
              <a:round/>
            </a:ln>
            <a:effectLst/>
          </c:spPr>
          <c:marker>
            <c:symbol val="none"/>
          </c:marker>
          <c:dLbls>
            <c:dLbl>
              <c:idx val="0"/>
              <c:layout>
                <c:manualLayout>
                  <c:x val="-1.5837906303611437E-2"/>
                  <c:y val="-1.459577533311813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5-0E86-4A70-9B94-771FC28057A1}"/>
                </c:ext>
              </c:extLst>
            </c:dLbl>
            <c:dLbl>
              <c:idx val="1"/>
              <c:layout>
                <c:manualLayout>
                  <c:x val="0"/>
                  <c:y val="-3.0104613164466834E-17"/>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6-0E86-4A70-9B94-771FC28057A1}"/>
                </c:ext>
              </c:extLst>
            </c:dLbl>
            <c:dLbl>
              <c:idx val="2"/>
              <c:layout>
                <c:manualLayout>
                  <c:x val="-1.2755102040816377E-2"/>
                  <c:y val="1.4420954088739779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7-0E86-4A70-9B94-771FC28057A1}"/>
                </c:ext>
              </c:extLst>
            </c:dLbl>
            <c:dLbl>
              <c:idx val="3"/>
              <c:layout>
                <c:manualLayout>
                  <c:x val="-1.0706806004646585E-3"/>
                  <c:y val="1.313671022641172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8-0E86-4A70-9B94-771FC28057A1}"/>
                </c:ext>
              </c:extLst>
            </c:dLbl>
            <c:dLbl>
              <c:idx val="4"/>
              <c:layout>
                <c:manualLayout>
                  <c:x val="1.2924584203760166E-2"/>
                  <c:y val="8.0473528160698009E-3"/>
                </c:manualLayout>
              </c:layout>
              <c:numFmt formatCode="#,##0.00" sourceLinked="0"/>
              <c:spPr>
                <a:solidFill>
                  <a:srgbClr val="004B88"/>
                </a:solidFill>
                <a:ln>
                  <a:noFill/>
                </a:ln>
                <a:effectLst/>
              </c:spPr>
              <c:txPr>
                <a:bodyPr rot="0" spcFirstLastPara="1" vertOverflow="ellipsis" vert="horz" wrap="square" lIns="38100" tIns="19050" rIns="38100" bIns="19050" anchor="ctr" anchorCtr="1">
                  <a:no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extLst>
                <c:ext xmlns:c15="http://schemas.microsoft.com/office/drawing/2012/chart" uri="{CE6537A1-D6FC-4f65-9D91-7224C49458BB}">
                  <c15:layout>
                    <c:manualLayout>
                      <c:w val="3.0612244897959183E-2"/>
                      <c:h val="3.4536908056075892E-2"/>
                    </c:manualLayout>
                  </c15:layout>
                </c:ext>
                <c:ext xmlns:c16="http://schemas.microsoft.com/office/drawing/2014/chart" uri="{C3380CC4-5D6E-409C-BE32-E72D297353CC}">
                  <c16:uniqueId val="{00000009-0E86-4A70-9B94-771FC28057A1}"/>
                </c:ext>
              </c:extLst>
            </c:dLbl>
            <c:dLbl>
              <c:idx val="5"/>
              <c:layout>
                <c:manualLayout>
                  <c:x val="-1.2670325042889155E-2"/>
                  <c:y val="1.5989309285220344E-2"/>
                </c:manualLayout>
              </c:layou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646D-49E8-A290-B5A7DD65930F}"/>
                </c:ext>
              </c:extLst>
            </c:dLbl>
            <c:numFmt formatCode="#,##0.00" sourceLinked="0"/>
            <c:spPr>
              <a:solidFill>
                <a:srgbClr val="004B88"/>
              </a:solidFill>
              <a:ln>
                <a:noFill/>
              </a:ln>
              <a:effectLst/>
            </c:spPr>
            <c:txPr>
              <a:bodyPr rot="0" spcFirstLastPara="1" vertOverflow="ellipsis" vert="horz" wrap="square" lIns="38100" tIns="19050" rIns="38100" bIns="19050" anchor="ctr" anchorCtr="1">
                <a:spAutoFit/>
              </a:bodyPr>
              <a:lstStyle/>
              <a:p>
                <a:pPr>
                  <a:defRPr sz="1000" b="1" i="0" u="none" strike="noStrike" kern="1200" baseline="0">
                    <a:solidFill>
                      <a:schemeClr val="bg1"/>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obučenost kadrova</c:v>
                </c:pt>
                <c:pt idx="1">
                  <c:v>iskustvo menadžmenta</c:v>
                </c:pt>
                <c:pt idx="2">
                  <c:v>modernizacija opreme</c:v>
                </c:pt>
                <c:pt idx="3">
                  <c:v>bliskost sa donosiocima odluka</c:v>
                </c:pt>
                <c:pt idx="4">
                  <c:v>uvođenje inovacija</c:v>
                </c:pt>
                <c:pt idx="5">
                  <c:v>digitalna transformacija</c:v>
                </c:pt>
              </c:strCache>
            </c:strRef>
          </c:cat>
          <c:val>
            <c:numRef>
              <c:f>Sheet1!$F$2:$F$7</c:f>
              <c:numCache>
                <c:formatCode>#,##0.00</c:formatCode>
                <c:ptCount val="6"/>
                <c:pt idx="0">
                  <c:v>3.3241296518607446</c:v>
                </c:pt>
                <c:pt idx="1">
                  <c:v>2.9603841536614652</c:v>
                </c:pt>
                <c:pt idx="2">
                  <c:v>2.936374549819929</c:v>
                </c:pt>
                <c:pt idx="3">
                  <c:v>2.8607442977190898</c:v>
                </c:pt>
                <c:pt idx="4">
                  <c:v>2.674669867947181</c:v>
                </c:pt>
                <c:pt idx="5">
                  <c:v>2.5582232893157237</c:v>
                </c:pt>
              </c:numCache>
            </c:numRef>
          </c:val>
          <c:smooth val="0"/>
          <c:extLst>
            <c:ext xmlns:c16="http://schemas.microsoft.com/office/drawing/2014/chart" uri="{C3380CC4-5D6E-409C-BE32-E72D297353CC}">
              <c16:uniqueId val="{0000000A-0E86-4A70-9B94-771FC28057A1}"/>
            </c:ext>
          </c:extLst>
        </c:ser>
        <c:dLbls>
          <c:showLegendKey val="0"/>
          <c:showVal val="0"/>
          <c:showCatName val="0"/>
          <c:showSerName val="0"/>
          <c:showPercent val="0"/>
          <c:showBubbleSize val="0"/>
        </c:dLbls>
        <c:marker val="1"/>
        <c:smooth val="0"/>
        <c:axId val="331241968"/>
        <c:axId val="331238704"/>
      </c:lineChart>
      <c:catAx>
        <c:axId val="331248496"/>
        <c:scaling>
          <c:orientation val="minMax"/>
        </c:scaling>
        <c:delete val="0"/>
        <c:axPos val="b"/>
        <c:numFmt formatCode="General" sourceLinked="1"/>
        <c:majorTickMark val="out"/>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331249040"/>
        <c:crosses val="autoZero"/>
        <c:auto val="1"/>
        <c:lblAlgn val="ctr"/>
        <c:lblOffset val="100"/>
        <c:noMultiLvlLbl val="0"/>
      </c:catAx>
      <c:valAx>
        <c:axId val="331249040"/>
        <c:scaling>
          <c:orientation val="minMax"/>
          <c:max val="100"/>
        </c:scaling>
        <c:delete val="0"/>
        <c:axPos val="l"/>
        <c:numFmt formatCode="General"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rgbClr val="6E706E"/>
                </a:solidFill>
                <a:latin typeface="Century Gothic" panose="020B0502020202020204" pitchFamily="34" charset="0"/>
                <a:ea typeface="+mn-ea"/>
                <a:cs typeface="+mn-cs"/>
              </a:defRPr>
            </a:pPr>
            <a:endParaRPr lang="en-US"/>
          </a:p>
        </c:txPr>
        <c:crossAx val="331248496"/>
        <c:crosses val="autoZero"/>
        <c:crossBetween val="between"/>
        <c:majorUnit val="20"/>
      </c:valAx>
      <c:valAx>
        <c:axId val="331238704"/>
        <c:scaling>
          <c:orientation val="minMax"/>
          <c:max val="4"/>
          <c:min val="1"/>
        </c:scaling>
        <c:delete val="0"/>
        <c:axPos val="r"/>
        <c:numFmt formatCode="#,##0" sourceLinked="0"/>
        <c:majorTickMark val="out"/>
        <c:minorTickMark val="none"/>
        <c:tickLblPos val="nextTo"/>
        <c:spPr>
          <a:noFill/>
          <a:ln>
            <a:solidFill>
              <a:schemeClr val="tx1"/>
            </a:solidFill>
          </a:ln>
          <a:effectLst/>
        </c:spPr>
        <c:txPr>
          <a:bodyPr rot="-60000000" spcFirstLastPara="1" vertOverflow="ellipsis" vert="horz" wrap="square" anchor="ctr" anchorCtr="1"/>
          <a:lstStyle/>
          <a:p>
            <a:pPr>
              <a:defRPr sz="1197" b="0" i="0" u="none" strike="noStrike" kern="1200" baseline="0">
                <a:solidFill>
                  <a:schemeClr val="tx1"/>
                </a:solidFill>
                <a:latin typeface="Century Gothic" panose="020B0502020202020204" pitchFamily="34" charset="0"/>
                <a:ea typeface="+mn-ea"/>
                <a:cs typeface="+mn-cs"/>
              </a:defRPr>
            </a:pPr>
            <a:endParaRPr lang="en-US"/>
          </a:p>
        </c:txPr>
        <c:crossAx val="331241968"/>
        <c:crosses val="max"/>
        <c:crossBetween val="between"/>
        <c:majorUnit val="1"/>
      </c:valAx>
      <c:catAx>
        <c:axId val="331241968"/>
        <c:scaling>
          <c:orientation val="minMax"/>
        </c:scaling>
        <c:delete val="1"/>
        <c:axPos val="b"/>
        <c:numFmt formatCode="General" sourceLinked="1"/>
        <c:majorTickMark val="out"/>
        <c:minorTickMark val="none"/>
        <c:tickLblPos val="none"/>
        <c:crossAx val="331238704"/>
        <c:crosses val="autoZero"/>
        <c:auto val="1"/>
        <c:lblAlgn val="ctr"/>
        <c:lblOffset val="100"/>
        <c:noMultiLvlLbl val="0"/>
      </c:catAx>
      <c:spPr>
        <a:noFill/>
        <a:ln>
          <a:noFill/>
        </a:ln>
        <a:effectLst/>
      </c:spPr>
    </c:plotArea>
    <c:legend>
      <c:legendPos val="r"/>
      <c:layout>
        <c:manualLayout>
          <c:xMode val="edge"/>
          <c:yMode val="edge"/>
          <c:x val="0.77827272149017124"/>
          <c:y val="0.18147146609735876"/>
          <c:w val="0.16596787274470928"/>
          <c:h val="0.63917200917631689"/>
        </c:manualLayout>
      </c:layout>
      <c:overlay val="0"/>
      <c:spPr>
        <a:noFill/>
        <a:ln>
          <a:noFill/>
        </a:ln>
        <a:effectLst/>
      </c:spPr>
      <c:txPr>
        <a:bodyPr rot="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legend>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64243702325295249"/>
          <c:y val="5.6860631628167721E-2"/>
          <c:w val="0.35756297674704801"/>
          <c:h val="0.86687212386133738"/>
        </c:manualLayout>
      </c:layout>
      <c:barChart>
        <c:barDir val="bar"/>
        <c:grouping val="clustered"/>
        <c:varyColors val="0"/>
        <c:ser>
          <c:idx val="0"/>
          <c:order val="0"/>
          <c:tx>
            <c:strRef>
              <c:f>Sheet1!$B$1</c:f>
              <c:strCache>
                <c:ptCount val="1"/>
                <c:pt idx="0">
                  <c:v>1</c:v>
                </c:pt>
              </c:strCache>
            </c:strRef>
          </c:tx>
          <c:spPr>
            <a:solidFill>
              <a:srgbClr val="0080C6"/>
            </a:solidFill>
            <a:ln>
              <a:noFill/>
            </a:ln>
            <a:effectLst/>
          </c:spPr>
          <c:invertIfNegative val="0"/>
          <c:dPt>
            <c:idx val="4"/>
            <c:invertIfNegative val="0"/>
            <c:bubble3D val="0"/>
            <c:spPr>
              <a:solidFill>
                <a:srgbClr val="0080C6"/>
              </a:solidFill>
              <a:ln>
                <a:noFill/>
              </a:ln>
              <a:effectLst/>
            </c:spPr>
            <c:extLst>
              <c:ext xmlns:c16="http://schemas.microsoft.com/office/drawing/2014/chart" uri="{C3380CC4-5D6E-409C-BE32-E72D297353CC}">
                <c16:uniqueId val="{00000001-3D41-4078-A4FB-1B2BBAC77EB0}"/>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6E706E"/>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Nove ili značajno unapređene usluge</c:v>
                </c:pt>
                <c:pt idx="1">
                  <c:v>Novog ili značajno unapređenog proizvoda</c:v>
                </c:pt>
                <c:pt idx="2">
                  <c:v>Nov ili značajno unapređen način organizacije procesa i rada</c:v>
                </c:pt>
                <c:pt idx="3">
                  <c:v>Novih ili značajno unapređenih marketinških metoda i koncepata</c:v>
                </c:pt>
                <c:pt idx="4">
                  <c:v>Drugo</c:v>
                </c:pt>
              </c:strCache>
            </c:strRef>
          </c:cat>
          <c:val>
            <c:numRef>
              <c:f>Sheet1!$B$2:$B$6</c:f>
              <c:numCache>
                <c:formatCode>0.0</c:formatCode>
                <c:ptCount val="5"/>
                <c:pt idx="0">
                  <c:v>53.614457831325304</c:v>
                </c:pt>
                <c:pt idx="1">
                  <c:v>37.951807228915662</c:v>
                </c:pt>
                <c:pt idx="2">
                  <c:v>36.144578313253014</c:v>
                </c:pt>
                <c:pt idx="3">
                  <c:v>17.771084337349397</c:v>
                </c:pt>
                <c:pt idx="4">
                  <c:v>1.8072289156626504</c:v>
                </c:pt>
              </c:numCache>
            </c:numRef>
          </c:val>
          <c:extLst>
            <c:ext xmlns:c16="http://schemas.microsoft.com/office/drawing/2014/chart" uri="{C3380CC4-5D6E-409C-BE32-E72D297353CC}">
              <c16:uniqueId val="{00000000-6C98-47B4-98B6-23444030F283}"/>
            </c:ext>
          </c:extLst>
        </c:ser>
        <c:dLbls>
          <c:showLegendKey val="0"/>
          <c:showVal val="0"/>
          <c:showCatName val="0"/>
          <c:showSerName val="0"/>
          <c:showPercent val="0"/>
          <c:showBubbleSize val="0"/>
        </c:dLbls>
        <c:gapWidth val="85"/>
        <c:axId val="331235984"/>
        <c:axId val="331241424"/>
      </c:barChart>
      <c:catAx>
        <c:axId val="331235984"/>
        <c:scaling>
          <c:orientation val="maxMin"/>
        </c:scaling>
        <c:delete val="0"/>
        <c:axPos val="l"/>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331241424"/>
        <c:crosses val="autoZero"/>
        <c:auto val="1"/>
        <c:lblAlgn val="ctr"/>
        <c:lblOffset val="100"/>
        <c:noMultiLvlLbl val="0"/>
      </c:catAx>
      <c:valAx>
        <c:axId val="331241424"/>
        <c:scaling>
          <c:orientation val="minMax"/>
          <c:max val="80"/>
        </c:scaling>
        <c:delete val="1"/>
        <c:axPos val="t"/>
        <c:majorGridlines>
          <c:spPr>
            <a:ln w="9525" cap="flat" cmpd="sng" algn="ctr">
              <a:noFill/>
              <a:round/>
            </a:ln>
            <a:effectLst/>
          </c:spPr>
        </c:majorGridlines>
        <c:numFmt formatCode="0.0" sourceLinked="1"/>
        <c:majorTickMark val="out"/>
        <c:minorTickMark val="none"/>
        <c:tickLblPos val="none"/>
        <c:crossAx val="331235984"/>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51222867454068233"/>
          <c:y val="5.7663825984648538E-2"/>
          <c:w val="0.48697509339329897"/>
          <c:h val="0.86687212386133738"/>
        </c:manualLayout>
      </c:layout>
      <c:barChart>
        <c:barDir val="bar"/>
        <c:grouping val="clustered"/>
        <c:varyColors val="0"/>
        <c:ser>
          <c:idx val="0"/>
          <c:order val="0"/>
          <c:tx>
            <c:strRef>
              <c:f>Sheet1!$B$1</c:f>
              <c:strCache>
                <c:ptCount val="1"/>
                <c:pt idx="0">
                  <c:v>1</c:v>
                </c:pt>
              </c:strCache>
            </c:strRef>
          </c:tx>
          <c:spPr>
            <a:solidFill>
              <a:srgbClr val="FDB82E"/>
            </a:solidFill>
            <a:ln>
              <a:noFill/>
            </a:ln>
            <a:effectLst/>
          </c:spPr>
          <c:invertIfNegative val="0"/>
          <c:dPt>
            <c:idx val="17"/>
            <c:invertIfNegative val="0"/>
            <c:bubble3D val="0"/>
            <c:spPr>
              <a:solidFill>
                <a:srgbClr val="FDB82E"/>
              </a:solidFill>
              <a:ln>
                <a:noFill/>
              </a:ln>
              <a:effectLst/>
            </c:spPr>
            <c:extLst>
              <c:ext xmlns:c16="http://schemas.microsoft.com/office/drawing/2014/chart" uri="{C3380CC4-5D6E-409C-BE32-E72D297353CC}">
                <c16:uniqueId val="{00000001-8AF0-4B31-8DE9-EFD1576583C8}"/>
              </c:ext>
            </c:extLst>
          </c:dPt>
          <c:dPt>
            <c:idx val="18"/>
            <c:invertIfNegative val="0"/>
            <c:bubble3D val="0"/>
            <c:spPr>
              <a:solidFill>
                <a:srgbClr val="FDB82E"/>
              </a:solidFill>
              <a:ln>
                <a:noFill/>
              </a:ln>
              <a:effectLst/>
            </c:spPr>
            <c:extLst>
              <c:ext xmlns:c16="http://schemas.microsoft.com/office/drawing/2014/chart" uri="{C3380CC4-5D6E-409C-BE32-E72D297353CC}">
                <c16:uniqueId val="{00000002-8AF0-4B31-8DE9-EFD1576583C8}"/>
              </c:ext>
            </c:extLst>
          </c:dPt>
          <c:dLbls>
            <c:spPr>
              <a:noFill/>
              <a:ln>
                <a:noFill/>
              </a:ln>
              <a:effectLst/>
            </c:spPr>
            <c:txPr>
              <a:bodyPr rot="0" spcFirstLastPara="1" vertOverflow="ellipsis" vert="horz" wrap="square" lIns="38100" tIns="19050" rIns="38100" bIns="19050" anchor="ctr" anchorCtr="1">
                <a:spAutoFit/>
              </a:bodyPr>
              <a:lstStyle/>
              <a:p>
                <a:pPr>
                  <a:defRPr sz="1000" b="0" i="0" u="none" strike="noStrike" kern="1200" baseline="0">
                    <a:solidFill>
                      <a:srgbClr val="6E706E"/>
                    </a:solidFill>
                    <a:latin typeface="Century Gothic" panose="020B0502020202020204" pitchFamily="34" charset="0"/>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Sheet1!$A$2:$A$20</c:f>
              <c:strCache>
                <c:ptCount val="19"/>
                <c:pt idx="0">
                  <c:v>Uvođenje novog proizvoda/usluge u ponudu</c:v>
                </c:pt>
                <c:pt idx="1">
                  <c:v>Digitalizacija, novi softver</c:v>
                </c:pt>
                <c:pt idx="2">
                  <c:v>Nova oprema, alati, mašine, sredstva za rad</c:v>
                </c:pt>
                <c:pt idx="3">
                  <c:v>Nova organizacija rada</c:v>
                </c:pt>
                <c:pt idx="4">
                  <c:v>Ulaganje u kvalitet proizvoda/usluge</c:v>
                </c:pt>
                <c:pt idx="5">
                  <c:v>Brzina usluge</c:v>
                </c:pt>
                <c:pt idx="6">
                  <c:v>Poboljšavanja prema potrebama potrošača</c:v>
                </c:pt>
                <c:pt idx="7">
                  <c:v>Bolje ponude</c:v>
                </c:pt>
                <c:pt idx="8">
                  <c:v>Reklamiranje</c:v>
                </c:pt>
                <c:pt idx="9">
                  <c:v>Online prodaja</c:v>
                </c:pt>
                <c:pt idx="10">
                  <c:v>Nova vozila</c:v>
                </c:pt>
                <c:pt idx="11">
                  <c:v>Širenje poslovanja, veći broj zaposlenih</c:v>
                </c:pt>
                <c:pt idx="12">
                  <c:v>Društvene mreže</c:v>
                </c:pt>
                <c:pt idx="13">
                  <c:v>Web sajt</c:v>
                </c:pt>
                <c:pt idx="14">
                  <c:v>Način preuzimanja-dostava proizvoda</c:v>
                </c:pt>
                <c:pt idx="15">
                  <c:v>Novo pakovanje</c:v>
                </c:pt>
                <c:pt idx="16">
                  <c:v>Renoviran prostor</c:v>
                </c:pt>
                <c:pt idx="17">
                  <c:v>Ostalo</c:v>
                </c:pt>
                <c:pt idx="18">
                  <c:v>Ne znam</c:v>
                </c:pt>
              </c:strCache>
            </c:strRef>
          </c:cat>
          <c:val>
            <c:numRef>
              <c:f>Sheet1!$B$2:$B$20</c:f>
              <c:numCache>
                <c:formatCode>0.0</c:formatCode>
                <c:ptCount val="19"/>
                <c:pt idx="0">
                  <c:v>34.638554216867469</c:v>
                </c:pt>
                <c:pt idx="1">
                  <c:v>21.084337349397593</c:v>
                </c:pt>
                <c:pt idx="2">
                  <c:v>20.481927710843372</c:v>
                </c:pt>
                <c:pt idx="3">
                  <c:v>8.4337349397590362</c:v>
                </c:pt>
                <c:pt idx="4">
                  <c:v>6.927710843373494</c:v>
                </c:pt>
                <c:pt idx="5">
                  <c:v>3.9156626506024099</c:v>
                </c:pt>
                <c:pt idx="6">
                  <c:v>3.9156626506024099</c:v>
                </c:pt>
                <c:pt idx="7">
                  <c:v>3.9156626506024099</c:v>
                </c:pt>
                <c:pt idx="8">
                  <c:v>3.6144578313253009</c:v>
                </c:pt>
                <c:pt idx="9">
                  <c:v>3.3132530120481931</c:v>
                </c:pt>
                <c:pt idx="10">
                  <c:v>2.7108433734939759</c:v>
                </c:pt>
                <c:pt idx="11">
                  <c:v>2.4096385542168677</c:v>
                </c:pt>
                <c:pt idx="12">
                  <c:v>2.1084337349397591</c:v>
                </c:pt>
                <c:pt idx="13">
                  <c:v>1.8072289156626504</c:v>
                </c:pt>
                <c:pt idx="14">
                  <c:v>1.5060240963855422</c:v>
                </c:pt>
                <c:pt idx="15">
                  <c:v>1.5060240963855422</c:v>
                </c:pt>
                <c:pt idx="16">
                  <c:v>1.2048192771084338</c:v>
                </c:pt>
                <c:pt idx="17">
                  <c:v>5.1204819277108431</c:v>
                </c:pt>
                <c:pt idx="18">
                  <c:v>0.60240963855421692</c:v>
                </c:pt>
              </c:numCache>
            </c:numRef>
          </c:val>
          <c:extLst>
            <c:ext xmlns:c16="http://schemas.microsoft.com/office/drawing/2014/chart" uri="{C3380CC4-5D6E-409C-BE32-E72D297353CC}">
              <c16:uniqueId val="{00000000-41E0-4CAA-9CB3-675F950A4A07}"/>
            </c:ext>
          </c:extLst>
        </c:ser>
        <c:dLbls>
          <c:showLegendKey val="0"/>
          <c:showVal val="0"/>
          <c:showCatName val="0"/>
          <c:showSerName val="0"/>
          <c:showPercent val="0"/>
          <c:showBubbleSize val="0"/>
        </c:dLbls>
        <c:gapWidth val="85"/>
        <c:axId val="331242512"/>
        <c:axId val="331243600"/>
      </c:barChart>
      <c:catAx>
        <c:axId val="331242512"/>
        <c:scaling>
          <c:orientation val="maxMin"/>
        </c:scaling>
        <c:delete val="0"/>
        <c:axPos val="l"/>
        <c:numFmt formatCode="General" sourceLinked="1"/>
        <c:majorTickMark val="out"/>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000" b="0" i="0" u="none" strike="noStrike" kern="1200" baseline="0">
                <a:solidFill>
                  <a:srgbClr val="6E706E"/>
                </a:solidFill>
                <a:latin typeface="Century Gothic" panose="020B0502020202020204" pitchFamily="34" charset="0"/>
                <a:ea typeface="+mn-ea"/>
                <a:cs typeface="+mn-cs"/>
              </a:defRPr>
            </a:pPr>
            <a:endParaRPr lang="en-US"/>
          </a:p>
        </c:txPr>
        <c:crossAx val="331243600"/>
        <c:crosses val="autoZero"/>
        <c:auto val="1"/>
        <c:lblAlgn val="ctr"/>
        <c:lblOffset val="100"/>
        <c:noMultiLvlLbl val="0"/>
      </c:catAx>
      <c:valAx>
        <c:axId val="331243600"/>
        <c:scaling>
          <c:orientation val="minMax"/>
          <c:max val="80"/>
        </c:scaling>
        <c:delete val="1"/>
        <c:axPos val="t"/>
        <c:majorGridlines>
          <c:spPr>
            <a:ln w="9525" cap="flat" cmpd="sng" algn="ctr">
              <a:noFill/>
              <a:round/>
            </a:ln>
            <a:effectLst/>
          </c:spPr>
        </c:majorGridlines>
        <c:numFmt formatCode="0.0" sourceLinked="1"/>
        <c:majorTickMark val="out"/>
        <c:minorTickMark val="none"/>
        <c:tickLblPos val="none"/>
        <c:crossAx val="331242512"/>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0.69708</cdr:x>
      <cdr:y>0.50143</cdr:y>
    </cdr:from>
    <cdr:to>
      <cdr:x>1</cdr:x>
      <cdr:y>0.50143</cdr:y>
    </cdr:to>
    <cdr:cxnSp macro="">
      <cdr:nvCxnSpPr>
        <cdr:cNvPr id="3" name="Straight Arrow Connector 2">
          <a:extLst xmlns:a="http://schemas.openxmlformats.org/drawingml/2006/main">
            <a:ext uri="{FF2B5EF4-FFF2-40B4-BE49-F238E27FC236}">
              <a16:creationId xmlns:a16="http://schemas.microsoft.com/office/drawing/2014/main" id="{75F35593-9151-43E3-84FC-C10D007E5B93}"/>
            </a:ext>
          </a:extLst>
        </cdr:cNvPr>
        <cdr:cNvCxnSpPr/>
      </cdr:nvCxnSpPr>
      <cdr:spPr>
        <a:xfrm xmlns:a="http://schemas.openxmlformats.org/drawingml/2006/main">
          <a:off x="4249420" y="1611962"/>
          <a:ext cx="1846580" cy="0"/>
        </a:xfrm>
        <a:prstGeom xmlns:a="http://schemas.openxmlformats.org/drawingml/2006/main" prst="straightConnector1">
          <a:avLst/>
        </a:prstGeom>
        <a:ln xmlns:a="http://schemas.openxmlformats.org/drawingml/2006/main" w="12700">
          <a:solidFill>
            <a:srgbClr val="004B88"/>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dr:relSizeAnchor xmlns:cdr="http://schemas.openxmlformats.org/drawingml/2006/chartDrawing">
    <cdr:from>
      <cdr:x>0.69167</cdr:x>
      <cdr:y>0.6484</cdr:y>
    </cdr:from>
    <cdr:to>
      <cdr:x>1</cdr:x>
      <cdr:y>0.6484</cdr:y>
    </cdr:to>
    <cdr:cxnSp macro="">
      <cdr:nvCxnSpPr>
        <cdr:cNvPr id="4" name="Straight Arrow Connector 3">
          <a:extLst xmlns:a="http://schemas.openxmlformats.org/drawingml/2006/main">
            <a:ext uri="{FF2B5EF4-FFF2-40B4-BE49-F238E27FC236}">
              <a16:creationId xmlns:a16="http://schemas.microsoft.com/office/drawing/2014/main" id="{1A15F77A-1DB5-4CBF-A9E6-F0A8BE966866}"/>
            </a:ext>
          </a:extLst>
        </cdr:cNvPr>
        <cdr:cNvCxnSpPr/>
      </cdr:nvCxnSpPr>
      <cdr:spPr>
        <a:xfrm xmlns:a="http://schemas.openxmlformats.org/drawingml/2006/main">
          <a:off x="4216400" y="2084402"/>
          <a:ext cx="1879600" cy="0"/>
        </a:xfrm>
        <a:prstGeom xmlns:a="http://schemas.openxmlformats.org/drawingml/2006/main" prst="straightConnector1">
          <a:avLst/>
        </a:prstGeom>
        <a:ln xmlns:a="http://schemas.openxmlformats.org/drawingml/2006/main" w="12700">
          <a:solidFill>
            <a:srgbClr val="004B88"/>
          </a:solidFill>
          <a:tailEnd type="triangle"/>
        </a:ln>
      </cdr:spPr>
      <cdr:style>
        <a:lnRef xmlns:a="http://schemas.openxmlformats.org/drawingml/2006/main" idx="1">
          <a:schemeClr val="accent1"/>
        </a:lnRef>
        <a:fillRef xmlns:a="http://schemas.openxmlformats.org/drawingml/2006/main" idx="0">
          <a:schemeClr val="accent1"/>
        </a:fillRef>
        <a:effectRef xmlns:a="http://schemas.openxmlformats.org/drawingml/2006/main" idx="0">
          <a:schemeClr val="accent1"/>
        </a:effectRef>
        <a:fontRef xmlns:a="http://schemas.openxmlformats.org/drawingml/2006/main" idx="minor">
          <a:schemeClr val="tx1"/>
        </a:fontRef>
      </cdr:style>
    </cdr:cxn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3788105-A903-4E92-B78D-6D365FEAF801}" type="datetimeFigureOut">
              <a:rPr lang="en-US" smtClean="0"/>
              <a:pPr/>
              <a:t>7/2/2021</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E3E37E67-34AC-418D-B91E-1C5536192C87}" type="slidenum">
              <a:rPr lang="en-US" smtClean="0"/>
              <a:pPr/>
              <a:t>‹#›</a:t>
            </a:fld>
            <a:endParaRPr lang="en-US"/>
          </a:p>
        </p:txBody>
      </p:sp>
    </p:spTree>
    <p:extLst>
      <p:ext uri="{BB962C8B-B14F-4D97-AF65-F5344CB8AC3E}">
        <p14:creationId xmlns:p14="http://schemas.microsoft.com/office/powerpoint/2010/main" val="160275206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E3E37E67-34AC-418D-B91E-1C5536192C87}" type="slidenum">
              <a:rPr lang="en-US" smtClean="0"/>
              <a:pPr/>
              <a:t>1</a:t>
            </a:fld>
            <a:endParaRPr lang="en-US"/>
          </a:p>
        </p:txBody>
      </p:sp>
    </p:spTree>
    <p:extLst>
      <p:ext uri="{BB962C8B-B14F-4D97-AF65-F5344CB8AC3E}">
        <p14:creationId xmlns:p14="http://schemas.microsoft.com/office/powerpoint/2010/main" val="10291670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E3E37E67-34AC-418D-B91E-1C5536192C87}" type="slidenum">
              <a:rPr lang="en-US" smtClean="0"/>
              <a:pPr/>
              <a:t>58</a:t>
            </a:fld>
            <a:endParaRPr lang="en-US"/>
          </a:p>
        </p:txBody>
      </p:sp>
    </p:spTree>
    <p:extLst>
      <p:ext uri="{BB962C8B-B14F-4D97-AF65-F5344CB8AC3E}">
        <p14:creationId xmlns:p14="http://schemas.microsoft.com/office/powerpoint/2010/main" val="59256476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E3E37E67-34AC-418D-B91E-1C5536192C87}" type="slidenum">
              <a:rPr lang="en-US" smtClean="0"/>
              <a:pPr/>
              <a:t>59</a:t>
            </a:fld>
            <a:endParaRPr lang="en-US"/>
          </a:p>
        </p:txBody>
      </p:sp>
    </p:spTree>
    <p:extLst>
      <p:ext uri="{BB962C8B-B14F-4D97-AF65-F5344CB8AC3E}">
        <p14:creationId xmlns:p14="http://schemas.microsoft.com/office/powerpoint/2010/main" val="324429431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E3E37E67-34AC-418D-B91E-1C5536192C87}" type="slidenum">
              <a:rPr lang="en-US" smtClean="0"/>
              <a:pPr/>
              <a:t>4</a:t>
            </a:fld>
            <a:endParaRPr lang="en-US"/>
          </a:p>
        </p:txBody>
      </p:sp>
    </p:spTree>
    <p:extLst>
      <p:ext uri="{BB962C8B-B14F-4D97-AF65-F5344CB8AC3E}">
        <p14:creationId xmlns:p14="http://schemas.microsoft.com/office/powerpoint/2010/main" val="138384471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E3E37E67-34AC-418D-B91E-1C5536192C87}" type="slidenum">
              <a:rPr lang="en-US" smtClean="0"/>
              <a:pPr/>
              <a:t>7</a:t>
            </a:fld>
            <a:endParaRPr lang="en-US"/>
          </a:p>
        </p:txBody>
      </p:sp>
    </p:spTree>
    <p:extLst>
      <p:ext uri="{BB962C8B-B14F-4D97-AF65-F5344CB8AC3E}">
        <p14:creationId xmlns:p14="http://schemas.microsoft.com/office/powerpoint/2010/main" val="296845680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E3E37E67-34AC-418D-B91E-1C5536192C87}" type="slidenum">
              <a:rPr lang="en-US" smtClean="0"/>
              <a:pPr/>
              <a:t>9</a:t>
            </a:fld>
            <a:endParaRPr lang="en-US"/>
          </a:p>
        </p:txBody>
      </p:sp>
    </p:spTree>
    <p:extLst>
      <p:ext uri="{BB962C8B-B14F-4D97-AF65-F5344CB8AC3E}">
        <p14:creationId xmlns:p14="http://schemas.microsoft.com/office/powerpoint/2010/main" val="42005794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E3E37E67-34AC-418D-B91E-1C5536192C87}" type="slidenum">
              <a:rPr lang="en-US" smtClean="0"/>
              <a:pPr/>
              <a:t>10</a:t>
            </a:fld>
            <a:endParaRPr lang="en-US"/>
          </a:p>
        </p:txBody>
      </p:sp>
    </p:spTree>
    <p:extLst>
      <p:ext uri="{BB962C8B-B14F-4D97-AF65-F5344CB8AC3E}">
        <p14:creationId xmlns:p14="http://schemas.microsoft.com/office/powerpoint/2010/main" val="125628537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E3E37E67-34AC-418D-B91E-1C5536192C87}" type="slidenum">
              <a:rPr lang="en-US" smtClean="0"/>
              <a:pPr/>
              <a:t>14</a:t>
            </a:fld>
            <a:endParaRPr lang="en-US"/>
          </a:p>
        </p:txBody>
      </p:sp>
    </p:spTree>
    <p:extLst>
      <p:ext uri="{BB962C8B-B14F-4D97-AF65-F5344CB8AC3E}">
        <p14:creationId xmlns:p14="http://schemas.microsoft.com/office/powerpoint/2010/main" val="400848500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E3E37E67-34AC-418D-B91E-1C5536192C87}" type="slidenum">
              <a:rPr lang="en-US" smtClean="0"/>
              <a:pPr/>
              <a:t>15</a:t>
            </a:fld>
            <a:endParaRPr lang="en-US"/>
          </a:p>
        </p:txBody>
      </p:sp>
    </p:spTree>
    <p:extLst>
      <p:ext uri="{BB962C8B-B14F-4D97-AF65-F5344CB8AC3E}">
        <p14:creationId xmlns:p14="http://schemas.microsoft.com/office/powerpoint/2010/main" val="2591381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E3E37E67-34AC-418D-B91E-1C5536192C87}" type="slidenum">
              <a:rPr lang="en-US" smtClean="0"/>
              <a:pPr/>
              <a:t>16</a:t>
            </a:fld>
            <a:endParaRPr lang="en-US"/>
          </a:p>
        </p:txBody>
      </p:sp>
    </p:spTree>
    <p:extLst>
      <p:ext uri="{BB962C8B-B14F-4D97-AF65-F5344CB8AC3E}">
        <p14:creationId xmlns:p14="http://schemas.microsoft.com/office/powerpoint/2010/main" val="400848500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E3E37E67-34AC-418D-B91E-1C5536192C87}" type="slidenum">
              <a:rPr lang="en-US" smtClean="0"/>
              <a:pPr/>
              <a:t>53</a:t>
            </a:fld>
            <a:endParaRPr lang="en-US"/>
          </a:p>
        </p:txBody>
      </p:sp>
    </p:spTree>
    <p:extLst>
      <p:ext uri="{BB962C8B-B14F-4D97-AF65-F5344CB8AC3E}">
        <p14:creationId xmlns:p14="http://schemas.microsoft.com/office/powerpoint/2010/main" val="3032189780"/>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Master" Target="../slideMasters/slideMaster2.xml"/><Relationship Id="rId4" Type="http://schemas.openxmlformats.org/officeDocument/2006/relationships/image" Target="../media/image6.png"/></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Master" Target="../slideMasters/slideMaster3.xml"/><Relationship Id="rId4" Type="http://schemas.openxmlformats.org/officeDocument/2006/relationships/image" Target="../media/image6.png"/></Relationships>
</file>

<file path=ppt/slideLayouts/_rels/slideLayout38.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5.png"/><Relationship Id="rId1" Type="http://schemas.openxmlformats.org/officeDocument/2006/relationships/slideMaster" Target="../slideMasters/slideMaster3.xml"/><Relationship Id="rId4" Type="http://schemas.openxmlformats.org/officeDocument/2006/relationships/image" Target="../media/image9.pn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3.pn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86A7C62D-A721-40EF-911F-683F18978EF0}"/>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a:ln>
            <a:solidFill>
              <a:srgbClr val="FFFFFF"/>
            </a:solidFill>
          </a:ln>
        </p:spPr>
      </p:pic>
      <p:sp>
        <p:nvSpPr>
          <p:cNvPr id="3" name="Date Placeholder 2">
            <a:extLst>
              <a:ext uri="{FF2B5EF4-FFF2-40B4-BE49-F238E27FC236}">
                <a16:creationId xmlns:a16="http://schemas.microsoft.com/office/drawing/2014/main" id="{1E4A349D-FE02-4531-9470-7855142E04BB}"/>
              </a:ext>
            </a:extLst>
          </p:cNvPr>
          <p:cNvSpPr>
            <a:spLocks noGrp="1"/>
          </p:cNvSpPr>
          <p:nvPr>
            <p:ph type="dt" sz="half" idx="10"/>
          </p:nvPr>
        </p:nvSpPr>
        <p:spPr/>
        <p:txBody>
          <a:bodyPr/>
          <a:lstStyle/>
          <a:p>
            <a:fld id="{7FB5D51C-4332-4CD1-B6E4-7107D62F108C}" type="datetime1">
              <a:rPr lang="en-US" smtClean="0"/>
              <a:t>7/2/2021</a:t>
            </a:fld>
            <a:endParaRPr lang="en-US" dirty="0"/>
          </a:p>
        </p:txBody>
      </p:sp>
      <p:sp>
        <p:nvSpPr>
          <p:cNvPr id="4" name="Footer Placeholder 3">
            <a:extLst>
              <a:ext uri="{FF2B5EF4-FFF2-40B4-BE49-F238E27FC236}">
                <a16:creationId xmlns:a16="http://schemas.microsoft.com/office/drawing/2014/main" id="{439E6E05-C706-4061-9E06-25BF721C4501}"/>
              </a:ext>
            </a:extLst>
          </p:cNvPr>
          <p:cNvSpPr>
            <a:spLocks noGrp="1"/>
          </p:cNvSpPr>
          <p:nvPr>
            <p:ph type="ftr" sz="quarter" idx="11"/>
          </p:nvPr>
        </p:nvSpPr>
        <p:spPr/>
        <p:txBody>
          <a:bodyPr/>
          <a:lstStyle/>
          <a:p>
            <a:endParaRPr lang="en-US" dirty="0"/>
          </a:p>
        </p:txBody>
      </p:sp>
    </p:spTree>
    <p:extLst>
      <p:ext uri="{BB962C8B-B14F-4D97-AF65-F5344CB8AC3E}">
        <p14:creationId xmlns:p14="http://schemas.microsoft.com/office/powerpoint/2010/main" val="125671250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F3191D-B021-BA4C-8F25-EF34EA4A67EB}"/>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endParaRPr lang="x-none"/>
          </a:p>
        </p:txBody>
      </p:sp>
      <p:sp>
        <p:nvSpPr>
          <p:cNvPr id="3" name="Picture Placeholder 2">
            <a:extLst>
              <a:ext uri="{FF2B5EF4-FFF2-40B4-BE49-F238E27FC236}">
                <a16:creationId xmlns:a16="http://schemas.microsoft.com/office/drawing/2014/main" id="{1E493895-32F6-3A46-A4E3-855FF4E0337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x-none"/>
          </a:p>
        </p:txBody>
      </p:sp>
      <p:sp>
        <p:nvSpPr>
          <p:cNvPr id="4" name="Text Placeholder 3">
            <a:extLst>
              <a:ext uri="{FF2B5EF4-FFF2-40B4-BE49-F238E27FC236}">
                <a16:creationId xmlns:a16="http://schemas.microsoft.com/office/drawing/2014/main" id="{B6BA2420-A861-4E4E-A213-C6366F05B0F0}"/>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F94D8747-B07B-8B44-8B06-EABF7C38C7A9}"/>
              </a:ext>
            </a:extLst>
          </p:cNvPr>
          <p:cNvSpPr>
            <a:spLocks noGrp="1"/>
          </p:cNvSpPr>
          <p:nvPr>
            <p:ph type="dt" sz="half" idx="10"/>
          </p:nvPr>
        </p:nvSpPr>
        <p:spPr/>
        <p:txBody>
          <a:bodyPr/>
          <a:lstStyle/>
          <a:p>
            <a:fld id="{63FB7F2E-A7A5-4DE0-8B99-8964DAF386F2}" type="datetime1">
              <a:rPr lang="en-US" smtClean="0"/>
              <a:t>7/2/2021</a:t>
            </a:fld>
            <a:endParaRPr lang="x-none"/>
          </a:p>
        </p:txBody>
      </p:sp>
      <p:sp>
        <p:nvSpPr>
          <p:cNvPr id="6" name="Footer Placeholder 5">
            <a:extLst>
              <a:ext uri="{FF2B5EF4-FFF2-40B4-BE49-F238E27FC236}">
                <a16:creationId xmlns:a16="http://schemas.microsoft.com/office/drawing/2014/main" id="{E1046F9A-A458-6C43-AA1F-2D5C2D2FC5B8}"/>
              </a:ext>
            </a:extLst>
          </p:cNvPr>
          <p:cNvSpPr>
            <a:spLocks noGrp="1"/>
          </p:cNvSpPr>
          <p:nvPr>
            <p:ph type="ftr" sz="quarter" idx="11"/>
          </p:nvPr>
        </p:nvSpPr>
        <p:spPr/>
        <p:txBody>
          <a:bodyPr/>
          <a:lstStyle/>
          <a:p>
            <a:endParaRPr lang="x-none"/>
          </a:p>
        </p:txBody>
      </p:sp>
      <p:sp>
        <p:nvSpPr>
          <p:cNvPr id="7" name="Slide Number Placeholder 6">
            <a:extLst>
              <a:ext uri="{FF2B5EF4-FFF2-40B4-BE49-F238E27FC236}">
                <a16:creationId xmlns:a16="http://schemas.microsoft.com/office/drawing/2014/main" id="{4E594A35-D637-4D44-9062-16F8A517A10C}"/>
              </a:ext>
            </a:extLst>
          </p:cNvPr>
          <p:cNvSpPr>
            <a:spLocks noGrp="1"/>
          </p:cNvSpPr>
          <p:nvPr>
            <p:ph type="sldNum" sz="quarter" idx="12"/>
          </p:nvPr>
        </p:nvSpPr>
        <p:spPr/>
        <p:txBody>
          <a:bodyPr/>
          <a:lstStyle/>
          <a:p>
            <a:fld id="{23F81716-73B5-204F-9D41-E323A418E0C9}" type="slidenum">
              <a:rPr lang="x-none" smtClean="0"/>
              <a:pPr/>
              <a:t>‹#›</a:t>
            </a:fld>
            <a:endParaRPr lang="x-none"/>
          </a:p>
        </p:txBody>
      </p:sp>
    </p:spTree>
    <p:extLst>
      <p:ext uri="{BB962C8B-B14F-4D97-AF65-F5344CB8AC3E}">
        <p14:creationId xmlns:p14="http://schemas.microsoft.com/office/powerpoint/2010/main" val="314482102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4008DE-AFFF-2844-9761-C3F6046EB5E3}"/>
              </a:ext>
            </a:extLst>
          </p:cNvPr>
          <p:cNvSpPr>
            <a:spLocks noGrp="1"/>
          </p:cNvSpPr>
          <p:nvPr>
            <p:ph type="title"/>
          </p:nvPr>
        </p:nvSpPr>
        <p:spPr/>
        <p:txBody>
          <a:bodyPr/>
          <a:lstStyle/>
          <a:p>
            <a:r>
              <a:rPr lang="en-GB"/>
              <a:t>Click to edit Master title style</a:t>
            </a:r>
            <a:endParaRPr lang="x-none"/>
          </a:p>
        </p:txBody>
      </p:sp>
      <p:sp>
        <p:nvSpPr>
          <p:cNvPr id="3" name="Vertical Text Placeholder 2">
            <a:extLst>
              <a:ext uri="{FF2B5EF4-FFF2-40B4-BE49-F238E27FC236}">
                <a16:creationId xmlns:a16="http://schemas.microsoft.com/office/drawing/2014/main" id="{3AC6A7D5-EE7B-BF40-B8BD-0D7DD6424621}"/>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x-none"/>
          </a:p>
        </p:txBody>
      </p:sp>
      <p:sp>
        <p:nvSpPr>
          <p:cNvPr id="4" name="Date Placeholder 3">
            <a:extLst>
              <a:ext uri="{FF2B5EF4-FFF2-40B4-BE49-F238E27FC236}">
                <a16:creationId xmlns:a16="http://schemas.microsoft.com/office/drawing/2014/main" id="{797B9CBF-6BB1-ED4C-AA49-02AEFDDBF816}"/>
              </a:ext>
            </a:extLst>
          </p:cNvPr>
          <p:cNvSpPr>
            <a:spLocks noGrp="1"/>
          </p:cNvSpPr>
          <p:nvPr>
            <p:ph type="dt" sz="half" idx="10"/>
          </p:nvPr>
        </p:nvSpPr>
        <p:spPr/>
        <p:txBody>
          <a:bodyPr/>
          <a:lstStyle/>
          <a:p>
            <a:fld id="{2CF4C0B4-3694-46CB-9921-872631912719}" type="datetime1">
              <a:rPr lang="en-US" smtClean="0"/>
              <a:t>7/2/2021</a:t>
            </a:fld>
            <a:endParaRPr lang="x-none"/>
          </a:p>
        </p:txBody>
      </p:sp>
      <p:sp>
        <p:nvSpPr>
          <p:cNvPr id="5" name="Footer Placeholder 4">
            <a:extLst>
              <a:ext uri="{FF2B5EF4-FFF2-40B4-BE49-F238E27FC236}">
                <a16:creationId xmlns:a16="http://schemas.microsoft.com/office/drawing/2014/main" id="{707BFC65-EAEA-9F42-9E0D-0376555A30A8}"/>
              </a:ext>
            </a:extLst>
          </p:cNvPr>
          <p:cNvSpPr>
            <a:spLocks noGrp="1"/>
          </p:cNvSpPr>
          <p:nvPr>
            <p:ph type="ftr" sz="quarter" idx="11"/>
          </p:nvPr>
        </p:nvSpPr>
        <p:spPr/>
        <p:txBody>
          <a:bodyPr/>
          <a:lstStyle/>
          <a:p>
            <a:endParaRPr lang="x-none"/>
          </a:p>
        </p:txBody>
      </p:sp>
      <p:sp>
        <p:nvSpPr>
          <p:cNvPr id="6" name="Slide Number Placeholder 5">
            <a:extLst>
              <a:ext uri="{FF2B5EF4-FFF2-40B4-BE49-F238E27FC236}">
                <a16:creationId xmlns:a16="http://schemas.microsoft.com/office/drawing/2014/main" id="{7A55190B-BD93-C446-B451-D6FB3655211C}"/>
              </a:ext>
            </a:extLst>
          </p:cNvPr>
          <p:cNvSpPr>
            <a:spLocks noGrp="1"/>
          </p:cNvSpPr>
          <p:nvPr>
            <p:ph type="sldNum" sz="quarter" idx="12"/>
          </p:nvPr>
        </p:nvSpPr>
        <p:spPr/>
        <p:txBody>
          <a:bodyPr/>
          <a:lstStyle/>
          <a:p>
            <a:fld id="{23F81716-73B5-204F-9D41-E323A418E0C9}" type="slidenum">
              <a:rPr lang="x-none" smtClean="0"/>
              <a:pPr/>
              <a:t>‹#›</a:t>
            </a:fld>
            <a:endParaRPr lang="x-none"/>
          </a:p>
        </p:txBody>
      </p:sp>
    </p:spTree>
    <p:extLst>
      <p:ext uri="{BB962C8B-B14F-4D97-AF65-F5344CB8AC3E}">
        <p14:creationId xmlns:p14="http://schemas.microsoft.com/office/powerpoint/2010/main" val="4191370978"/>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AEA721C-9C8B-4243-A879-83684728417B}"/>
              </a:ext>
            </a:extLst>
          </p:cNvPr>
          <p:cNvSpPr>
            <a:spLocks noGrp="1"/>
          </p:cNvSpPr>
          <p:nvPr>
            <p:ph type="title" orient="vert"/>
          </p:nvPr>
        </p:nvSpPr>
        <p:spPr>
          <a:xfrm>
            <a:off x="8724900" y="365125"/>
            <a:ext cx="2628900" cy="5811838"/>
          </a:xfrm>
        </p:spPr>
        <p:txBody>
          <a:bodyPr vert="eaVert"/>
          <a:lstStyle/>
          <a:p>
            <a:r>
              <a:rPr lang="en-GB"/>
              <a:t>Click to edit Master title style</a:t>
            </a:r>
            <a:endParaRPr lang="x-none"/>
          </a:p>
        </p:txBody>
      </p:sp>
      <p:sp>
        <p:nvSpPr>
          <p:cNvPr id="3" name="Vertical Text Placeholder 2">
            <a:extLst>
              <a:ext uri="{FF2B5EF4-FFF2-40B4-BE49-F238E27FC236}">
                <a16:creationId xmlns:a16="http://schemas.microsoft.com/office/drawing/2014/main" id="{4E283617-768D-BC46-A910-974613617972}"/>
              </a:ext>
            </a:extLst>
          </p:cNvPr>
          <p:cNvSpPr>
            <a:spLocks noGrp="1"/>
          </p:cNvSpPr>
          <p:nvPr>
            <p:ph type="body" orient="vert" idx="1"/>
          </p:nvPr>
        </p:nvSpPr>
        <p:spPr>
          <a:xfrm>
            <a:off x="838200" y="365125"/>
            <a:ext cx="7734300" cy="5811838"/>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x-none"/>
          </a:p>
        </p:txBody>
      </p:sp>
      <p:sp>
        <p:nvSpPr>
          <p:cNvPr id="4" name="Date Placeholder 3">
            <a:extLst>
              <a:ext uri="{FF2B5EF4-FFF2-40B4-BE49-F238E27FC236}">
                <a16:creationId xmlns:a16="http://schemas.microsoft.com/office/drawing/2014/main" id="{0B94FB9C-E5E0-714A-9C32-4EE89539A566}"/>
              </a:ext>
            </a:extLst>
          </p:cNvPr>
          <p:cNvSpPr>
            <a:spLocks noGrp="1"/>
          </p:cNvSpPr>
          <p:nvPr>
            <p:ph type="dt" sz="half" idx="10"/>
          </p:nvPr>
        </p:nvSpPr>
        <p:spPr/>
        <p:txBody>
          <a:bodyPr/>
          <a:lstStyle/>
          <a:p>
            <a:fld id="{85043E8A-3AD1-401C-8BA0-1B448CA91E5B}" type="datetime1">
              <a:rPr lang="en-US" smtClean="0"/>
              <a:t>7/2/2021</a:t>
            </a:fld>
            <a:endParaRPr lang="x-none"/>
          </a:p>
        </p:txBody>
      </p:sp>
      <p:sp>
        <p:nvSpPr>
          <p:cNvPr id="5" name="Footer Placeholder 4">
            <a:extLst>
              <a:ext uri="{FF2B5EF4-FFF2-40B4-BE49-F238E27FC236}">
                <a16:creationId xmlns:a16="http://schemas.microsoft.com/office/drawing/2014/main" id="{E79348CA-E33C-7F49-9EF3-FF7F5AAC366B}"/>
              </a:ext>
            </a:extLst>
          </p:cNvPr>
          <p:cNvSpPr>
            <a:spLocks noGrp="1"/>
          </p:cNvSpPr>
          <p:nvPr>
            <p:ph type="ftr" sz="quarter" idx="11"/>
          </p:nvPr>
        </p:nvSpPr>
        <p:spPr/>
        <p:txBody>
          <a:bodyPr/>
          <a:lstStyle/>
          <a:p>
            <a:endParaRPr lang="x-none"/>
          </a:p>
        </p:txBody>
      </p:sp>
      <p:sp>
        <p:nvSpPr>
          <p:cNvPr id="6" name="Slide Number Placeholder 5">
            <a:extLst>
              <a:ext uri="{FF2B5EF4-FFF2-40B4-BE49-F238E27FC236}">
                <a16:creationId xmlns:a16="http://schemas.microsoft.com/office/drawing/2014/main" id="{81CA96AE-78EE-6A4F-B2DC-CAE094B94C14}"/>
              </a:ext>
            </a:extLst>
          </p:cNvPr>
          <p:cNvSpPr>
            <a:spLocks noGrp="1"/>
          </p:cNvSpPr>
          <p:nvPr>
            <p:ph type="sldNum" sz="quarter" idx="12"/>
          </p:nvPr>
        </p:nvSpPr>
        <p:spPr/>
        <p:txBody>
          <a:bodyPr/>
          <a:lstStyle/>
          <a:p>
            <a:fld id="{23F81716-73B5-204F-9D41-E323A418E0C9}" type="slidenum">
              <a:rPr lang="x-none" smtClean="0"/>
              <a:pPr/>
              <a:t>‹#›</a:t>
            </a:fld>
            <a:endParaRPr lang="x-none"/>
          </a:p>
        </p:txBody>
      </p:sp>
    </p:spTree>
    <p:extLst>
      <p:ext uri="{BB962C8B-B14F-4D97-AF65-F5344CB8AC3E}">
        <p14:creationId xmlns:p14="http://schemas.microsoft.com/office/powerpoint/2010/main" val="30747137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E4A349D-FE02-4531-9470-7855142E04BB}"/>
              </a:ext>
            </a:extLst>
          </p:cNvPr>
          <p:cNvSpPr>
            <a:spLocks noGrp="1"/>
          </p:cNvSpPr>
          <p:nvPr>
            <p:ph type="dt" sz="half" idx="10"/>
          </p:nvPr>
        </p:nvSpPr>
        <p:spPr/>
        <p:txBody>
          <a:bodyPr/>
          <a:lstStyle/>
          <a:p>
            <a:fld id="{49E0BBCD-52C5-4D4E-9F6E-D3819B4AA01A}" type="datetime1">
              <a:rPr lang="en-US" smtClean="0"/>
              <a:t>7/2/2021</a:t>
            </a:fld>
            <a:endParaRPr lang="en-US" dirty="0"/>
          </a:p>
        </p:txBody>
      </p:sp>
      <p:sp>
        <p:nvSpPr>
          <p:cNvPr id="4" name="Footer Placeholder 3">
            <a:extLst>
              <a:ext uri="{FF2B5EF4-FFF2-40B4-BE49-F238E27FC236}">
                <a16:creationId xmlns:a16="http://schemas.microsoft.com/office/drawing/2014/main" id="{439E6E05-C706-4061-9E06-25BF721C4501}"/>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98EB356A-858F-4C40-8C25-0DEAE9669B51}"/>
              </a:ext>
            </a:extLst>
          </p:cNvPr>
          <p:cNvSpPr>
            <a:spLocks noGrp="1"/>
          </p:cNvSpPr>
          <p:nvPr>
            <p:ph type="sldNum" sz="quarter" idx="12"/>
          </p:nvPr>
        </p:nvSpPr>
        <p:spPr/>
        <p:txBody>
          <a:bodyPr/>
          <a:lstStyle/>
          <a:p>
            <a:fld id="{0F7899C1-2C73-44D6-B5DF-230399EE6AEB}" type="slidenum">
              <a:rPr lang="en-US" smtClean="0"/>
              <a:pPr/>
              <a:t>‹#›</a:t>
            </a:fld>
            <a:endParaRPr lang="en-US" dirty="0"/>
          </a:p>
        </p:txBody>
      </p:sp>
      <p:pic>
        <p:nvPicPr>
          <p:cNvPr id="15" name="Picture 14">
            <a:extLst>
              <a:ext uri="{FF2B5EF4-FFF2-40B4-BE49-F238E27FC236}">
                <a16:creationId xmlns:a16="http://schemas.microsoft.com/office/drawing/2014/main" id="{100B14FE-0D4F-4667-A393-E34C1D61185E}"/>
              </a:ext>
            </a:extLst>
          </p:cNvPr>
          <p:cNvPicPr>
            <a:picLocks noChangeAspect="1"/>
          </p:cNvPicPr>
          <p:nvPr userDrawn="1"/>
        </p:nvPicPr>
        <p:blipFill>
          <a:blip r:embed="rId2"/>
          <a:stretch>
            <a:fillRect/>
          </a:stretch>
        </p:blipFill>
        <p:spPr>
          <a:xfrm>
            <a:off x="11296073" y="1"/>
            <a:ext cx="895926" cy="736256"/>
          </a:xfrm>
          <a:prstGeom prst="rect">
            <a:avLst/>
          </a:prstGeom>
        </p:spPr>
      </p:pic>
    </p:spTree>
    <p:extLst>
      <p:ext uri="{BB962C8B-B14F-4D97-AF65-F5344CB8AC3E}">
        <p14:creationId xmlns:p14="http://schemas.microsoft.com/office/powerpoint/2010/main" val="163761915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6469AAB3-4422-4BBE-9389-CFED0388F595}"/>
              </a:ext>
            </a:extLst>
          </p:cNvPr>
          <p:cNvPicPr>
            <a:picLocks noChangeAspect="1"/>
          </p:cNvPicPr>
          <p:nvPr userDrawn="1"/>
        </p:nvPicPr>
        <p:blipFill>
          <a:blip r:embed="rId2"/>
          <a:stretch>
            <a:fillRect/>
          </a:stretch>
        </p:blipFill>
        <p:spPr>
          <a:xfrm>
            <a:off x="11296073" y="1"/>
            <a:ext cx="895926" cy="736256"/>
          </a:xfrm>
          <a:prstGeom prst="rect">
            <a:avLst/>
          </a:prstGeom>
        </p:spPr>
      </p:pic>
      <p:sp>
        <p:nvSpPr>
          <p:cNvPr id="2" name="Title 1">
            <a:extLst>
              <a:ext uri="{FF2B5EF4-FFF2-40B4-BE49-F238E27FC236}">
                <a16:creationId xmlns:a16="http://schemas.microsoft.com/office/drawing/2014/main" id="{4468A924-418A-417F-AF79-3EA28F1E4E80}"/>
              </a:ext>
            </a:extLst>
          </p:cNvPr>
          <p:cNvSpPr>
            <a:spLocks noGrp="1"/>
          </p:cNvSpPr>
          <p:nvPr>
            <p:ph type="title"/>
          </p:nvPr>
        </p:nvSpPr>
        <p:spPr>
          <a:xfrm>
            <a:off x="780472" y="136525"/>
            <a:ext cx="10515600" cy="719730"/>
          </a:xfrm>
          <a:prstGeom prst="rect">
            <a:avLst/>
          </a:prstGeom>
        </p:spPr>
        <p:txBody>
          <a:bodyPr/>
          <a:lstStyle>
            <a:lvl1pPr>
              <a:defRPr sz="3200"/>
            </a:lvl1pPr>
          </a:lstStyle>
          <a:p>
            <a:r>
              <a:rPr lang="en-US"/>
              <a:t>Click to edit Master title style</a:t>
            </a:r>
          </a:p>
        </p:txBody>
      </p:sp>
      <p:sp>
        <p:nvSpPr>
          <p:cNvPr id="3" name="Date Placeholder 2">
            <a:extLst>
              <a:ext uri="{FF2B5EF4-FFF2-40B4-BE49-F238E27FC236}">
                <a16:creationId xmlns:a16="http://schemas.microsoft.com/office/drawing/2014/main" id="{1E4A349D-FE02-4531-9470-7855142E04BB}"/>
              </a:ext>
            </a:extLst>
          </p:cNvPr>
          <p:cNvSpPr>
            <a:spLocks noGrp="1"/>
          </p:cNvSpPr>
          <p:nvPr>
            <p:ph type="dt" sz="half" idx="10"/>
          </p:nvPr>
        </p:nvSpPr>
        <p:spPr/>
        <p:txBody>
          <a:bodyPr/>
          <a:lstStyle/>
          <a:p>
            <a:fld id="{296DE3A8-64CB-44B0-9F93-76883B70967E}" type="datetime1">
              <a:rPr lang="en-US" smtClean="0"/>
              <a:t>7/2/2021</a:t>
            </a:fld>
            <a:endParaRPr lang="en-US" dirty="0"/>
          </a:p>
        </p:txBody>
      </p:sp>
      <p:sp>
        <p:nvSpPr>
          <p:cNvPr id="4" name="Footer Placeholder 3">
            <a:extLst>
              <a:ext uri="{FF2B5EF4-FFF2-40B4-BE49-F238E27FC236}">
                <a16:creationId xmlns:a16="http://schemas.microsoft.com/office/drawing/2014/main" id="{439E6E05-C706-4061-9E06-25BF721C4501}"/>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98EB356A-858F-4C40-8C25-0DEAE9669B51}"/>
              </a:ext>
            </a:extLst>
          </p:cNvPr>
          <p:cNvSpPr>
            <a:spLocks noGrp="1"/>
          </p:cNvSpPr>
          <p:nvPr>
            <p:ph type="sldNum" sz="quarter" idx="12"/>
          </p:nvPr>
        </p:nvSpPr>
        <p:spPr/>
        <p:txBody>
          <a:bodyPr/>
          <a:lstStyle/>
          <a:p>
            <a:fld id="{0F7899C1-2C73-44D6-B5DF-230399EE6AEB}" type="slidenum">
              <a:rPr lang="en-US" smtClean="0"/>
              <a:pPr/>
              <a:t>‹#›</a:t>
            </a:fld>
            <a:endParaRPr lang="en-US" dirty="0"/>
          </a:p>
        </p:txBody>
      </p:sp>
      <p:cxnSp>
        <p:nvCxnSpPr>
          <p:cNvPr id="9" name="Straight Connector 8">
            <a:extLst>
              <a:ext uri="{FF2B5EF4-FFF2-40B4-BE49-F238E27FC236}">
                <a16:creationId xmlns:a16="http://schemas.microsoft.com/office/drawing/2014/main" id="{73202F49-690D-4AF8-8E01-C3589C5D5BFC}"/>
              </a:ext>
            </a:extLst>
          </p:cNvPr>
          <p:cNvCxnSpPr>
            <a:cxnSpLocks/>
          </p:cNvCxnSpPr>
          <p:nvPr userDrawn="1"/>
        </p:nvCxnSpPr>
        <p:spPr>
          <a:xfrm>
            <a:off x="496262" y="737985"/>
            <a:ext cx="11695738" cy="0"/>
          </a:xfrm>
          <a:prstGeom prst="line">
            <a:avLst/>
          </a:prstGeom>
          <a:ln w="19050">
            <a:solidFill>
              <a:srgbClr val="40404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6336792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294B5302-0784-40B7-90FC-DF2E84F9CDDE}"/>
              </a:ext>
            </a:extLst>
          </p:cNvPr>
          <p:cNvSpPr>
            <a:spLocks noGrp="1"/>
          </p:cNvSpPr>
          <p:nvPr>
            <p:ph type="pic" sz="quarter" idx="13"/>
          </p:nvPr>
        </p:nvSpPr>
        <p:spPr>
          <a:xfrm>
            <a:off x="-4763" y="0"/>
            <a:ext cx="12191999" cy="6858000"/>
          </a:xfrm>
          <a:prstGeom prst="rect">
            <a:avLst/>
          </a:prstGeom>
        </p:spPr>
        <p:txBody>
          <a:bodyPr/>
          <a:lstStyle/>
          <a:p>
            <a:endParaRPr lang="en-US" dirty="0"/>
          </a:p>
        </p:txBody>
      </p:sp>
      <p:sp>
        <p:nvSpPr>
          <p:cNvPr id="2" name="Title 1">
            <a:extLst>
              <a:ext uri="{FF2B5EF4-FFF2-40B4-BE49-F238E27FC236}">
                <a16:creationId xmlns:a16="http://schemas.microsoft.com/office/drawing/2014/main" id="{4468A924-418A-417F-AF79-3EA28F1E4E80}"/>
              </a:ext>
            </a:extLst>
          </p:cNvPr>
          <p:cNvSpPr>
            <a:spLocks noGrp="1"/>
          </p:cNvSpPr>
          <p:nvPr>
            <p:ph type="title"/>
          </p:nvPr>
        </p:nvSpPr>
        <p:spPr>
          <a:xfrm>
            <a:off x="-4445" y="4503954"/>
            <a:ext cx="12192000" cy="1463040"/>
          </a:xfrm>
          <a:prstGeom prst="rect">
            <a:avLst/>
          </a:prstGeom>
          <a:gradFill flip="none" rotWithShape="1">
            <a:gsLst>
              <a:gs pos="0">
                <a:srgbClr val="2F7737"/>
              </a:gs>
              <a:gs pos="100000">
                <a:schemeClr val="tx1">
                  <a:lumMod val="95000"/>
                  <a:lumOff val="5000"/>
                  <a:alpha val="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3600" dirty="0">
                <a:solidFill>
                  <a:schemeClr val="bg1"/>
                </a:solidFill>
                <a:ea typeface="+mn-ea"/>
                <a:cs typeface="+mn-cs"/>
              </a:defRPr>
            </a:lvl1pPr>
          </a:lstStyle>
          <a:p>
            <a:pPr marL="0" lvl="0" defTabSz="914126"/>
            <a:r>
              <a:rPr lang="en-US" dirty="0"/>
              <a:t>Click to edit Master title style</a:t>
            </a:r>
          </a:p>
        </p:txBody>
      </p:sp>
      <p:sp>
        <p:nvSpPr>
          <p:cNvPr id="3" name="Date Placeholder 2">
            <a:extLst>
              <a:ext uri="{FF2B5EF4-FFF2-40B4-BE49-F238E27FC236}">
                <a16:creationId xmlns:a16="http://schemas.microsoft.com/office/drawing/2014/main" id="{1E4A349D-FE02-4531-9470-7855142E04BB}"/>
              </a:ext>
            </a:extLst>
          </p:cNvPr>
          <p:cNvSpPr>
            <a:spLocks noGrp="1"/>
          </p:cNvSpPr>
          <p:nvPr>
            <p:ph type="dt" sz="half" idx="10"/>
          </p:nvPr>
        </p:nvSpPr>
        <p:spPr/>
        <p:txBody>
          <a:bodyPr/>
          <a:lstStyle/>
          <a:p>
            <a:fld id="{73BAFCE1-5C95-4F77-BDBA-71C3B1DA3008}" type="datetime1">
              <a:rPr lang="en-US" smtClean="0"/>
              <a:t>7/2/2021</a:t>
            </a:fld>
            <a:endParaRPr lang="en-US" dirty="0"/>
          </a:p>
        </p:txBody>
      </p:sp>
      <p:sp>
        <p:nvSpPr>
          <p:cNvPr id="4" name="Footer Placeholder 3">
            <a:extLst>
              <a:ext uri="{FF2B5EF4-FFF2-40B4-BE49-F238E27FC236}">
                <a16:creationId xmlns:a16="http://schemas.microsoft.com/office/drawing/2014/main" id="{439E6E05-C706-4061-9E06-25BF721C4501}"/>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98EB356A-858F-4C40-8C25-0DEAE9669B51}"/>
              </a:ext>
            </a:extLst>
          </p:cNvPr>
          <p:cNvSpPr>
            <a:spLocks noGrp="1"/>
          </p:cNvSpPr>
          <p:nvPr>
            <p:ph type="sldNum" sz="quarter" idx="12"/>
          </p:nvPr>
        </p:nvSpPr>
        <p:spPr/>
        <p:txBody>
          <a:bodyPr/>
          <a:lstStyle/>
          <a:p>
            <a:fld id="{0F7899C1-2C73-44D6-B5DF-230399EE6AEB}" type="slidenum">
              <a:rPr lang="en-US" smtClean="0"/>
              <a:pPr/>
              <a:t>‹#›</a:t>
            </a:fld>
            <a:endParaRPr lang="en-US" dirty="0"/>
          </a:p>
        </p:txBody>
      </p:sp>
      <p:grpSp>
        <p:nvGrpSpPr>
          <p:cNvPr id="18" name="Group 17">
            <a:extLst>
              <a:ext uri="{FF2B5EF4-FFF2-40B4-BE49-F238E27FC236}">
                <a16:creationId xmlns:a16="http://schemas.microsoft.com/office/drawing/2014/main" id="{04575D24-1F7B-40E3-865B-01CB9800DEE0}"/>
              </a:ext>
            </a:extLst>
          </p:cNvPr>
          <p:cNvGrpSpPr/>
          <p:nvPr userDrawn="1"/>
        </p:nvGrpSpPr>
        <p:grpSpPr>
          <a:xfrm>
            <a:off x="11254105" y="0"/>
            <a:ext cx="933450" cy="744836"/>
            <a:chOff x="8337550" y="2210274"/>
            <a:chExt cx="933450" cy="744836"/>
          </a:xfrm>
          <a:solidFill>
            <a:schemeClr val="tx1"/>
          </a:solidFill>
        </p:grpSpPr>
        <p:sp>
          <p:nvSpPr>
            <p:cNvPr id="19" name="Rectangle 18">
              <a:extLst>
                <a:ext uri="{FF2B5EF4-FFF2-40B4-BE49-F238E27FC236}">
                  <a16:creationId xmlns:a16="http://schemas.microsoft.com/office/drawing/2014/main" id="{181980B7-C44A-4211-A225-0DE0FAFC9F9E}"/>
                </a:ext>
              </a:extLst>
            </p:cNvPr>
            <p:cNvSpPr/>
            <p:nvPr/>
          </p:nvSpPr>
          <p:spPr>
            <a:xfrm>
              <a:off x="8337550" y="2210274"/>
              <a:ext cx="933450" cy="74483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Rectangle: Rounded Corners 19">
              <a:extLst>
                <a:ext uri="{FF2B5EF4-FFF2-40B4-BE49-F238E27FC236}">
                  <a16:creationId xmlns:a16="http://schemas.microsoft.com/office/drawing/2014/main" id="{F1C7BFDF-25B6-477D-BE35-E488CC635E7A}"/>
                </a:ext>
              </a:extLst>
            </p:cNvPr>
            <p:cNvSpPr/>
            <p:nvPr/>
          </p:nvSpPr>
          <p:spPr>
            <a:xfrm>
              <a:off x="8610602" y="2393473"/>
              <a:ext cx="404813" cy="404812"/>
            </a:xfrm>
            <a:prstGeom prst="roundRect">
              <a:avLst/>
            </a:prstGeom>
            <a:grpFill/>
            <a:ln w="19050">
              <a:solidFill>
                <a:srgbClr val="2F77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 name="Picture 20">
              <a:extLst>
                <a:ext uri="{FF2B5EF4-FFF2-40B4-BE49-F238E27FC236}">
                  <a16:creationId xmlns:a16="http://schemas.microsoft.com/office/drawing/2014/main" id="{DD080CD2-4DE6-44AD-8CFE-9599FF7BB562}"/>
                </a:ext>
              </a:extLst>
            </p:cNvPr>
            <p:cNvPicPr>
              <a:picLocks noChangeAspect="1"/>
            </p:cNvPicPr>
            <p:nvPr/>
          </p:nvPicPr>
          <p:blipFill>
            <a:blip r:embed="rId2"/>
            <a:stretch>
              <a:fillRect/>
            </a:stretch>
          </p:blipFill>
          <p:spPr>
            <a:xfrm>
              <a:off x="8674207" y="2425222"/>
              <a:ext cx="277602" cy="341314"/>
            </a:xfrm>
            <a:prstGeom prst="rect">
              <a:avLst/>
            </a:prstGeom>
            <a:grpFill/>
          </p:spPr>
        </p:pic>
        <p:pic>
          <p:nvPicPr>
            <p:cNvPr id="22" name="Picture 21">
              <a:extLst>
                <a:ext uri="{FF2B5EF4-FFF2-40B4-BE49-F238E27FC236}">
                  <a16:creationId xmlns:a16="http://schemas.microsoft.com/office/drawing/2014/main" id="{A8C1ECE0-5FCD-458C-BD1B-3F9F9704D035}"/>
                </a:ext>
              </a:extLst>
            </p:cNvPr>
            <p:cNvPicPr>
              <a:picLocks noChangeAspect="1"/>
            </p:cNvPicPr>
            <p:nvPr/>
          </p:nvPicPr>
          <p:blipFill>
            <a:blip r:embed="rId3"/>
            <a:stretch>
              <a:fillRect/>
            </a:stretch>
          </p:blipFill>
          <p:spPr>
            <a:xfrm>
              <a:off x="8952523" y="2330769"/>
              <a:ext cx="131885" cy="127000"/>
            </a:xfrm>
            <a:prstGeom prst="rect">
              <a:avLst/>
            </a:prstGeom>
            <a:grpFill/>
          </p:spPr>
        </p:pic>
      </p:grpSp>
    </p:spTree>
    <p:extLst>
      <p:ext uri="{BB962C8B-B14F-4D97-AF65-F5344CB8AC3E}">
        <p14:creationId xmlns:p14="http://schemas.microsoft.com/office/powerpoint/2010/main" val="19692427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E4A349D-FE02-4531-9470-7855142E04BB}"/>
              </a:ext>
            </a:extLst>
          </p:cNvPr>
          <p:cNvSpPr>
            <a:spLocks noGrp="1"/>
          </p:cNvSpPr>
          <p:nvPr>
            <p:ph type="dt" sz="half" idx="10"/>
          </p:nvPr>
        </p:nvSpPr>
        <p:spPr/>
        <p:txBody>
          <a:bodyPr/>
          <a:lstStyle/>
          <a:p>
            <a:fld id="{C2FE8BBF-A324-4D91-9BCA-02CAEB36B4F1}" type="datetime1">
              <a:rPr lang="en-US" smtClean="0"/>
              <a:t>7/2/2021</a:t>
            </a:fld>
            <a:endParaRPr lang="en-US" dirty="0"/>
          </a:p>
        </p:txBody>
      </p:sp>
      <p:sp>
        <p:nvSpPr>
          <p:cNvPr id="4" name="Footer Placeholder 3">
            <a:extLst>
              <a:ext uri="{FF2B5EF4-FFF2-40B4-BE49-F238E27FC236}">
                <a16:creationId xmlns:a16="http://schemas.microsoft.com/office/drawing/2014/main" id="{439E6E05-C706-4061-9E06-25BF721C4501}"/>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98EB356A-858F-4C40-8C25-0DEAE9669B51}"/>
              </a:ext>
            </a:extLst>
          </p:cNvPr>
          <p:cNvSpPr>
            <a:spLocks noGrp="1"/>
          </p:cNvSpPr>
          <p:nvPr>
            <p:ph type="sldNum" sz="quarter" idx="12"/>
          </p:nvPr>
        </p:nvSpPr>
        <p:spPr/>
        <p:txBody>
          <a:bodyPr/>
          <a:lstStyle/>
          <a:p>
            <a:fld id="{0F7899C1-2C73-44D6-B5DF-230399EE6AEB}" type="slidenum">
              <a:rPr lang="en-US" smtClean="0"/>
              <a:pPr/>
              <a:t>‹#›</a:t>
            </a:fld>
            <a:endParaRPr lang="en-US" dirty="0"/>
          </a:p>
        </p:txBody>
      </p:sp>
      <p:grpSp>
        <p:nvGrpSpPr>
          <p:cNvPr id="10" name="Group 9">
            <a:extLst>
              <a:ext uri="{FF2B5EF4-FFF2-40B4-BE49-F238E27FC236}">
                <a16:creationId xmlns:a16="http://schemas.microsoft.com/office/drawing/2014/main" id="{CDD08597-EA0D-4EE2-A64A-9DE84736636A}"/>
              </a:ext>
            </a:extLst>
          </p:cNvPr>
          <p:cNvGrpSpPr/>
          <p:nvPr userDrawn="1"/>
        </p:nvGrpSpPr>
        <p:grpSpPr>
          <a:xfrm>
            <a:off x="11254105" y="0"/>
            <a:ext cx="933450" cy="744836"/>
            <a:chOff x="8337550" y="2210274"/>
            <a:chExt cx="933450" cy="744836"/>
          </a:xfrm>
          <a:solidFill>
            <a:schemeClr val="tx1"/>
          </a:solidFill>
        </p:grpSpPr>
        <p:sp>
          <p:nvSpPr>
            <p:cNvPr id="11" name="Rectangle 10">
              <a:extLst>
                <a:ext uri="{FF2B5EF4-FFF2-40B4-BE49-F238E27FC236}">
                  <a16:creationId xmlns:a16="http://schemas.microsoft.com/office/drawing/2014/main" id="{2E1C316A-7707-483F-8AC8-B1DE1910F34C}"/>
                </a:ext>
              </a:extLst>
            </p:cNvPr>
            <p:cNvSpPr/>
            <p:nvPr/>
          </p:nvSpPr>
          <p:spPr>
            <a:xfrm>
              <a:off x="8337550" y="2210274"/>
              <a:ext cx="933450" cy="74483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 name="Rectangle: Rounded Corners 11">
              <a:extLst>
                <a:ext uri="{FF2B5EF4-FFF2-40B4-BE49-F238E27FC236}">
                  <a16:creationId xmlns:a16="http://schemas.microsoft.com/office/drawing/2014/main" id="{7F759C57-4A9C-44C0-A332-0E21C12439D2}"/>
                </a:ext>
              </a:extLst>
            </p:cNvPr>
            <p:cNvSpPr/>
            <p:nvPr/>
          </p:nvSpPr>
          <p:spPr>
            <a:xfrm>
              <a:off x="8610602" y="2393473"/>
              <a:ext cx="404813" cy="404812"/>
            </a:xfrm>
            <a:prstGeom prst="roundRect">
              <a:avLst/>
            </a:prstGeom>
            <a:grpFill/>
            <a:ln w="19050">
              <a:solidFill>
                <a:srgbClr val="2F77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 name="Picture 12">
              <a:extLst>
                <a:ext uri="{FF2B5EF4-FFF2-40B4-BE49-F238E27FC236}">
                  <a16:creationId xmlns:a16="http://schemas.microsoft.com/office/drawing/2014/main" id="{74FD349E-2AE8-4430-9EA3-EC01A882C364}"/>
                </a:ext>
              </a:extLst>
            </p:cNvPr>
            <p:cNvPicPr>
              <a:picLocks noChangeAspect="1"/>
            </p:cNvPicPr>
            <p:nvPr/>
          </p:nvPicPr>
          <p:blipFill>
            <a:blip r:embed="rId2"/>
            <a:stretch>
              <a:fillRect/>
            </a:stretch>
          </p:blipFill>
          <p:spPr>
            <a:xfrm>
              <a:off x="8674207" y="2425222"/>
              <a:ext cx="277602" cy="341314"/>
            </a:xfrm>
            <a:prstGeom prst="rect">
              <a:avLst/>
            </a:prstGeom>
            <a:grpFill/>
          </p:spPr>
        </p:pic>
        <p:pic>
          <p:nvPicPr>
            <p:cNvPr id="14" name="Picture 13">
              <a:extLst>
                <a:ext uri="{FF2B5EF4-FFF2-40B4-BE49-F238E27FC236}">
                  <a16:creationId xmlns:a16="http://schemas.microsoft.com/office/drawing/2014/main" id="{DBDF76E1-2203-405B-A35C-39A4EC9E1E84}"/>
                </a:ext>
              </a:extLst>
            </p:cNvPr>
            <p:cNvPicPr>
              <a:picLocks noChangeAspect="1"/>
            </p:cNvPicPr>
            <p:nvPr/>
          </p:nvPicPr>
          <p:blipFill>
            <a:blip r:embed="rId3"/>
            <a:stretch>
              <a:fillRect/>
            </a:stretch>
          </p:blipFill>
          <p:spPr>
            <a:xfrm>
              <a:off x="8952523" y="2330769"/>
              <a:ext cx="131885" cy="127000"/>
            </a:xfrm>
            <a:prstGeom prst="rect">
              <a:avLst/>
            </a:prstGeom>
            <a:grpFill/>
          </p:spPr>
        </p:pic>
      </p:grpSp>
      <p:sp>
        <p:nvSpPr>
          <p:cNvPr id="15" name="Rectangle 14">
            <a:extLst>
              <a:ext uri="{FF2B5EF4-FFF2-40B4-BE49-F238E27FC236}">
                <a16:creationId xmlns:a16="http://schemas.microsoft.com/office/drawing/2014/main" id="{8C71CB7B-829B-4740-B6CE-9FC9F6CCA3C0}"/>
              </a:ext>
            </a:extLst>
          </p:cNvPr>
          <p:cNvSpPr/>
          <p:nvPr userDrawn="1"/>
        </p:nvSpPr>
        <p:spPr>
          <a:xfrm>
            <a:off x="-1269" y="3431309"/>
            <a:ext cx="12188824" cy="1556927"/>
          </a:xfrm>
          <a:prstGeom prst="rect">
            <a:avLst/>
          </a:prstGeom>
          <a:gradFill flip="none" rotWithShape="1">
            <a:gsLst>
              <a:gs pos="0">
                <a:srgbClr val="2F7737"/>
              </a:gs>
              <a:gs pos="100000">
                <a:schemeClr val="tx1">
                  <a:lumMod val="95000"/>
                  <a:lumOff val="5000"/>
                  <a:alpha val="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126"/>
            <a:r>
              <a:rPr lang="sr-Latn-RS" sz="3600" b="1" dirty="0">
                <a:solidFill>
                  <a:schemeClr val="bg1"/>
                </a:solidFill>
              </a:rPr>
              <a:t>NAŠI RESURSI (tim, primer izveštaja)</a:t>
            </a:r>
            <a:endParaRPr lang="en-US" sz="3600" dirty="0">
              <a:solidFill>
                <a:schemeClr val="bg1"/>
              </a:solidFill>
            </a:endParaRPr>
          </a:p>
        </p:txBody>
      </p:sp>
    </p:spTree>
    <p:extLst>
      <p:ext uri="{BB962C8B-B14F-4D97-AF65-F5344CB8AC3E}">
        <p14:creationId xmlns:p14="http://schemas.microsoft.com/office/powerpoint/2010/main" val="247626528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grpSp>
        <p:nvGrpSpPr>
          <p:cNvPr id="10" name="Group 9">
            <a:extLst>
              <a:ext uri="{FF2B5EF4-FFF2-40B4-BE49-F238E27FC236}">
                <a16:creationId xmlns:a16="http://schemas.microsoft.com/office/drawing/2014/main" id="{D484906A-B51E-4D7A-B1D1-E5FEDE138D30}"/>
              </a:ext>
            </a:extLst>
          </p:cNvPr>
          <p:cNvGrpSpPr/>
          <p:nvPr userDrawn="1"/>
        </p:nvGrpSpPr>
        <p:grpSpPr>
          <a:xfrm>
            <a:off x="0" y="0"/>
            <a:ext cx="12192000" cy="6858000"/>
            <a:chOff x="0" y="0"/>
            <a:chExt cx="12192000" cy="6858000"/>
          </a:xfrm>
        </p:grpSpPr>
        <p:pic>
          <p:nvPicPr>
            <p:cNvPr id="11" name="Picture 10" descr="A close up of a map&#10;&#10;Description automatically generated">
              <a:extLst>
                <a:ext uri="{FF2B5EF4-FFF2-40B4-BE49-F238E27FC236}">
                  <a16:creationId xmlns:a16="http://schemas.microsoft.com/office/drawing/2014/main" id="{DF9D1A19-81D9-4AF7-BC32-88200220C9DB}"/>
                </a:ext>
              </a:extLst>
            </p:cNvPr>
            <p:cNvPicPr>
              <a:picLocks noChangeAspect="1"/>
            </p:cNvPicPr>
            <p:nvPr/>
          </p:nvPicPr>
          <p:blipFill>
            <a:blip r:embed="rId2">
              <a:extLst>
                <a:ext uri="{BEBA8EAE-BF5A-486C-A8C5-ECC9F3942E4B}">
                  <a14:imgProps xmlns:a14="http://schemas.microsoft.com/office/drawing/2010/main">
                    <a14:imgLayer r:embed="rId3">
                      <a14:imgEffect>
                        <a14:colorTemperature colorTemp="6000"/>
                      </a14:imgEffect>
                    </a14:imgLayer>
                  </a14:imgProps>
                </a:ext>
                <a:ext uri="{28A0092B-C50C-407E-A947-70E740481C1C}">
                  <a14:useLocalDpi xmlns:a14="http://schemas.microsoft.com/office/drawing/2010/main" val="0"/>
                </a:ext>
              </a:extLst>
            </a:blip>
            <a:stretch>
              <a:fillRect/>
            </a:stretch>
          </p:blipFill>
          <p:spPr>
            <a:xfrm>
              <a:off x="0" y="0"/>
              <a:ext cx="12192000" cy="6858000"/>
            </a:xfrm>
            <a:prstGeom prst="rect">
              <a:avLst/>
            </a:prstGeom>
            <a:ln>
              <a:solidFill>
                <a:srgbClr val="FFFFFF"/>
              </a:solidFill>
            </a:ln>
          </p:spPr>
        </p:pic>
        <p:sp>
          <p:nvSpPr>
            <p:cNvPr id="12" name="Rectangle 11">
              <a:extLst>
                <a:ext uri="{FF2B5EF4-FFF2-40B4-BE49-F238E27FC236}">
                  <a16:creationId xmlns:a16="http://schemas.microsoft.com/office/drawing/2014/main" id="{A6D9253F-A488-4D4E-B5AA-CDE92ABF3A10}"/>
                </a:ext>
              </a:extLst>
            </p:cNvPr>
            <p:cNvSpPr/>
            <p:nvPr/>
          </p:nvSpPr>
          <p:spPr>
            <a:xfrm>
              <a:off x="2668555" y="6036906"/>
              <a:ext cx="2547257" cy="746449"/>
            </a:xfrm>
            <a:prstGeom prst="rect">
              <a:avLst/>
            </a:prstGeom>
            <a:solidFill>
              <a:srgbClr val="FA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Rectangle 12">
              <a:extLst>
                <a:ext uri="{FF2B5EF4-FFF2-40B4-BE49-F238E27FC236}">
                  <a16:creationId xmlns:a16="http://schemas.microsoft.com/office/drawing/2014/main" id="{E0D74368-8AD7-4C26-95E4-538B417CDCB8}"/>
                </a:ext>
              </a:extLst>
            </p:cNvPr>
            <p:cNvSpPr/>
            <p:nvPr/>
          </p:nvSpPr>
          <p:spPr>
            <a:xfrm>
              <a:off x="9238540" y="6021526"/>
              <a:ext cx="2547257" cy="746449"/>
            </a:xfrm>
            <a:prstGeom prst="rect">
              <a:avLst/>
            </a:prstGeom>
            <a:solidFill>
              <a:srgbClr val="FA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Rectangle 13">
              <a:extLst>
                <a:ext uri="{FF2B5EF4-FFF2-40B4-BE49-F238E27FC236}">
                  <a16:creationId xmlns:a16="http://schemas.microsoft.com/office/drawing/2014/main" id="{40FAF1D4-BC34-4CC2-B0D1-82CE09A442F7}"/>
                </a:ext>
              </a:extLst>
            </p:cNvPr>
            <p:cNvSpPr/>
            <p:nvPr/>
          </p:nvSpPr>
          <p:spPr>
            <a:xfrm>
              <a:off x="4580390" y="4529682"/>
              <a:ext cx="4522326" cy="746449"/>
            </a:xfrm>
            <a:prstGeom prst="rect">
              <a:avLst/>
            </a:prstGeom>
            <a:solidFill>
              <a:srgbClr val="FA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16">
              <a:extLst>
                <a:ext uri="{FF2B5EF4-FFF2-40B4-BE49-F238E27FC236}">
                  <a16:creationId xmlns:a16="http://schemas.microsoft.com/office/drawing/2014/main" id="{C3CB7CF5-A377-4D18-A80B-230DAFB09CF4}"/>
                </a:ext>
              </a:extLst>
            </p:cNvPr>
            <p:cNvSpPr/>
            <p:nvPr/>
          </p:nvSpPr>
          <p:spPr>
            <a:xfrm>
              <a:off x="7299824" y="1029388"/>
              <a:ext cx="4830657" cy="1760087"/>
            </a:xfrm>
            <a:prstGeom prst="rect">
              <a:avLst/>
            </a:prstGeom>
            <a:solidFill>
              <a:srgbClr val="FA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Rectangle 17">
              <a:extLst>
                <a:ext uri="{FF2B5EF4-FFF2-40B4-BE49-F238E27FC236}">
                  <a16:creationId xmlns:a16="http://schemas.microsoft.com/office/drawing/2014/main" id="{A517C9D2-F1AB-49CD-9F85-31026B4D1113}"/>
                </a:ext>
              </a:extLst>
            </p:cNvPr>
            <p:cNvSpPr/>
            <p:nvPr/>
          </p:nvSpPr>
          <p:spPr>
            <a:xfrm>
              <a:off x="9390940" y="91901"/>
              <a:ext cx="2739541" cy="937487"/>
            </a:xfrm>
            <a:prstGeom prst="rect">
              <a:avLst/>
            </a:prstGeom>
            <a:solidFill>
              <a:srgbClr val="FA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6" name="Picture 15">
            <a:extLst>
              <a:ext uri="{FF2B5EF4-FFF2-40B4-BE49-F238E27FC236}">
                <a16:creationId xmlns:a16="http://schemas.microsoft.com/office/drawing/2014/main" id="{772B1F8A-031F-4EBB-82AF-A069711D76AF}"/>
              </a:ext>
            </a:extLst>
          </p:cNvPr>
          <p:cNvPicPr>
            <a:picLocks noChangeAspect="1"/>
          </p:cNvPicPr>
          <p:nvPr userDrawn="1"/>
        </p:nvPicPr>
        <p:blipFill>
          <a:blip r:embed="rId4">
            <a:clrChange>
              <a:clrFrom>
                <a:srgbClr val="FFFFFF"/>
              </a:clrFrom>
              <a:clrTo>
                <a:srgbClr val="FFFFFF">
                  <a:alpha val="0"/>
                </a:srgbClr>
              </a:clrTo>
            </a:clrChange>
          </a:blip>
          <a:stretch>
            <a:fillRect/>
          </a:stretch>
        </p:blipFill>
        <p:spPr>
          <a:xfrm>
            <a:off x="9120736" y="-28575"/>
            <a:ext cx="2897505" cy="1057275"/>
          </a:xfrm>
          <a:prstGeom prst="rect">
            <a:avLst/>
          </a:prstGeom>
        </p:spPr>
      </p:pic>
      <p:sp>
        <p:nvSpPr>
          <p:cNvPr id="2" name="Title 1">
            <a:extLst>
              <a:ext uri="{FF2B5EF4-FFF2-40B4-BE49-F238E27FC236}">
                <a16:creationId xmlns:a16="http://schemas.microsoft.com/office/drawing/2014/main" id="{4468A924-418A-417F-AF79-3EA28F1E4E80}"/>
              </a:ext>
            </a:extLst>
          </p:cNvPr>
          <p:cNvSpPr>
            <a:spLocks noGrp="1"/>
          </p:cNvSpPr>
          <p:nvPr>
            <p:ph type="title"/>
          </p:nvPr>
        </p:nvSpPr>
        <p:spPr>
          <a:xfrm>
            <a:off x="0" y="2748029"/>
            <a:ext cx="12192000" cy="1645920"/>
          </a:xfrm>
          <a:prstGeom prst="rect">
            <a:avLst/>
          </a:prstGeom>
          <a:solidFill>
            <a:srgbClr val="2F7737">
              <a:alpha val="80000"/>
            </a:srgbClr>
          </a:solidFill>
        </p:spPr>
        <p:txBody>
          <a:bodyPr wrap="square" rtlCol="0" anchor="ctr">
            <a:spAutoFit/>
          </a:bodyPr>
          <a:lstStyle>
            <a:lvl1pPr algn="ctr">
              <a:defRPr kumimoji="0" lang="en-US" sz="3600" i="0" u="none" strike="noStrike" cap="none" spc="0" normalizeH="0" baseline="0">
                <a:ln>
                  <a:noFill/>
                </a:ln>
                <a:solidFill>
                  <a:schemeClr val="bg1"/>
                </a:solidFill>
                <a:effectLst/>
                <a:uLnTx/>
                <a:uFillTx/>
                <a:ea typeface="Times New Roman" panose="02020603050405020304" pitchFamily="18" charset="0"/>
                <a:cs typeface="+mn-cs"/>
              </a:defRPr>
            </a:lvl1pPr>
          </a:lstStyle>
          <a:p>
            <a:pPr marL="0" marR="0" lvl="0" indent="0" algn="ctr" fontAlgn="auto">
              <a:lnSpc>
                <a:spcPct val="100000"/>
              </a:lnSpc>
              <a:spcBef>
                <a:spcPts val="0"/>
              </a:spcBef>
              <a:spcAft>
                <a:spcPts val="0"/>
              </a:spcAft>
              <a:buClrTx/>
              <a:buSzTx/>
              <a:buFontTx/>
              <a:tabLst/>
            </a:pPr>
            <a:r>
              <a:rPr lang="en-US" dirty="0"/>
              <a:t>Click to edit Master title style</a:t>
            </a:r>
          </a:p>
        </p:txBody>
      </p:sp>
      <p:sp>
        <p:nvSpPr>
          <p:cNvPr id="3" name="Date Placeholder 2">
            <a:extLst>
              <a:ext uri="{FF2B5EF4-FFF2-40B4-BE49-F238E27FC236}">
                <a16:creationId xmlns:a16="http://schemas.microsoft.com/office/drawing/2014/main" id="{1E4A349D-FE02-4531-9470-7855142E04BB}"/>
              </a:ext>
            </a:extLst>
          </p:cNvPr>
          <p:cNvSpPr>
            <a:spLocks noGrp="1"/>
          </p:cNvSpPr>
          <p:nvPr>
            <p:ph type="dt" sz="half" idx="10"/>
          </p:nvPr>
        </p:nvSpPr>
        <p:spPr/>
        <p:txBody>
          <a:bodyPr/>
          <a:lstStyle/>
          <a:p>
            <a:fld id="{99C9D94F-9A6E-42FD-B3D3-D93D81787110}" type="datetime1">
              <a:rPr lang="en-US" smtClean="0"/>
              <a:t>7/2/2021</a:t>
            </a:fld>
            <a:endParaRPr lang="en-US" dirty="0"/>
          </a:p>
        </p:txBody>
      </p:sp>
      <p:sp>
        <p:nvSpPr>
          <p:cNvPr id="4" name="Footer Placeholder 3">
            <a:extLst>
              <a:ext uri="{FF2B5EF4-FFF2-40B4-BE49-F238E27FC236}">
                <a16:creationId xmlns:a16="http://schemas.microsoft.com/office/drawing/2014/main" id="{439E6E05-C706-4061-9E06-25BF721C4501}"/>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98EB356A-858F-4C40-8C25-0DEAE9669B51}"/>
              </a:ext>
            </a:extLst>
          </p:cNvPr>
          <p:cNvSpPr>
            <a:spLocks noGrp="1"/>
          </p:cNvSpPr>
          <p:nvPr>
            <p:ph type="sldNum" sz="quarter" idx="12"/>
          </p:nvPr>
        </p:nvSpPr>
        <p:spPr/>
        <p:txBody>
          <a:bodyPr/>
          <a:lstStyle/>
          <a:p>
            <a:fld id="{0F7899C1-2C73-44D6-B5DF-230399EE6AEB}" type="slidenum">
              <a:rPr lang="en-US" smtClean="0"/>
              <a:pPr/>
              <a:t>‹#›</a:t>
            </a:fld>
            <a:endParaRPr lang="en-US" dirty="0"/>
          </a:p>
        </p:txBody>
      </p:sp>
    </p:spTree>
    <p:extLst>
      <p:ext uri="{BB962C8B-B14F-4D97-AF65-F5344CB8AC3E}">
        <p14:creationId xmlns:p14="http://schemas.microsoft.com/office/powerpoint/2010/main" val="148118230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F21B7C20-7274-43AD-8C5D-A8B28A742BA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a:ln>
            <a:solidFill>
              <a:srgbClr val="FFFFFF"/>
            </a:solidFill>
          </a:ln>
        </p:spPr>
      </p:pic>
    </p:spTree>
    <p:extLst>
      <p:ext uri="{BB962C8B-B14F-4D97-AF65-F5344CB8AC3E}">
        <p14:creationId xmlns:p14="http://schemas.microsoft.com/office/powerpoint/2010/main" val="310740301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AA07712-1A1A-4CA0-806C-F30601CAC8C9}"/>
              </a:ext>
            </a:extLst>
          </p:cNvPr>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8FDBB1B-AFC4-43D1-8CAB-FC5BD5D58CB0}"/>
              </a:ext>
            </a:extLst>
          </p:cNvPr>
          <p:cNvSpPr>
            <a:spLocks noGrp="1"/>
          </p:cNvSpPr>
          <p:nvPr>
            <p:ph type="dt" sz="half" idx="10"/>
          </p:nvPr>
        </p:nvSpPr>
        <p:spPr/>
        <p:txBody>
          <a:bodyPr/>
          <a:lstStyle/>
          <a:p>
            <a:fld id="{E52EE4FB-031B-42B7-954D-0E52F42E6845}" type="datetime1">
              <a:rPr lang="en-US" smtClean="0"/>
              <a:t>7/2/2021</a:t>
            </a:fld>
            <a:endParaRPr lang="en-US" dirty="0"/>
          </a:p>
        </p:txBody>
      </p:sp>
      <p:sp>
        <p:nvSpPr>
          <p:cNvPr id="5" name="Footer Placeholder 4">
            <a:extLst>
              <a:ext uri="{FF2B5EF4-FFF2-40B4-BE49-F238E27FC236}">
                <a16:creationId xmlns:a16="http://schemas.microsoft.com/office/drawing/2014/main" id="{5A42AC01-46AB-46FB-BCC8-7A42ADB8DFBE}"/>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B5A2AF09-DC4B-406F-A729-CC1E6760FCEC}"/>
              </a:ext>
            </a:extLst>
          </p:cNvPr>
          <p:cNvSpPr>
            <a:spLocks noGrp="1"/>
          </p:cNvSpPr>
          <p:nvPr>
            <p:ph type="sldNum" sz="quarter" idx="12"/>
          </p:nvPr>
        </p:nvSpPr>
        <p:spPr/>
        <p:txBody>
          <a:bodyPr/>
          <a:lstStyle/>
          <a:p>
            <a:fld id="{0F7899C1-2C73-44D6-B5DF-230399EE6AEB}" type="slidenum">
              <a:rPr lang="en-US" smtClean="0"/>
              <a:pPr/>
              <a:t>‹#›</a:t>
            </a:fld>
            <a:endParaRPr lang="en-US" dirty="0"/>
          </a:p>
        </p:txBody>
      </p:sp>
      <p:cxnSp>
        <p:nvCxnSpPr>
          <p:cNvPr id="18" name="Straight Connector 17">
            <a:extLst>
              <a:ext uri="{FF2B5EF4-FFF2-40B4-BE49-F238E27FC236}">
                <a16:creationId xmlns:a16="http://schemas.microsoft.com/office/drawing/2014/main" id="{FE07DAC0-7593-41B2-ADCE-9CB75C381653}"/>
              </a:ext>
            </a:extLst>
          </p:cNvPr>
          <p:cNvCxnSpPr>
            <a:cxnSpLocks/>
          </p:cNvCxnSpPr>
          <p:nvPr userDrawn="1"/>
        </p:nvCxnSpPr>
        <p:spPr>
          <a:xfrm>
            <a:off x="496262" y="737985"/>
            <a:ext cx="11695738" cy="0"/>
          </a:xfrm>
          <a:prstGeom prst="line">
            <a:avLst/>
          </a:prstGeom>
          <a:ln w="19050">
            <a:solidFill>
              <a:srgbClr val="404040"/>
            </a:solidFill>
          </a:ln>
        </p:spPr>
        <p:style>
          <a:lnRef idx="1">
            <a:schemeClr val="accent1"/>
          </a:lnRef>
          <a:fillRef idx="0">
            <a:schemeClr val="accent1"/>
          </a:fillRef>
          <a:effectRef idx="0">
            <a:schemeClr val="accent1"/>
          </a:effectRef>
          <a:fontRef idx="minor">
            <a:schemeClr val="tx1"/>
          </a:fontRef>
        </p:style>
      </p:cxnSp>
      <p:sp>
        <p:nvSpPr>
          <p:cNvPr id="19" name="Title Placeholder 1">
            <a:extLst>
              <a:ext uri="{FF2B5EF4-FFF2-40B4-BE49-F238E27FC236}">
                <a16:creationId xmlns:a16="http://schemas.microsoft.com/office/drawing/2014/main" id="{ACCBA5B5-295C-4517-ADD7-993A9C6677D3}"/>
              </a:ext>
            </a:extLst>
          </p:cNvPr>
          <p:cNvSpPr>
            <a:spLocks noGrp="1"/>
          </p:cNvSpPr>
          <p:nvPr>
            <p:ph type="title"/>
          </p:nvPr>
        </p:nvSpPr>
        <p:spPr>
          <a:xfrm>
            <a:off x="824965" y="0"/>
            <a:ext cx="10515600" cy="719730"/>
          </a:xfrm>
          <a:prstGeom prst="rect">
            <a:avLst/>
          </a:prstGeom>
        </p:spPr>
        <p:txBody>
          <a:bodyPr vert="horz" lIns="91440" tIns="45720" rIns="91440" bIns="45720" rtlCol="0" anchor="ctr">
            <a:normAutofit/>
          </a:bodyPr>
          <a:lstStyle/>
          <a:p>
            <a:r>
              <a:rPr lang="en-US" dirty="0"/>
              <a:t>Click to edit Master title style</a:t>
            </a:r>
          </a:p>
        </p:txBody>
      </p:sp>
      <p:grpSp>
        <p:nvGrpSpPr>
          <p:cNvPr id="13" name="Group 12">
            <a:extLst>
              <a:ext uri="{FF2B5EF4-FFF2-40B4-BE49-F238E27FC236}">
                <a16:creationId xmlns:a16="http://schemas.microsoft.com/office/drawing/2014/main" id="{ED97E287-ADBC-4A29-B701-9E41D11917A2}"/>
              </a:ext>
            </a:extLst>
          </p:cNvPr>
          <p:cNvGrpSpPr/>
          <p:nvPr userDrawn="1"/>
        </p:nvGrpSpPr>
        <p:grpSpPr>
          <a:xfrm>
            <a:off x="11254105" y="0"/>
            <a:ext cx="933450" cy="744836"/>
            <a:chOff x="8337550" y="2210274"/>
            <a:chExt cx="933450" cy="744836"/>
          </a:xfrm>
          <a:solidFill>
            <a:schemeClr val="tx1"/>
          </a:solidFill>
        </p:grpSpPr>
        <p:sp>
          <p:nvSpPr>
            <p:cNvPr id="14" name="Rectangle 13">
              <a:extLst>
                <a:ext uri="{FF2B5EF4-FFF2-40B4-BE49-F238E27FC236}">
                  <a16:creationId xmlns:a16="http://schemas.microsoft.com/office/drawing/2014/main" id="{41082EC1-5420-4BE5-B443-D9F0C11F378E}"/>
                </a:ext>
              </a:extLst>
            </p:cNvPr>
            <p:cNvSpPr/>
            <p:nvPr/>
          </p:nvSpPr>
          <p:spPr>
            <a:xfrm>
              <a:off x="8337550" y="2210274"/>
              <a:ext cx="933450" cy="74483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Rectangle: Rounded Corners 14">
              <a:extLst>
                <a:ext uri="{FF2B5EF4-FFF2-40B4-BE49-F238E27FC236}">
                  <a16:creationId xmlns:a16="http://schemas.microsoft.com/office/drawing/2014/main" id="{37C17CC0-69E2-41F4-A5B3-0F6EFA5D9AAD}"/>
                </a:ext>
              </a:extLst>
            </p:cNvPr>
            <p:cNvSpPr/>
            <p:nvPr/>
          </p:nvSpPr>
          <p:spPr>
            <a:xfrm>
              <a:off x="8610602" y="2393473"/>
              <a:ext cx="404813" cy="404812"/>
            </a:xfrm>
            <a:prstGeom prst="roundRect">
              <a:avLst/>
            </a:prstGeom>
            <a:grpFill/>
            <a:ln w="19050">
              <a:solidFill>
                <a:srgbClr val="2F77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6" name="Picture 15">
              <a:extLst>
                <a:ext uri="{FF2B5EF4-FFF2-40B4-BE49-F238E27FC236}">
                  <a16:creationId xmlns:a16="http://schemas.microsoft.com/office/drawing/2014/main" id="{1EF417D7-95F2-41DD-9713-6932D52C6EFF}"/>
                </a:ext>
              </a:extLst>
            </p:cNvPr>
            <p:cNvPicPr>
              <a:picLocks noChangeAspect="1"/>
            </p:cNvPicPr>
            <p:nvPr/>
          </p:nvPicPr>
          <p:blipFill>
            <a:blip r:embed="rId2"/>
            <a:stretch>
              <a:fillRect/>
            </a:stretch>
          </p:blipFill>
          <p:spPr>
            <a:xfrm>
              <a:off x="8674207" y="2425222"/>
              <a:ext cx="277602" cy="341314"/>
            </a:xfrm>
            <a:prstGeom prst="rect">
              <a:avLst/>
            </a:prstGeom>
            <a:grpFill/>
          </p:spPr>
        </p:pic>
        <p:pic>
          <p:nvPicPr>
            <p:cNvPr id="17" name="Picture 16">
              <a:extLst>
                <a:ext uri="{FF2B5EF4-FFF2-40B4-BE49-F238E27FC236}">
                  <a16:creationId xmlns:a16="http://schemas.microsoft.com/office/drawing/2014/main" id="{1E1355D7-AA12-4C66-A32B-F0E484ECCD58}"/>
                </a:ext>
              </a:extLst>
            </p:cNvPr>
            <p:cNvPicPr>
              <a:picLocks noChangeAspect="1"/>
            </p:cNvPicPr>
            <p:nvPr/>
          </p:nvPicPr>
          <p:blipFill>
            <a:blip r:embed="rId3"/>
            <a:stretch>
              <a:fillRect/>
            </a:stretch>
          </p:blipFill>
          <p:spPr>
            <a:xfrm>
              <a:off x="8952523" y="2330769"/>
              <a:ext cx="131885" cy="127000"/>
            </a:xfrm>
            <a:prstGeom prst="rect">
              <a:avLst/>
            </a:prstGeom>
            <a:grpFill/>
          </p:spPr>
        </p:pic>
      </p:grpSp>
    </p:spTree>
    <p:extLst>
      <p:ext uri="{BB962C8B-B14F-4D97-AF65-F5344CB8AC3E}">
        <p14:creationId xmlns:p14="http://schemas.microsoft.com/office/powerpoint/2010/main" val="178731734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6323C1-691D-D44E-B800-B6D62C41B1DA}"/>
              </a:ext>
            </a:extLst>
          </p:cNvPr>
          <p:cNvSpPr>
            <a:spLocks noGrp="1"/>
          </p:cNvSpPr>
          <p:nvPr>
            <p:ph type="ctrTitle"/>
          </p:nvPr>
        </p:nvSpPr>
        <p:spPr>
          <a:xfrm>
            <a:off x="1524000" y="1122363"/>
            <a:ext cx="9144000" cy="2387600"/>
          </a:xfrm>
        </p:spPr>
        <p:txBody>
          <a:bodyPr anchor="b"/>
          <a:lstStyle>
            <a:lvl1pPr algn="ctr">
              <a:defRPr sz="6000"/>
            </a:lvl1pPr>
          </a:lstStyle>
          <a:p>
            <a:r>
              <a:rPr lang="en-GB"/>
              <a:t>Click to edit Master title style</a:t>
            </a:r>
            <a:endParaRPr lang="x-none"/>
          </a:p>
        </p:txBody>
      </p:sp>
      <p:sp>
        <p:nvSpPr>
          <p:cNvPr id="3" name="Subtitle 2">
            <a:extLst>
              <a:ext uri="{FF2B5EF4-FFF2-40B4-BE49-F238E27FC236}">
                <a16:creationId xmlns:a16="http://schemas.microsoft.com/office/drawing/2014/main" id="{1E2D30A1-7FAD-2847-B631-F59F69BE1231}"/>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x-none"/>
          </a:p>
        </p:txBody>
      </p:sp>
      <p:sp>
        <p:nvSpPr>
          <p:cNvPr id="4" name="Date Placeholder 3">
            <a:extLst>
              <a:ext uri="{FF2B5EF4-FFF2-40B4-BE49-F238E27FC236}">
                <a16:creationId xmlns:a16="http://schemas.microsoft.com/office/drawing/2014/main" id="{4AFD469D-3D33-E449-B895-B3A65AB5723B}"/>
              </a:ext>
            </a:extLst>
          </p:cNvPr>
          <p:cNvSpPr>
            <a:spLocks noGrp="1"/>
          </p:cNvSpPr>
          <p:nvPr>
            <p:ph type="dt" sz="half" idx="10"/>
          </p:nvPr>
        </p:nvSpPr>
        <p:spPr/>
        <p:txBody>
          <a:bodyPr/>
          <a:lstStyle/>
          <a:p>
            <a:fld id="{7D144EA4-1FF6-4452-9A40-0A067C0A5E2C}" type="datetime1">
              <a:rPr lang="en-US" smtClean="0"/>
              <a:t>7/2/2021</a:t>
            </a:fld>
            <a:endParaRPr lang="x-none"/>
          </a:p>
        </p:txBody>
      </p:sp>
      <p:sp>
        <p:nvSpPr>
          <p:cNvPr id="5" name="Footer Placeholder 4">
            <a:extLst>
              <a:ext uri="{FF2B5EF4-FFF2-40B4-BE49-F238E27FC236}">
                <a16:creationId xmlns:a16="http://schemas.microsoft.com/office/drawing/2014/main" id="{86558BEE-4623-164F-9E3A-7EDBD736CA63}"/>
              </a:ext>
            </a:extLst>
          </p:cNvPr>
          <p:cNvSpPr>
            <a:spLocks noGrp="1"/>
          </p:cNvSpPr>
          <p:nvPr>
            <p:ph type="ftr" sz="quarter" idx="11"/>
          </p:nvPr>
        </p:nvSpPr>
        <p:spPr/>
        <p:txBody>
          <a:bodyPr/>
          <a:lstStyle/>
          <a:p>
            <a:endParaRPr lang="x-none"/>
          </a:p>
        </p:txBody>
      </p:sp>
      <p:sp>
        <p:nvSpPr>
          <p:cNvPr id="6" name="Slide Number Placeholder 5">
            <a:extLst>
              <a:ext uri="{FF2B5EF4-FFF2-40B4-BE49-F238E27FC236}">
                <a16:creationId xmlns:a16="http://schemas.microsoft.com/office/drawing/2014/main" id="{2F16CF36-DDB2-EA44-8239-A62434A2AA93}"/>
              </a:ext>
            </a:extLst>
          </p:cNvPr>
          <p:cNvSpPr>
            <a:spLocks noGrp="1"/>
          </p:cNvSpPr>
          <p:nvPr>
            <p:ph type="sldNum" sz="quarter" idx="12"/>
          </p:nvPr>
        </p:nvSpPr>
        <p:spPr/>
        <p:txBody>
          <a:bodyPr/>
          <a:lstStyle/>
          <a:p>
            <a:fld id="{23F81716-73B5-204F-9D41-E323A418E0C9}" type="slidenum">
              <a:rPr lang="x-none" smtClean="0"/>
              <a:pPr/>
              <a:t>‹#›</a:t>
            </a:fld>
            <a:endParaRPr lang="x-none"/>
          </a:p>
        </p:txBody>
      </p:sp>
    </p:spTree>
    <p:extLst>
      <p:ext uri="{BB962C8B-B14F-4D97-AF65-F5344CB8AC3E}">
        <p14:creationId xmlns:p14="http://schemas.microsoft.com/office/powerpoint/2010/main" val="356440518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1606765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14397138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5EB9B3-5467-4261-A1B6-5B88E2983017}"/>
              </a:ext>
            </a:extLst>
          </p:cNvPr>
          <p:cNvSpPr>
            <a:spLocks noGrp="1"/>
          </p:cNvSpPr>
          <p:nvPr>
            <p:ph type="title"/>
          </p:nvPr>
        </p:nvSpPr>
        <p:spPr>
          <a:xfrm>
            <a:off x="831850" y="1709738"/>
            <a:ext cx="10515600" cy="2852737"/>
          </a:xfrm>
          <a:prstGeom prst="rect">
            <a:avLst/>
          </a:prstGeom>
        </p:spPr>
        <p:txBody>
          <a:bodyPr anchor="b"/>
          <a:lstStyle>
            <a:lvl1pPr>
              <a:defRPr sz="6000"/>
            </a:lvl1pPr>
          </a:lstStyle>
          <a:p>
            <a:r>
              <a:rPr lang="en-US" dirty="0"/>
              <a:t>Click to edit Master title style</a:t>
            </a:r>
          </a:p>
        </p:txBody>
      </p:sp>
      <p:sp>
        <p:nvSpPr>
          <p:cNvPr id="3" name="Text Placeholder 2">
            <a:extLst>
              <a:ext uri="{FF2B5EF4-FFF2-40B4-BE49-F238E27FC236}">
                <a16:creationId xmlns:a16="http://schemas.microsoft.com/office/drawing/2014/main" id="{F08EF8DA-A4C0-4AB9-9CC6-FC587E74A301}"/>
              </a:ext>
            </a:extLst>
          </p:cNvPr>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02E38DE7-9CA6-470A-BAFE-4E681DB09806}"/>
              </a:ext>
            </a:extLst>
          </p:cNvPr>
          <p:cNvSpPr>
            <a:spLocks noGrp="1"/>
          </p:cNvSpPr>
          <p:nvPr>
            <p:ph type="dt" sz="half" idx="10"/>
          </p:nvPr>
        </p:nvSpPr>
        <p:spPr/>
        <p:txBody>
          <a:bodyPr/>
          <a:lstStyle/>
          <a:p>
            <a:fld id="{B084333D-7AB2-4A2C-B166-8361DC661F8C}" type="datetime1">
              <a:rPr lang="en-US" smtClean="0"/>
              <a:t>7/2/2021</a:t>
            </a:fld>
            <a:endParaRPr lang="en-US" dirty="0"/>
          </a:p>
        </p:txBody>
      </p:sp>
      <p:sp>
        <p:nvSpPr>
          <p:cNvPr id="5" name="Footer Placeholder 4">
            <a:extLst>
              <a:ext uri="{FF2B5EF4-FFF2-40B4-BE49-F238E27FC236}">
                <a16:creationId xmlns:a16="http://schemas.microsoft.com/office/drawing/2014/main" id="{6DD49E23-08BA-411A-8B27-838C9212E050}"/>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5A592AA6-A754-4B65-AEE4-75FA1D43FE46}"/>
              </a:ext>
            </a:extLst>
          </p:cNvPr>
          <p:cNvSpPr>
            <a:spLocks noGrp="1"/>
          </p:cNvSpPr>
          <p:nvPr>
            <p:ph type="sldNum" sz="quarter" idx="12"/>
          </p:nvPr>
        </p:nvSpPr>
        <p:spPr/>
        <p:txBody>
          <a:bodyPr/>
          <a:lstStyle/>
          <a:p>
            <a:fld id="{0F7899C1-2C73-44D6-B5DF-230399EE6AEB}" type="slidenum">
              <a:rPr lang="en-US" smtClean="0"/>
              <a:pPr/>
              <a:t>‹#›</a:t>
            </a:fld>
            <a:endParaRPr lang="en-US" dirty="0"/>
          </a:p>
        </p:txBody>
      </p:sp>
    </p:spTree>
    <p:extLst>
      <p:ext uri="{BB962C8B-B14F-4D97-AF65-F5344CB8AC3E}">
        <p14:creationId xmlns:p14="http://schemas.microsoft.com/office/powerpoint/2010/main" val="333229653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4E2E217-3FD2-4E2D-B9D8-7C0487DE618B}"/>
              </a:ext>
            </a:extLst>
          </p:cNvPr>
          <p:cNvSpPr>
            <a:spLocks noGrp="1"/>
          </p:cNvSpPr>
          <p:nvPr>
            <p:ph sz="half" idx="1"/>
          </p:nvPr>
        </p:nvSpPr>
        <p:spPr>
          <a:xfrm>
            <a:off x="838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E262311-6052-4BE4-8BE7-8A7AEE93CFA0}"/>
              </a:ext>
            </a:extLst>
          </p:cNvPr>
          <p:cNvSpPr>
            <a:spLocks noGrp="1"/>
          </p:cNvSpPr>
          <p:nvPr>
            <p:ph sz="half" idx="2"/>
          </p:nvPr>
        </p:nvSpPr>
        <p:spPr>
          <a:xfrm>
            <a:off x="6172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821DE5F3-2911-43AC-997F-4576F0A740E9}"/>
              </a:ext>
            </a:extLst>
          </p:cNvPr>
          <p:cNvSpPr>
            <a:spLocks noGrp="1"/>
          </p:cNvSpPr>
          <p:nvPr>
            <p:ph type="dt" sz="half" idx="10"/>
          </p:nvPr>
        </p:nvSpPr>
        <p:spPr/>
        <p:txBody>
          <a:bodyPr/>
          <a:lstStyle/>
          <a:p>
            <a:fld id="{A97242D9-67BB-4593-860E-36E24104DF1C}" type="datetime1">
              <a:rPr lang="en-US" smtClean="0"/>
              <a:t>7/2/2021</a:t>
            </a:fld>
            <a:endParaRPr lang="en-US" dirty="0"/>
          </a:p>
        </p:txBody>
      </p:sp>
      <p:sp>
        <p:nvSpPr>
          <p:cNvPr id="6" name="Footer Placeholder 5">
            <a:extLst>
              <a:ext uri="{FF2B5EF4-FFF2-40B4-BE49-F238E27FC236}">
                <a16:creationId xmlns:a16="http://schemas.microsoft.com/office/drawing/2014/main" id="{7F83E4A8-EC6C-4A04-A3CC-49A1530CD0B9}"/>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8834E6A6-E7C5-41A1-9582-FFE4E210AA32}"/>
              </a:ext>
            </a:extLst>
          </p:cNvPr>
          <p:cNvSpPr>
            <a:spLocks noGrp="1"/>
          </p:cNvSpPr>
          <p:nvPr>
            <p:ph type="sldNum" sz="quarter" idx="12"/>
          </p:nvPr>
        </p:nvSpPr>
        <p:spPr/>
        <p:txBody>
          <a:bodyPr/>
          <a:lstStyle/>
          <a:p>
            <a:fld id="{0F7899C1-2C73-44D6-B5DF-230399EE6AEB}" type="slidenum">
              <a:rPr lang="en-US" smtClean="0"/>
              <a:pPr/>
              <a:t>‹#›</a:t>
            </a:fld>
            <a:endParaRPr lang="en-US" dirty="0"/>
          </a:p>
        </p:txBody>
      </p:sp>
      <p:cxnSp>
        <p:nvCxnSpPr>
          <p:cNvPr id="20" name="Straight Connector 19">
            <a:extLst>
              <a:ext uri="{FF2B5EF4-FFF2-40B4-BE49-F238E27FC236}">
                <a16:creationId xmlns:a16="http://schemas.microsoft.com/office/drawing/2014/main" id="{6B0AFB32-C142-4EE7-A00E-E1A1D176A0D1}"/>
              </a:ext>
            </a:extLst>
          </p:cNvPr>
          <p:cNvCxnSpPr>
            <a:cxnSpLocks/>
          </p:cNvCxnSpPr>
          <p:nvPr userDrawn="1"/>
        </p:nvCxnSpPr>
        <p:spPr>
          <a:xfrm>
            <a:off x="496262" y="737985"/>
            <a:ext cx="11695738" cy="0"/>
          </a:xfrm>
          <a:prstGeom prst="line">
            <a:avLst/>
          </a:prstGeom>
          <a:ln w="19050">
            <a:solidFill>
              <a:srgbClr val="404040"/>
            </a:solidFill>
          </a:ln>
        </p:spPr>
        <p:style>
          <a:lnRef idx="1">
            <a:schemeClr val="accent1"/>
          </a:lnRef>
          <a:fillRef idx="0">
            <a:schemeClr val="accent1"/>
          </a:fillRef>
          <a:effectRef idx="0">
            <a:schemeClr val="accent1"/>
          </a:effectRef>
          <a:fontRef idx="minor">
            <a:schemeClr val="tx1"/>
          </a:fontRef>
        </p:style>
      </p:cxnSp>
      <p:sp>
        <p:nvSpPr>
          <p:cNvPr id="21" name="Title Placeholder 1">
            <a:extLst>
              <a:ext uri="{FF2B5EF4-FFF2-40B4-BE49-F238E27FC236}">
                <a16:creationId xmlns:a16="http://schemas.microsoft.com/office/drawing/2014/main" id="{FBBB564F-FFD7-4755-9B2E-7484762195AB}"/>
              </a:ext>
            </a:extLst>
          </p:cNvPr>
          <p:cNvSpPr>
            <a:spLocks noGrp="1"/>
          </p:cNvSpPr>
          <p:nvPr>
            <p:ph type="title"/>
          </p:nvPr>
        </p:nvSpPr>
        <p:spPr>
          <a:xfrm>
            <a:off x="824965" y="0"/>
            <a:ext cx="10515600" cy="719730"/>
          </a:xfrm>
          <a:prstGeom prst="rect">
            <a:avLst/>
          </a:prstGeom>
        </p:spPr>
        <p:txBody>
          <a:bodyPr vert="horz" lIns="91440" tIns="45720" rIns="91440" bIns="45720" rtlCol="0" anchor="ctr">
            <a:normAutofit/>
          </a:bodyPr>
          <a:lstStyle/>
          <a:p>
            <a:r>
              <a:rPr lang="en-US" dirty="0"/>
              <a:t>Click to edit Master title style</a:t>
            </a:r>
          </a:p>
        </p:txBody>
      </p:sp>
      <p:grpSp>
        <p:nvGrpSpPr>
          <p:cNvPr id="15" name="Group 14">
            <a:extLst>
              <a:ext uri="{FF2B5EF4-FFF2-40B4-BE49-F238E27FC236}">
                <a16:creationId xmlns:a16="http://schemas.microsoft.com/office/drawing/2014/main" id="{97F6B730-D2CE-4931-9EF4-9F524AD50537}"/>
              </a:ext>
            </a:extLst>
          </p:cNvPr>
          <p:cNvGrpSpPr/>
          <p:nvPr userDrawn="1"/>
        </p:nvGrpSpPr>
        <p:grpSpPr>
          <a:xfrm>
            <a:off x="11254105" y="0"/>
            <a:ext cx="933450" cy="744836"/>
            <a:chOff x="8337550" y="2210274"/>
            <a:chExt cx="933450" cy="744836"/>
          </a:xfrm>
          <a:solidFill>
            <a:schemeClr val="tx1"/>
          </a:solidFill>
        </p:grpSpPr>
        <p:sp>
          <p:nvSpPr>
            <p:cNvPr id="16" name="Rectangle 15">
              <a:extLst>
                <a:ext uri="{FF2B5EF4-FFF2-40B4-BE49-F238E27FC236}">
                  <a16:creationId xmlns:a16="http://schemas.microsoft.com/office/drawing/2014/main" id="{EDBB528F-2445-420A-BE74-D26CE840F87F}"/>
                </a:ext>
              </a:extLst>
            </p:cNvPr>
            <p:cNvSpPr/>
            <p:nvPr/>
          </p:nvSpPr>
          <p:spPr>
            <a:xfrm>
              <a:off x="8337550" y="2210274"/>
              <a:ext cx="933450" cy="74483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Rectangle: Rounded Corners 16">
              <a:extLst>
                <a:ext uri="{FF2B5EF4-FFF2-40B4-BE49-F238E27FC236}">
                  <a16:creationId xmlns:a16="http://schemas.microsoft.com/office/drawing/2014/main" id="{8ECB326A-34BB-4D10-AFF3-34DA38112D85}"/>
                </a:ext>
              </a:extLst>
            </p:cNvPr>
            <p:cNvSpPr/>
            <p:nvPr/>
          </p:nvSpPr>
          <p:spPr>
            <a:xfrm>
              <a:off x="8610602" y="2393473"/>
              <a:ext cx="404813" cy="404812"/>
            </a:xfrm>
            <a:prstGeom prst="roundRect">
              <a:avLst/>
            </a:prstGeom>
            <a:grpFill/>
            <a:ln w="19050">
              <a:solidFill>
                <a:srgbClr val="2F77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8" name="Picture 17">
              <a:extLst>
                <a:ext uri="{FF2B5EF4-FFF2-40B4-BE49-F238E27FC236}">
                  <a16:creationId xmlns:a16="http://schemas.microsoft.com/office/drawing/2014/main" id="{97FA2582-628D-451E-BD66-A6E93B099AEF}"/>
                </a:ext>
              </a:extLst>
            </p:cNvPr>
            <p:cNvPicPr>
              <a:picLocks noChangeAspect="1"/>
            </p:cNvPicPr>
            <p:nvPr/>
          </p:nvPicPr>
          <p:blipFill>
            <a:blip r:embed="rId2"/>
            <a:stretch>
              <a:fillRect/>
            </a:stretch>
          </p:blipFill>
          <p:spPr>
            <a:xfrm>
              <a:off x="8674207" y="2425222"/>
              <a:ext cx="277602" cy="341314"/>
            </a:xfrm>
            <a:prstGeom prst="rect">
              <a:avLst/>
            </a:prstGeom>
            <a:grpFill/>
          </p:spPr>
        </p:pic>
        <p:pic>
          <p:nvPicPr>
            <p:cNvPr id="19" name="Picture 18">
              <a:extLst>
                <a:ext uri="{FF2B5EF4-FFF2-40B4-BE49-F238E27FC236}">
                  <a16:creationId xmlns:a16="http://schemas.microsoft.com/office/drawing/2014/main" id="{E56A8826-5D88-4D6C-9171-6A3B8EF01887}"/>
                </a:ext>
              </a:extLst>
            </p:cNvPr>
            <p:cNvPicPr>
              <a:picLocks noChangeAspect="1"/>
            </p:cNvPicPr>
            <p:nvPr/>
          </p:nvPicPr>
          <p:blipFill>
            <a:blip r:embed="rId3"/>
            <a:stretch>
              <a:fillRect/>
            </a:stretch>
          </p:blipFill>
          <p:spPr>
            <a:xfrm>
              <a:off x="8952523" y="2330769"/>
              <a:ext cx="131885" cy="127000"/>
            </a:xfrm>
            <a:prstGeom prst="rect">
              <a:avLst/>
            </a:prstGeom>
            <a:grpFill/>
          </p:spPr>
        </p:pic>
      </p:grpSp>
    </p:spTree>
    <p:extLst>
      <p:ext uri="{BB962C8B-B14F-4D97-AF65-F5344CB8AC3E}">
        <p14:creationId xmlns:p14="http://schemas.microsoft.com/office/powerpoint/2010/main" val="1394156852"/>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B002E3-3C56-4BB4-A363-6E12369FDE9D}"/>
              </a:ext>
            </a:extLst>
          </p:cNvPr>
          <p:cNvSpPr>
            <a:spLocks noGrp="1"/>
          </p:cNvSpPr>
          <p:nvPr>
            <p:ph type="title"/>
          </p:nvPr>
        </p:nvSpPr>
        <p:spPr>
          <a:xfrm>
            <a:off x="839788" y="365125"/>
            <a:ext cx="10515600" cy="1325563"/>
          </a:xfrm>
          <a:prstGeom prst="rect">
            <a:avLst/>
          </a:prstGeom>
        </p:spPr>
        <p:txBody>
          <a:bodyPr/>
          <a:lstStyle/>
          <a:p>
            <a:r>
              <a:rPr lang="en-US"/>
              <a:t>Click to edit Master title style</a:t>
            </a:r>
          </a:p>
        </p:txBody>
      </p:sp>
      <p:sp>
        <p:nvSpPr>
          <p:cNvPr id="3" name="Text Placeholder 2">
            <a:extLst>
              <a:ext uri="{FF2B5EF4-FFF2-40B4-BE49-F238E27FC236}">
                <a16:creationId xmlns:a16="http://schemas.microsoft.com/office/drawing/2014/main" id="{DB20C64A-B524-4E9F-BF19-E49092FE93FF}"/>
              </a:ext>
            </a:extLst>
          </p:cNvPr>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1097D9EB-E6CE-4E8D-821E-FCEFD754C775}"/>
              </a:ext>
            </a:extLst>
          </p:cNvPr>
          <p:cNvSpPr>
            <a:spLocks noGrp="1"/>
          </p:cNvSpPr>
          <p:nvPr>
            <p:ph sz="half" idx="2"/>
          </p:nvPr>
        </p:nvSpPr>
        <p:spPr>
          <a:xfrm>
            <a:off x="839788" y="2505075"/>
            <a:ext cx="5157787"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A60F862-0857-496B-B314-79B9DA373FB5}"/>
              </a:ext>
            </a:extLst>
          </p:cNvPr>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CAD22BD-ABD8-425D-A248-CD4F6948585F}"/>
              </a:ext>
            </a:extLst>
          </p:cNvPr>
          <p:cNvSpPr>
            <a:spLocks noGrp="1"/>
          </p:cNvSpPr>
          <p:nvPr>
            <p:ph sz="quarter" idx="4"/>
          </p:nvPr>
        </p:nvSpPr>
        <p:spPr>
          <a:xfrm>
            <a:off x="6172200" y="2505075"/>
            <a:ext cx="5183188"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86F6C4F-E3C1-4F6F-BCA0-ED745A913DD8}"/>
              </a:ext>
            </a:extLst>
          </p:cNvPr>
          <p:cNvSpPr>
            <a:spLocks noGrp="1"/>
          </p:cNvSpPr>
          <p:nvPr>
            <p:ph type="dt" sz="half" idx="10"/>
          </p:nvPr>
        </p:nvSpPr>
        <p:spPr/>
        <p:txBody>
          <a:bodyPr/>
          <a:lstStyle/>
          <a:p>
            <a:fld id="{CD015580-51F3-415D-B78E-30943692B113}" type="datetime1">
              <a:rPr lang="en-US" smtClean="0"/>
              <a:t>7/2/2021</a:t>
            </a:fld>
            <a:endParaRPr lang="en-US" dirty="0"/>
          </a:p>
        </p:txBody>
      </p:sp>
      <p:sp>
        <p:nvSpPr>
          <p:cNvPr id="8" name="Footer Placeholder 7">
            <a:extLst>
              <a:ext uri="{FF2B5EF4-FFF2-40B4-BE49-F238E27FC236}">
                <a16:creationId xmlns:a16="http://schemas.microsoft.com/office/drawing/2014/main" id="{1BBBB25A-A34A-4053-A4BD-71562DC5518B}"/>
              </a:ext>
            </a:extLst>
          </p:cNvPr>
          <p:cNvSpPr>
            <a:spLocks noGrp="1"/>
          </p:cNvSpPr>
          <p:nvPr>
            <p:ph type="ftr" sz="quarter" idx="11"/>
          </p:nvPr>
        </p:nvSpPr>
        <p:spPr/>
        <p:txBody>
          <a:bodyPr/>
          <a:lstStyle/>
          <a:p>
            <a:endParaRPr lang="en-US" dirty="0"/>
          </a:p>
        </p:txBody>
      </p:sp>
      <p:sp>
        <p:nvSpPr>
          <p:cNvPr id="9" name="Slide Number Placeholder 8">
            <a:extLst>
              <a:ext uri="{FF2B5EF4-FFF2-40B4-BE49-F238E27FC236}">
                <a16:creationId xmlns:a16="http://schemas.microsoft.com/office/drawing/2014/main" id="{A36293C5-BCB8-47CA-8756-FDC7878C37C4}"/>
              </a:ext>
            </a:extLst>
          </p:cNvPr>
          <p:cNvSpPr>
            <a:spLocks noGrp="1"/>
          </p:cNvSpPr>
          <p:nvPr>
            <p:ph type="sldNum" sz="quarter" idx="12"/>
          </p:nvPr>
        </p:nvSpPr>
        <p:spPr/>
        <p:txBody>
          <a:bodyPr/>
          <a:lstStyle/>
          <a:p>
            <a:fld id="{0F7899C1-2C73-44D6-B5DF-230399EE6AEB}" type="slidenum">
              <a:rPr lang="en-US" smtClean="0"/>
              <a:pPr/>
              <a:t>‹#›</a:t>
            </a:fld>
            <a:endParaRPr lang="en-US" dirty="0"/>
          </a:p>
        </p:txBody>
      </p:sp>
    </p:spTree>
    <p:extLst>
      <p:ext uri="{BB962C8B-B14F-4D97-AF65-F5344CB8AC3E}">
        <p14:creationId xmlns:p14="http://schemas.microsoft.com/office/powerpoint/2010/main" val="904527102"/>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58726E-F683-4B19-9D9B-DB15C50FB9F0}"/>
              </a:ext>
            </a:extLst>
          </p:cNvPr>
          <p:cNvSpPr>
            <a:spLocks noGrp="1"/>
          </p:cNvSpPr>
          <p:nvPr>
            <p:ph type="title"/>
          </p:nvPr>
        </p:nvSpPr>
        <p:spPr>
          <a:xfrm>
            <a:off x="824965" y="0"/>
            <a:ext cx="10515600" cy="719730"/>
          </a:xfrm>
          <a:prstGeom prst="rect">
            <a:avLst/>
          </a:prstGeom>
        </p:spPr>
        <p:txBody>
          <a:bodyPr/>
          <a:lstStyle/>
          <a:p>
            <a:r>
              <a:rPr lang="en-US"/>
              <a:t>Click to edit Master title style</a:t>
            </a:r>
          </a:p>
        </p:txBody>
      </p:sp>
      <p:sp>
        <p:nvSpPr>
          <p:cNvPr id="3" name="Date Placeholder 2">
            <a:extLst>
              <a:ext uri="{FF2B5EF4-FFF2-40B4-BE49-F238E27FC236}">
                <a16:creationId xmlns:a16="http://schemas.microsoft.com/office/drawing/2014/main" id="{804750C4-878A-48ED-AC93-DC846F04BAB9}"/>
              </a:ext>
            </a:extLst>
          </p:cNvPr>
          <p:cNvSpPr>
            <a:spLocks noGrp="1"/>
          </p:cNvSpPr>
          <p:nvPr>
            <p:ph type="dt" sz="half" idx="10"/>
          </p:nvPr>
        </p:nvSpPr>
        <p:spPr/>
        <p:txBody>
          <a:bodyPr/>
          <a:lstStyle/>
          <a:p>
            <a:fld id="{EC235F9D-410C-4541-BFDD-0F3E7B47010B}" type="datetime1">
              <a:rPr lang="en-US" smtClean="0"/>
              <a:t>7/2/2021</a:t>
            </a:fld>
            <a:endParaRPr lang="en-US" dirty="0"/>
          </a:p>
        </p:txBody>
      </p:sp>
      <p:sp>
        <p:nvSpPr>
          <p:cNvPr id="4" name="Footer Placeholder 3">
            <a:extLst>
              <a:ext uri="{FF2B5EF4-FFF2-40B4-BE49-F238E27FC236}">
                <a16:creationId xmlns:a16="http://schemas.microsoft.com/office/drawing/2014/main" id="{E53ADCDD-CC7D-4E0D-9DEB-EA4B96527CB6}"/>
              </a:ext>
            </a:extLst>
          </p:cNvPr>
          <p:cNvSpPr>
            <a:spLocks noGrp="1"/>
          </p:cNvSpPr>
          <p:nvPr>
            <p:ph type="ftr" sz="quarter" idx="11"/>
          </p:nvPr>
        </p:nvSpPr>
        <p:spPr/>
        <p:txBody>
          <a:bodyPr/>
          <a:lstStyle/>
          <a:p>
            <a:endParaRPr lang="en-US" dirty="0"/>
          </a:p>
        </p:txBody>
      </p:sp>
      <p:sp>
        <p:nvSpPr>
          <p:cNvPr id="5" name="Slide Number Placeholder 4">
            <a:extLst>
              <a:ext uri="{FF2B5EF4-FFF2-40B4-BE49-F238E27FC236}">
                <a16:creationId xmlns:a16="http://schemas.microsoft.com/office/drawing/2014/main" id="{7B8C8FAD-13A5-4724-BDA5-3BC88D4714F3}"/>
              </a:ext>
            </a:extLst>
          </p:cNvPr>
          <p:cNvSpPr>
            <a:spLocks noGrp="1"/>
          </p:cNvSpPr>
          <p:nvPr>
            <p:ph type="sldNum" sz="quarter" idx="12"/>
          </p:nvPr>
        </p:nvSpPr>
        <p:spPr/>
        <p:txBody>
          <a:bodyPr/>
          <a:lstStyle/>
          <a:p>
            <a:fld id="{0F7899C1-2C73-44D6-B5DF-230399EE6AEB}" type="slidenum">
              <a:rPr lang="en-US" smtClean="0"/>
              <a:pPr/>
              <a:t>‹#›</a:t>
            </a:fld>
            <a:endParaRPr lang="en-US" dirty="0"/>
          </a:p>
        </p:txBody>
      </p:sp>
      <p:cxnSp>
        <p:nvCxnSpPr>
          <p:cNvPr id="6" name="Straight Connector 5">
            <a:extLst>
              <a:ext uri="{FF2B5EF4-FFF2-40B4-BE49-F238E27FC236}">
                <a16:creationId xmlns:a16="http://schemas.microsoft.com/office/drawing/2014/main" id="{09148A14-50B3-4E4A-95AA-F242D2C8E3A5}"/>
              </a:ext>
            </a:extLst>
          </p:cNvPr>
          <p:cNvCxnSpPr>
            <a:cxnSpLocks/>
          </p:cNvCxnSpPr>
          <p:nvPr userDrawn="1"/>
        </p:nvCxnSpPr>
        <p:spPr>
          <a:xfrm>
            <a:off x="496262" y="737985"/>
            <a:ext cx="11695738" cy="0"/>
          </a:xfrm>
          <a:prstGeom prst="line">
            <a:avLst/>
          </a:prstGeom>
          <a:ln w="19050">
            <a:solidFill>
              <a:srgbClr val="404040"/>
            </a:solidFill>
          </a:ln>
        </p:spPr>
        <p:style>
          <a:lnRef idx="1">
            <a:schemeClr val="accent1"/>
          </a:lnRef>
          <a:fillRef idx="0">
            <a:schemeClr val="accent1"/>
          </a:fillRef>
          <a:effectRef idx="0">
            <a:schemeClr val="accent1"/>
          </a:effectRef>
          <a:fontRef idx="minor">
            <a:schemeClr val="tx1"/>
          </a:fontRef>
        </p:style>
      </p:cxnSp>
      <p:sp>
        <p:nvSpPr>
          <p:cNvPr id="7" name="Title Placeholder 1">
            <a:extLst>
              <a:ext uri="{FF2B5EF4-FFF2-40B4-BE49-F238E27FC236}">
                <a16:creationId xmlns:a16="http://schemas.microsoft.com/office/drawing/2014/main" id="{17450D3C-0E22-4144-8B84-5F42514FCC89}"/>
              </a:ext>
            </a:extLst>
          </p:cNvPr>
          <p:cNvSpPr txBox="1">
            <a:spLocks/>
          </p:cNvSpPr>
          <p:nvPr userDrawn="1"/>
        </p:nvSpPr>
        <p:spPr>
          <a:xfrm>
            <a:off x="824965" y="0"/>
            <a:ext cx="10515600" cy="71973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en-US" dirty="0"/>
              <a:t>Click to edit Master title style</a:t>
            </a:r>
          </a:p>
        </p:txBody>
      </p:sp>
      <p:grpSp>
        <p:nvGrpSpPr>
          <p:cNvPr id="8" name="Group 7">
            <a:extLst>
              <a:ext uri="{FF2B5EF4-FFF2-40B4-BE49-F238E27FC236}">
                <a16:creationId xmlns:a16="http://schemas.microsoft.com/office/drawing/2014/main" id="{A2B1E056-571B-4C3C-9FDE-FAEC8FB8DDC1}"/>
              </a:ext>
            </a:extLst>
          </p:cNvPr>
          <p:cNvGrpSpPr/>
          <p:nvPr userDrawn="1"/>
        </p:nvGrpSpPr>
        <p:grpSpPr>
          <a:xfrm>
            <a:off x="11254105" y="0"/>
            <a:ext cx="933450" cy="744836"/>
            <a:chOff x="8337550" y="2210274"/>
            <a:chExt cx="933450" cy="744836"/>
          </a:xfrm>
          <a:solidFill>
            <a:schemeClr val="tx1"/>
          </a:solidFill>
        </p:grpSpPr>
        <p:sp>
          <p:nvSpPr>
            <p:cNvPr id="9" name="Rectangle 8">
              <a:extLst>
                <a:ext uri="{FF2B5EF4-FFF2-40B4-BE49-F238E27FC236}">
                  <a16:creationId xmlns:a16="http://schemas.microsoft.com/office/drawing/2014/main" id="{B9269303-9E29-4E81-8ED2-8C7523303292}"/>
                </a:ext>
              </a:extLst>
            </p:cNvPr>
            <p:cNvSpPr/>
            <p:nvPr/>
          </p:nvSpPr>
          <p:spPr>
            <a:xfrm>
              <a:off x="8337550" y="2210274"/>
              <a:ext cx="933450" cy="74483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Rectangle: Rounded Corners 9">
              <a:extLst>
                <a:ext uri="{FF2B5EF4-FFF2-40B4-BE49-F238E27FC236}">
                  <a16:creationId xmlns:a16="http://schemas.microsoft.com/office/drawing/2014/main" id="{91E1DA90-C8C5-44C8-BE0E-A54030105691}"/>
                </a:ext>
              </a:extLst>
            </p:cNvPr>
            <p:cNvSpPr/>
            <p:nvPr/>
          </p:nvSpPr>
          <p:spPr>
            <a:xfrm>
              <a:off x="8610602" y="2393473"/>
              <a:ext cx="404813" cy="404812"/>
            </a:xfrm>
            <a:prstGeom prst="roundRect">
              <a:avLst/>
            </a:prstGeom>
            <a:grpFill/>
            <a:ln w="19050">
              <a:solidFill>
                <a:srgbClr val="2F77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 name="Picture 10">
              <a:extLst>
                <a:ext uri="{FF2B5EF4-FFF2-40B4-BE49-F238E27FC236}">
                  <a16:creationId xmlns:a16="http://schemas.microsoft.com/office/drawing/2014/main" id="{2DAF480C-0798-4A8D-B697-4E6AF5161905}"/>
                </a:ext>
              </a:extLst>
            </p:cNvPr>
            <p:cNvPicPr>
              <a:picLocks noChangeAspect="1"/>
            </p:cNvPicPr>
            <p:nvPr/>
          </p:nvPicPr>
          <p:blipFill>
            <a:blip r:embed="rId2"/>
            <a:stretch>
              <a:fillRect/>
            </a:stretch>
          </p:blipFill>
          <p:spPr>
            <a:xfrm>
              <a:off x="8674207" y="2425222"/>
              <a:ext cx="277602" cy="341314"/>
            </a:xfrm>
            <a:prstGeom prst="rect">
              <a:avLst/>
            </a:prstGeom>
            <a:grpFill/>
          </p:spPr>
        </p:pic>
        <p:pic>
          <p:nvPicPr>
            <p:cNvPr id="12" name="Picture 11">
              <a:extLst>
                <a:ext uri="{FF2B5EF4-FFF2-40B4-BE49-F238E27FC236}">
                  <a16:creationId xmlns:a16="http://schemas.microsoft.com/office/drawing/2014/main" id="{04675908-A9B7-45B0-BEBF-F806FFC485D0}"/>
                </a:ext>
              </a:extLst>
            </p:cNvPr>
            <p:cNvPicPr>
              <a:picLocks noChangeAspect="1"/>
            </p:cNvPicPr>
            <p:nvPr/>
          </p:nvPicPr>
          <p:blipFill>
            <a:blip r:embed="rId3"/>
            <a:stretch>
              <a:fillRect/>
            </a:stretch>
          </p:blipFill>
          <p:spPr>
            <a:xfrm>
              <a:off x="8952523" y="2330769"/>
              <a:ext cx="131885" cy="127000"/>
            </a:xfrm>
            <a:prstGeom prst="rect">
              <a:avLst/>
            </a:prstGeom>
            <a:grpFill/>
          </p:spPr>
        </p:pic>
      </p:grpSp>
    </p:spTree>
    <p:extLst>
      <p:ext uri="{BB962C8B-B14F-4D97-AF65-F5344CB8AC3E}">
        <p14:creationId xmlns:p14="http://schemas.microsoft.com/office/powerpoint/2010/main" val="4064849250"/>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59341ED-4BE3-45AD-8581-A60FB7D4E6DB}"/>
              </a:ext>
            </a:extLst>
          </p:cNvPr>
          <p:cNvSpPr>
            <a:spLocks noGrp="1"/>
          </p:cNvSpPr>
          <p:nvPr>
            <p:ph type="dt" sz="half" idx="10"/>
          </p:nvPr>
        </p:nvSpPr>
        <p:spPr/>
        <p:txBody>
          <a:bodyPr/>
          <a:lstStyle/>
          <a:p>
            <a:fld id="{8E5BF8DC-3D59-4611-AE32-760F73A67EB1}" type="datetime1">
              <a:rPr lang="en-US" smtClean="0"/>
              <a:t>7/2/2021</a:t>
            </a:fld>
            <a:endParaRPr lang="en-US" dirty="0"/>
          </a:p>
        </p:txBody>
      </p:sp>
      <p:sp>
        <p:nvSpPr>
          <p:cNvPr id="3" name="Footer Placeholder 2">
            <a:extLst>
              <a:ext uri="{FF2B5EF4-FFF2-40B4-BE49-F238E27FC236}">
                <a16:creationId xmlns:a16="http://schemas.microsoft.com/office/drawing/2014/main" id="{AD16586E-415A-4CFC-B69D-51CCF278A62D}"/>
              </a:ext>
            </a:extLst>
          </p:cNvPr>
          <p:cNvSpPr>
            <a:spLocks noGrp="1"/>
          </p:cNvSpPr>
          <p:nvPr>
            <p:ph type="ftr" sz="quarter" idx="11"/>
          </p:nvPr>
        </p:nvSpPr>
        <p:spPr/>
        <p:txBody>
          <a:bodyPr/>
          <a:lstStyle/>
          <a:p>
            <a:endParaRPr lang="en-US" dirty="0"/>
          </a:p>
        </p:txBody>
      </p:sp>
      <p:sp>
        <p:nvSpPr>
          <p:cNvPr id="4" name="Slide Number Placeholder 3">
            <a:extLst>
              <a:ext uri="{FF2B5EF4-FFF2-40B4-BE49-F238E27FC236}">
                <a16:creationId xmlns:a16="http://schemas.microsoft.com/office/drawing/2014/main" id="{959C1266-26A9-411C-8C13-660DBFAE144B}"/>
              </a:ext>
            </a:extLst>
          </p:cNvPr>
          <p:cNvSpPr>
            <a:spLocks noGrp="1"/>
          </p:cNvSpPr>
          <p:nvPr>
            <p:ph type="sldNum" sz="quarter" idx="12"/>
          </p:nvPr>
        </p:nvSpPr>
        <p:spPr/>
        <p:txBody>
          <a:bodyPr/>
          <a:lstStyle/>
          <a:p>
            <a:fld id="{0F7899C1-2C73-44D6-B5DF-230399EE6AEB}" type="slidenum">
              <a:rPr lang="en-US" smtClean="0"/>
              <a:pPr/>
              <a:t>‹#›</a:t>
            </a:fld>
            <a:endParaRPr lang="en-US" dirty="0"/>
          </a:p>
        </p:txBody>
      </p:sp>
      <p:grpSp>
        <p:nvGrpSpPr>
          <p:cNvPr id="7" name="Group 6">
            <a:extLst>
              <a:ext uri="{FF2B5EF4-FFF2-40B4-BE49-F238E27FC236}">
                <a16:creationId xmlns:a16="http://schemas.microsoft.com/office/drawing/2014/main" id="{19ACE4EF-3820-405F-8BDD-E7474897B27F}"/>
              </a:ext>
            </a:extLst>
          </p:cNvPr>
          <p:cNvGrpSpPr/>
          <p:nvPr userDrawn="1"/>
        </p:nvGrpSpPr>
        <p:grpSpPr>
          <a:xfrm>
            <a:off x="11254105" y="0"/>
            <a:ext cx="933450" cy="744836"/>
            <a:chOff x="8337550" y="2210274"/>
            <a:chExt cx="933450" cy="744836"/>
          </a:xfrm>
          <a:solidFill>
            <a:schemeClr val="tx1"/>
          </a:solidFill>
        </p:grpSpPr>
        <p:sp>
          <p:nvSpPr>
            <p:cNvPr id="8" name="Rectangle 7">
              <a:extLst>
                <a:ext uri="{FF2B5EF4-FFF2-40B4-BE49-F238E27FC236}">
                  <a16:creationId xmlns:a16="http://schemas.microsoft.com/office/drawing/2014/main" id="{E3097FB8-0BBC-4140-86B1-539B9A15408C}"/>
                </a:ext>
              </a:extLst>
            </p:cNvPr>
            <p:cNvSpPr/>
            <p:nvPr/>
          </p:nvSpPr>
          <p:spPr>
            <a:xfrm>
              <a:off x="8337550" y="2210274"/>
              <a:ext cx="933450" cy="74483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 name="Rectangle: Rounded Corners 8">
              <a:extLst>
                <a:ext uri="{FF2B5EF4-FFF2-40B4-BE49-F238E27FC236}">
                  <a16:creationId xmlns:a16="http://schemas.microsoft.com/office/drawing/2014/main" id="{B5C76A9F-EE88-4C4F-8DE8-BA934B561E4A}"/>
                </a:ext>
              </a:extLst>
            </p:cNvPr>
            <p:cNvSpPr/>
            <p:nvPr/>
          </p:nvSpPr>
          <p:spPr>
            <a:xfrm>
              <a:off x="8610602" y="2393473"/>
              <a:ext cx="404813" cy="404812"/>
            </a:xfrm>
            <a:prstGeom prst="roundRect">
              <a:avLst/>
            </a:prstGeom>
            <a:grpFill/>
            <a:ln w="19050">
              <a:solidFill>
                <a:srgbClr val="2F77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 name="Picture 9">
              <a:extLst>
                <a:ext uri="{FF2B5EF4-FFF2-40B4-BE49-F238E27FC236}">
                  <a16:creationId xmlns:a16="http://schemas.microsoft.com/office/drawing/2014/main" id="{09C7316E-BC06-43BA-83FA-DC7ACF3FEF20}"/>
                </a:ext>
              </a:extLst>
            </p:cNvPr>
            <p:cNvPicPr>
              <a:picLocks noChangeAspect="1"/>
            </p:cNvPicPr>
            <p:nvPr/>
          </p:nvPicPr>
          <p:blipFill>
            <a:blip r:embed="rId2"/>
            <a:stretch>
              <a:fillRect/>
            </a:stretch>
          </p:blipFill>
          <p:spPr>
            <a:xfrm>
              <a:off x="8674207" y="2425222"/>
              <a:ext cx="277602" cy="341314"/>
            </a:xfrm>
            <a:prstGeom prst="rect">
              <a:avLst/>
            </a:prstGeom>
            <a:grpFill/>
          </p:spPr>
        </p:pic>
        <p:pic>
          <p:nvPicPr>
            <p:cNvPr id="11" name="Picture 10">
              <a:extLst>
                <a:ext uri="{FF2B5EF4-FFF2-40B4-BE49-F238E27FC236}">
                  <a16:creationId xmlns:a16="http://schemas.microsoft.com/office/drawing/2014/main" id="{F8887AE7-159E-45B1-A787-B915767CFCCA}"/>
                </a:ext>
              </a:extLst>
            </p:cNvPr>
            <p:cNvPicPr>
              <a:picLocks noChangeAspect="1"/>
            </p:cNvPicPr>
            <p:nvPr/>
          </p:nvPicPr>
          <p:blipFill>
            <a:blip r:embed="rId3"/>
            <a:stretch>
              <a:fillRect/>
            </a:stretch>
          </p:blipFill>
          <p:spPr>
            <a:xfrm>
              <a:off x="8952523" y="2330769"/>
              <a:ext cx="131885" cy="127000"/>
            </a:xfrm>
            <a:prstGeom prst="rect">
              <a:avLst/>
            </a:prstGeom>
            <a:grpFill/>
          </p:spPr>
        </p:pic>
      </p:grpSp>
    </p:spTree>
    <p:extLst>
      <p:ext uri="{BB962C8B-B14F-4D97-AF65-F5344CB8AC3E}">
        <p14:creationId xmlns:p14="http://schemas.microsoft.com/office/powerpoint/2010/main" val="159662395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7E1EDF-5E6E-4AC2-801E-A8E67CE3AC69}"/>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560103C4-C390-4B15-B813-F703BB8662EB}"/>
              </a:ext>
            </a:extLst>
          </p:cNvPr>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6F15386-9E32-43AF-9329-881E35A5B9AF}"/>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E4D0C97-C885-4B53-8ED9-AACAD98C9AF3}"/>
              </a:ext>
            </a:extLst>
          </p:cNvPr>
          <p:cNvSpPr>
            <a:spLocks noGrp="1"/>
          </p:cNvSpPr>
          <p:nvPr>
            <p:ph type="dt" sz="half" idx="10"/>
          </p:nvPr>
        </p:nvSpPr>
        <p:spPr/>
        <p:txBody>
          <a:bodyPr/>
          <a:lstStyle/>
          <a:p>
            <a:fld id="{8471AD3A-5E6E-4A30-B740-83D4CDC80D22}" type="datetime1">
              <a:rPr lang="en-US" smtClean="0"/>
              <a:t>7/2/2021</a:t>
            </a:fld>
            <a:endParaRPr lang="en-US" dirty="0"/>
          </a:p>
        </p:txBody>
      </p:sp>
      <p:sp>
        <p:nvSpPr>
          <p:cNvPr id="6" name="Footer Placeholder 5">
            <a:extLst>
              <a:ext uri="{FF2B5EF4-FFF2-40B4-BE49-F238E27FC236}">
                <a16:creationId xmlns:a16="http://schemas.microsoft.com/office/drawing/2014/main" id="{F5FDCA99-AC75-4A8D-86D0-8E35CBC502A6}"/>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76D84321-ED8A-4BCE-ADF9-6112E925F581}"/>
              </a:ext>
            </a:extLst>
          </p:cNvPr>
          <p:cNvSpPr>
            <a:spLocks noGrp="1"/>
          </p:cNvSpPr>
          <p:nvPr>
            <p:ph type="sldNum" sz="quarter" idx="12"/>
          </p:nvPr>
        </p:nvSpPr>
        <p:spPr/>
        <p:txBody>
          <a:bodyPr/>
          <a:lstStyle/>
          <a:p>
            <a:fld id="{0F7899C1-2C73-44D6-B5DF-230399EE6AEB}" type="slidenum">
              <a:rPr lang="en-US" smtClean="0"/>
              <a:pPr/>
              <a:t>‹#›</a:t>
            </a:fld>
            <a:endParaRPr lang="en-US" dirty="0"/>
          </a:p>
        </p:txBody>
      </p:sp>
    </p:spTree>
    <p:extLst>
      <p:ext uri="{BB962C8B-B14F-4D97-AF65-F5344CB8AC3E}">
        <p14:creationId xmlns:p14="http://schemas.microsoft.com/office/powerpoint/2010/main" val="345629814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E075FD-8CFA-4247-937A-4FE3490C018A}"/>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DB090E60-E802-4E68-ADD1-A26B95EEE841}"/>
              </a:ext>
            </a:extLst>
          </p:cNvPr>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dirty="0"/>
          </a:p>
        </p:txBody>
      </p:sp>
      <p:sp>
        <p:nvSpPr>
          <p:cNvPr id="4" name="Text Placeholder 3">
            <a:extLst>
              <a:ext uri="{FF2B5EF4-FFF2-40B4-BE49-F238E27FC236}">
                <a16:creationId xmlns:a16="http://schemas.microsoft.com/office/drawing/2014/main" id="{64A5B2AA-D1EC-43B6-B361-1AE7E6609677}"/>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FB53C9C-5F2E-460D-9342-2A5F3265E43E}"/>
              </a:ext>
            </a:extLst>
          </p:cNvPr>
          <p:cNvSpPr>
            <a:spLocks noGrp="1"/>
          </p:cNvSpPr>
          <p:nvPr>
            <p:ph type="dt" sz="half" idx="10"/>
          </p:nvPr>
        </p:nvSpPr>
        <p:spPr/>
        <p:txBody>
          <a:bodyPr/>
          <a:lstStyle/>
          <a:p>
            <a:fld id="{C3BF7521-A80D-4EDF-9E3B-EA04D4B51BC1}" type="datetime1">
              <a:rPr lang="en-US" smtClean="0"/>
              <a:t>7/2/2021</a:t>
            </a:fld>
            <a:endParaRPr lang="en-US" dirty="0"/>
          </a:p>
        </p:txBody>
      </p:sp>
      <p:sp>
        <p:nvSpPr>
          <p:cNvPr id="6" name="Footer Placeholder 5">
            <a:extLst>
              <a:ext uri="{FF2B5EF4-FFF2-40B4-BE49-F238E27FC236}">
                <a16:creationId xmlns:a16="http://schemas.microsoft.com/office/drawing/2014/main" id="{8E227C0C-6B11-4B53-8A24-7E46BAFC26C3}"/>
              </a:ext>
            </a:extLst>
          </p:cNvPr>
          <p:cNvSpPr>
            <a:spLocks noGrp="1"/>
          </p:cNvSpPr>
          <p:nvPr>
            <p:ph type="ftr" sz="quarter" idx="11"/>
          </p:nvPr>
        </p:nvSpPr>
        <p:spPr/>
        <p:txBody>
          <a:bodyPr/>
          <a:lstStyle/>
          <a:p>
            <a:endParaRPr lang="en-US" dirty="0"/>
          </a:p>
        </p:txBody>
      </p:sp>
      <p:sp>
        <p:nvSpPr>
          <p:cNvPr id="7" name="Slide Number Placeholder 6">
            <a:extLst>
              <a:ext uri="{FF2B5EF4-FFF2-40B4-BE49-F238E27FC236}">
                <a16:creationId xmlns:a16="http://schemas.microsoft.com/office/drawing/2014/main" id="{9A0B8457-1FDC-4F2E-9BED-BB8F8935545E}"/>
              </a:ext>
            </a:extLst>
          </p:cNvPr>
          <p:cNvSpPr>
            <a:spLocks noGrp="1"/>
          </p:cNvSpPr>
          <p:nvPr>
            <p:ph type="sldNum" sz="quarter" idx="12"/>
          </p:nvPr>
        </p:nvSpPr>
        <p:spPr/>
        <p:txBody>
          <a:bodyPr/>
          <a:lstStyle/>
          <a:p>
            <a:fld id="{0F7899C1-2C73-44D6-B5DF-230399EE6AEB}" type="slidenum">
              <a:rPr lang="en-US" smtClean="0"/>
              <a:pPr/>
              <a:t>‹#›</a:t>
            </a:fld>
            <a:endParaRPr lang="en-US" dirty="0"/>
          </a:p>
        </p:txBody>
      </p:sp>
    </p:spTree>
    <p:extLst>
      <p:ext uri="{BB962C8B-B14F-4D97-AF65-F5344CB8AC3E}">
        <p14:creationId xmlns:p14="http://schemas.microsoft.com/office/powerpoint/2010/main" val="1085660627"/>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3" name="Vertical Text Placeholder 2">
            <a:extLst>
              <a:ext uri="{FF2B5EF4-FFF2-40B4-BE49-F238E27FC236}">
                <a16:creationId xmlns:a16="http://schemas.microsoft.com/office/drawing/2014/main" id="{107D93E8-50DD-47BB-AE9E-C6CF9C4CE994}"/>
              </a:ext>
            </a:extLst>
          </p:cNvPr>
          <p:cNvSpPr>
            <a:spLocks noGrp="1"/>
          </p:cNvSpPr>
          <p:nvPr>
            <p:ph type="body" orient="vert" idx="1"/>
          </p:nvPr>
        </p:nvSpPr>
        <p:spPr>
          <a:xfrm>
            <a:off x="838200" y="1825625"/>
            <a:ext cx="10515600" cy="43513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E519CE8-6403-468A-AE66-91F8B799C5DF}"/>
              </a:ext>
            </a:extLst>
          </p:cNvPr>
          <p:cNvSpPr>
            <a:spLocks noGrp="1"/>
          </p:cNvSpPr>
          <p:nvPr>
            <p:ph type="dt" sz="half" idx="10"/>
          </p:nvPr>
        </p:nvSpPr>
        <p:spPr/>
        <p:txBody>
          <a:bodyPr/>
          <a:lstStyle/>
          <a:p>
            <a:fld id="{8BBC1877-32AD-4D75-ABE6-88AD8E25DCA5}" type="datetime1">
              <a:rPr lang="en-US" smtClean="0"/>
              <a:t>7/2/2021</a:t>
            </a:fld>
            <a:endParaRPr lang="en-US" dirty="0"/>
          </a:p>
        </p:txBody>
      </p:sp>
      <p:sp>
        <p:nvSpPr>
          <p:cNvPr id="5" name="Footer Placeholder 4">
            <a:extLst>
              <a:ext uri="{FF2B5EF4-FFF2-40B4-BE49-F238E27FC236}">
                <a16:creationId xmlns:a16="http://schemas.microsoft.com/office/drawing/2014/main" id="{CEE366F8-A445-4682-AB92-73F3FB4C50A6}"/>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968C7B64-EA25-4F74-9134-CB913F36A93A}"/>
              </a:ext>
            </a:extLst>
          </p:cNvPr>
          <p:cNvSpPr>
            <a:spLocks noGrp="1"/>
          </p:cNvSpPr>
          <p:nvPr>
            <p:ph type="sldNum" sz="quarter" idx="12"/>
          </p:nvPr>
        </p:nvSpPr>
        <p:spPr/>
        <p:txBody>
          <a:bodyPr/>
          <a:lstStyle/>
          <a:p>
            <a:fld id="{0F7899C1-2C73-44D6-B5DF-230399EE6AEB}" type="slidenum">
              <a:rPr lang="en-US" smtClean="0"/>
              <a:pPr/>
              <a:t>‹#›</a:t>
            </a:fld>
            <a:endParaRPr lang="en-US" dirty="0"/>
          </a:p>
        </p:txBody>
      </p:sp>
      <p:cxnSp>
        <p:nvCxnSpPr>
          <p:cNvPr id="7" name="Straight Connector 6">
            <a:extLst>
              <a:ext uri="{FF2B5EF4-FFF2-40B4-BE49-F238E27FC236}">
                <a16:creationId xmlns:a16="http://schemas.microsoft.com/office/drawing/2014/main" id="{0DAAA287-6C3C-44DE-9957-41AC5DA2DEB0}"/>
              </a:ext>
            </a:extLst>
          </p:cNvPr>
          <p:cNvCxnSpPr>
            <a:cxnSpLocks/>
          </p:cNvCxnSpPr>
          <p:nvPr userDrawn="1"/>
        </p:nvCxnSpPr>
        <p:spPr>
          <a:xfrm>
            <a:off x="496262" y="737985"/>
            <a:ext cx="11695738" cy="0"/>
          </a:xfrm>
          <a:prstGeom prst="line">
            <a:avLst/>
          </a:prstGeom>
          <a:ln w="19050">
            <a:solidFill>
              <a:srgbClr val="404040"/>
            </a:solidFill>
          </a:ln>
        </p:spPr>
        <p:style>
          <a:lnRef idx="1">
            <a:schemeClr val="accent1"/>
          </a:lnRef>
          <a:fillRef idx="0">
            <a:schemeClr val="accent1"/>
          </a:fillRef>
          <a:effectRef idx="0">
            <a:schemeClr val="accent1"/>
          </a:effectRef>
          <a:fontRef idx="minor">
            <a:schemeClr val="tx1"/>
          </a:fontRef>
        </p:style>
      </p:cxnSp>
      <p:sp>
        <p:nvSpPr>
          <p:cNvPr id="8" name="Title Placeholder 1">
            <a:extLst>
              <a:ext uri="{FF2B5EF4-FFF2-40B4-BE49-F238E27FC236}">
                <a16:creationId xmlns:a16="http://schemas.microsoft.com/office/drawing/2014/main" id="{F0B432A8-FE3E-4E28-9E78-0CE438154DA4}"/>
              </a:ext>
            </a:extLst>
          </p:cNvPr>
          <p:cNvSpPr>
            <a:spLocks noGrp="1"/>
          </p:cNvSpPr>
          <p:nvPr>
            <p:ph type="title"/>
          </p:nvPr>
        </p:nvSpPr>
        <p:spPr>
          <a:xfrm>
            <a:off x="824965" y="0"/>
            <a:ext cx="10515600" cy="719730"/>
          </a:xfrm>
          <a:prstGeom prst="rect">
            <a:avLst/>
          </a:prstGeom>
        </p:spPr>
        <p:txBody>
          <a:bodyPr vert="horz" lIns="91440" tIns="45720" rIns="91440" bIns="45720" rtlCol="0" anchor="ctr">
            <a:normAutofit/>
          </a:bodyPr>
          <a:lstStyle/>
          <a:p>
            <a:r>
              <a:rPr lang="en-US" dirty="0"/>
              <a:t>Click to edit Master title style</a:t>
            </a:r>
          </a:p>
        </p:txBody>
      </p:sp>
      <p:grpSp>
        <p:nvGrpSpPr>
          <p:cNvPr id="9" name="Group 8">
            <a:extLst>
              <a:ext uri="{FF2B5EF4-FFF2-40B4-BE49-F238E27FC236}">
                <a16:creationId xmlns:a16="http://schemas.microsoft.com/office/drawing/2014/main" id="{3E5BD491-60CD-47E1-95A7-229108B81BA6}"/>
              </a:ext>
            </a:extLst>
          </p:cNvPr>
          <p:cNvGrpSpPr/>
          <p:nvPr userDrawn="1"/>
        </p:nvGrpSpPr>
        <p:grpSpPr>
          <a:xfrm>
            <a:off x="11254105" y="0"/>
            <a:ext cx="933450" cy="744836"/>
            <a:chOff x="8337550" y="2210274"/>
            <a:chExt cx="933450" cy="744836"/>
          </a:xfrm>
          <a:solidFill>
            <a:schemeClr val="tx1"/>
          </a:solidFill>
        </p:grpSpPr>
        <p:sp>
          <p:nvSpPr>
            <p:cNvPr id="10" name="Rectangle 9">
              <a:extLst>
                <a:ext uri="{FF2B5EF4-FFF2-40B4-BE49-F238E27FC236}">
                  <a16:creationId xmlns:a16="http://schemas.microsoft.com/office/drawing/2014/main" id="{7156C621-4E22-4E46-AA26-E121AD25114F}"/>
                </a:ext>
              </a:extLst>
            </p:cNvPr>
            <p:cNvSpPr/>
            <p:nvPr/>
          </p:nvSpPr>
          <p:spPr>
            <a:xfrm>
              <a:off x="8337550" y="2210274"/>
              <a:ext cx="933450" cy="74483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Rectangle: Rounded Corners 10">
              <a:extLst>
                <a:ext uri="{FF2B5EF4-FFF2-40B4-BE49-F238E27FC236}">
                  <a16:creationId xmlns:a16="http://schemas.microsoft.com/office/drawing/2014/main" id="{BACDBDDF-8C82-4F4F-8E03-65DFB591F95F}"/>
                </a:ext>
              </a:extLst>
            </p:cNvPr>
            <p:cNvSpPr/>
            <p:nvPr/>
          </p:nvSpPr>
          <p:spPr>
            <a:xfrm>
              <a:off x="8610602" y="2393473"/>
              <a:ext cx="404813" cy="404812"/>
            </a:xfrm>
            <a:prstGeom prst="roundRect">
              <a:avLst/>
            </a:prstGeom>
            <a:grpFill/>
            <a:ln w="19050">
              <a:solidFill>
                <a:srgbClr val="2F77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 name="Picture 11">
              <a:extLst>
                <a:ext uri="{FF2B5EF4-FFF2-40B4-BE49-F238E27FC236}">
                  <a16:creationId xmlns:a16="http://schemas.microsoft.com/office/drawing/2014/main" id="{E793B424-8854-4284-9DF0-FE4BDEE96770}"/>
                </a:ext>
              </a:extLst>
            </p:cNvPr>
            <p:cNvPicPr>
              <a:picLocks noChangeAspect="1"/>
            </p:cNvPicPr>
            <p:nvPr/>
          </p:nvPicPr>
          <p:blipFill>
            <a:blip r:embed="rId2"/>
            <a:stretch>
              <a:fillRect/>
            </a:stretch>
          </p:blipFill>
          <p:spPr>
            <a:xfrm>
              <a:off x="8674207" y="2425222"/>
              <a:ext cx="277602" cy="341314"/>
            </a:xfrm>
            <a:prstGeom prst="rect">
              <a:avLst/>
            </a:prstGeom>
            <a:grpFill/>
          </p:spPr>
        </p:pic>
        <p:pic>
          <p:nvPicPr>
            <p:cNvPr id="13" name="Picture 12">
              <a:extLst>
                <a:ext uri="{FF2B5EF4-FFF2-40B4-BE49-F238E27FC236}">
                  <a16:creationId xmlns:a16="http://schemas.microsoft.com/office/drawing/2014/main" id="{B4D86E29-4F7B-4B5D-B55D-6765EB0A11A5}"/>
                </a:ext>
              </a:extLst>
            </p:cNvPr>
            <p:cNvPicPr>
              <a:picLocks noChangeAspect="1"/>
            </p:cNvPicPr>
            <p:nvPr/>
          </p:nvPicPr>
          <p:blipFill>
            <a:blip r:embed="rId3"/>
            <a:stretch>
              <a:fillRect/>
            </a:stretch>
          </p:blipFill>
          <p:spPr>
            <a:xfrm>
              <a:off x="8952523" y="2330769"/>
              <a:ext cx="131885" cy="127000"/>
            </a:xfrm>
            <a:prstGeom prst="rect">
              <a:avLst/>
            </a:prstGeom>
            <a:grpFill/>
          </p:spPr>
        </p:pic>
      </p:grpSp>
    </p:spTree>
    <p:extLst>
      <p:ext uri="{BB962C8B-B14F-4D97-AF65-F5344CB8AC3E}">
        <p14:creationId xmlns:p14="http://schemas.microsoft.com/office/powerpoint/2010/main" val="264015130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626C71-FCDA-C74E-B7FB-5E71820E79B6}"/>
              </a:ext>
            </a:extLst>
          </p:cNvPr>
          <p:cNvSpPr>
            <a:spLocks noGrp="1"/>
          </p:cNvSpPr>
          <p:nvPr>
            <p:ph type="title"/>
          </p:nvPr>
        </p:nvSpPr>
        <p:spPr/>
        <p:txBody>
          <a:bodyPr/>
          <a:lstStyle/>
          <a:p>
            <a:r>
              <a:rPr lang="en-GB"/>
              <a:t>Click to edit Master title style</a:t>
            </a:r>
            <a:endParaRPr lang="x-none"/>
          </a:p>
        </p:txBody>
      </p:sp>
      <p:sp>
        <p:nvSpPr>
          <p:cNvPr id="3" name="Content Placeholder 2">
            <a:extLst>
              <a:ext uri="{FF2B5EF4-FFF2-40B4-BE49-F238E27FC236}">
                <a16:creationId xmlns:a16="http://schemas.microsoft.com/office/drawing/2014/main" id="{FF13A35E-F5E5-CF4B-97F1-6FD493C8743A}"/>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x-none"/>
          </a:p>
        </p:txBody>
      </p:sp>
      <p:sp>
        <p:nvSpPr>
          <p:cNvPr id="4" name="Date Placeholder 3">
            <a:extLst>
              <a:ext uri="{FF2B5EF4-FFF2-40B4-BE49-F238E27FC236}">
                <a16:creationId xmlns:a16="http://schemas.microsoft.com/office/drawing/2014/main" id="{3D0289A9-5163-CC4B-B448-816A418E405E}"/>
              </a:ext>
            </a:extLst>
          </p:cNvPr>
          <p:cNvSpPr>
            <a:spLocks noGrp="1"/>
          </p:cNvSpPr>
          <p:nvPr>
            <p:ph type="dt" sz="half" idx="10"/>
          </p:nvPr>
        </p:nvSpPr>
        <p:spPr/>
        <p:txBody>
          <a:bodyPr/>
          <a:lstStyle/>
          <a:p>
            <a:fld id="{97F6CDA9-FD32-4CF2-B8C0-8E6EB8150465}" type="datetime1">
              <a:rPr lang="en-US" smtClean="0"/>
              <a:t>7/2/2021</a:t>
            </a:fld>
            <a:endParaRPr lang="x-none"/>
          </a:p>
        </p:txBody>
      </p:sp>
      <p:sp>
        <p:nvSpPr>
          <p:cNvPr id="5" name="Footer Placeholder 4">
            <a:extLst>
              <a:ext uri="{FF2B5EF4-FFF2-40B4-BE49-F238E27FC236}">
                <a16:creationId xmlns:a16="http://schemas.microsoft.com/office/drawing/2014/main" id="{D0142B21-0619-1E40-BD79-1B57A9BB0C78}"/>
              </a:ext>
            </a:extLst>
          </p:cNvPr>
          <p:cNvSpPr>
            <a:spLocks noGrp="1"/>
          </p:cNvSpPr>
          <p:nvPr>
            <p:ph type="ftr" sz="quarter" idx="11"/>
          </p:nvPr>
        </p:nvSpPr>
        <p:spPr/>
        <p:txBody>
          <a:bodyPr/>
          <a:lstStyle/>
          <a:p>
            <a:endParaRPr lang="x-none"/>
          </a:p>
        </p:txBody>
      </p:sp>
      <p:sp>
        <p:nvSpPr>
          <p:cNvPr id="6" name="Slide Number Placeholder 5">
            <a:extLst>
              <a:ext uri="{FF2B5EF4-FFF2-40B4-BE49-F238E27FC236}">
                <a16:creationId xmlns:a16="http://schemas.microsoft.com/office/drawing/2014/main" id="{CECD256E-18BB-164F-8008-FD8DD03D91A1}"/>
              </a:ext>
            </a:extLst>
          </p:cNvPr>
          <p:cNvSpPr>
            <a:spLocks noGrp="1"/>
          </p:cNvSpPr>
          <p:nvPr>
            <p:ph type="sldNum" sz="quarter" idx="12"/>
          </p:nvPr>
        </p:nvSpPr>
        <p:spPr/>
        <p:txBody>
          <a:bodyPr/>
          <a:lstStyle/>
          <a:p>
            <a:fld id="{23F81716-73B5-204F-9D41-E323A418E0C9}" type="slidenum">
              <a:rPr lang="x-none" smtClean="0"/>
              <a:pPr/>
              <a:t>‹#›</a:t>
            </a:fld>
            <a:endParaRPr lang="x-none"/>
          </a:p>
        </p:txBody>
      </p:sp>
    </p:spTree>
    <p:extLst>
      <p:ext uri="{BB962C8B-B14F-4D97-AF65-F5344CB8AC3E}">
        <p14:creationId xmlns:p14="http://schemas.microsoft.com/office/powerpoint/2010/main" val="292575093"/>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DC5513D-E7B9-4420-8453-92A2CD53211E}"/>
              </a:ext>
            </a:extLst>
          </p:cNvPr>
          <p:cNvSpPr>
            <a:spLocks noGrp="1"/>
          </p:cNvSpPr>
          <p:nvPr>
            <p:ph type="title" orient="vert"/>
          </p:nvPr>
        </p:nvSpPr>
        <p:spPr>
          <a:xfrm>
            <a:off x="8724900" y="365125"/>
            <a:ext cx="2628900" cy="5811838"/>
          </a:xfrm>
          <a:prstGeom prst="rect">
            <a:avLst/>
          </a:prstGeo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6CFC345-2A00-46E0-84F7-B541CA63F675}"/>
              </a:ext>
            </a:extLst>
          </p:cNvPr>
          <p:cNvSpPr>
            <a:spLocks noGrp="1"/>
          </p:cNvSpPr>
          <p:nvPr>
            <p:ph type="body" orient="vert" idx="1"/>
          </p:nvPr>
        </p:nvSpPr>
        <p:spPr>
          <a:xfrm>
            <a:off x="838200" y="365125"/>
            <a:ext cx="7734300" cy="58118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F5E7495-B3C1-44C9-86C3-637A78561758}"/>
              </a:ext>
            </a:extLst>
          </p:cNvPr>
          <p:cNvSpPr>
            <a:spLocks noGrp="1"/>
          </p:cNvSpPr>
          <p:nvPr>
            <p:ph type="dt" sz="half" idx="10"/>
          </p:nvPr>
        </p:nvSpPr>
        <p:spPr/>
        <p:txBody>
          <a:bodyPr/>
          <a:lstStyle/>
          <a:p>
            <a:fld id="{075AE23F-716A-41A8-A464-E62546673014}" type="datetime1">
              <a:rPr lang="en-US" smtClean="0"/>
              <a:t>7/2/2021</a:t>
            </a:fld>
            <a:endParaRPr lang="en-US" dirty="0"/>
          </a:p>
        </p:txBody>
      </p:sp>
      <p:sp>
        <p:nvSpPr>
          <p:cNvPr id="5" name="Footer Placeholder 4">
            <a:extLst>
              <a:ext uri="{FF2B5EF4-FFF2-40B4-BE49-F238E27FC236}">
                <a16:creationId xmlns:a16="http://schemas.microsoft.com/office/drawing/2014/main" id="{5BF1F737-CADA-4231-8F59-603A5FBC1F81}"/>
              </a:ext>
            </a:extLst>
          </p:cNvPr>
          <p:cNvSpPr>
            <a:spLocks noGrp="1"/>
          </p:cNvSpPr>
          <p:nvPr>
            <p:ph type="ftr" sz="quarter" idx="11"/>
          </p:nvPr>
        </p:nvSpPr>
        <p:spPr/>
        <p:txBody>
          <a:bodyPr/>
          <a:lstStyle/>
          <a:p>
            <a:endParaRPr lang="en-US" dirty="0"/>
          </a:p>
        </p:txBody>
      </p:sp>
      <p:sp>
        <p:nvSpPr>
          <p:cNvPr id="6" name="Slide Number Placeholder 5">
            <a:extLst>
              <a:ext uri="{FF2B5EF4-FFF2-40B4-BE49-F238E27FC236}">
                <a16:creationId xmlns:a16="http://schemas.microsoft.com/office/drawing/2014/main" id="{35DC6515-3453-46C4-BE16-98F6DCDAF273}"/>
              </a:ext>
            </a:extLst>
          </p:cNvPr>
          <p:cNvSpPr>
            <a:spLocks noGrp="1"/>
          </p:cNvSpPr>
          <p:nvPr>
            <p:ph type="sldNum" sz="quarter" idx="12"/>
          </p:nvPr>
        </p:nvSpPr>
        <p:spPr/>
        <p:txBody>
          <a:bodyPr/>
          <a:lstStyle/>
          <a:p>
            <a:fld id="{0F7899C1-2C73-44D6-B5DF-230399EE6AEB}" type="slidenum">
              <a:rPr lang="en-US" smtClean="0"/>
              <a:pPr/>
              <a:t>‹#›</a:t>
            </a:fld>
            <a:endParaRPr lang="en-US" dirty="0"/>
          </a:p>
        </p:txBody>
      </p:sp>
    </p:spTree>
    <p:extLst>
      <p:ext uri="{BB962C8B-B14F-4D97-AF65-F5344CB8AC3E}">
        <p14:creationId xmlns:p14="http://schemas.microsoft.com/office/powerpoint/2010/main" val="2608909098"/>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E4A349D-FE02-4531-9470-7855142E04BB}"/>
              </a:ext>
            </a:extLst>
          </p:cNvPr>
          <p:cNvSpPr>
            <a:spLocks noGrp="1"/>
          </p:cNvSpPr>
          <p:nvPr>
            <p:ph type="dt" sz="half" idx="10"/>
          </p:nvPr>
        </p:nvSpPr>
        <p:spPr/>
        <p:txBody>
          <a:bodyPr/>
          <a:lstStyle/>
          <a:p>
            <a:fld id="{E5A325F0-9A55-4EF7-A982-E20A9DB91FE1}" type="datetime1">
              <a:rPr lang="en-US" smtClean="0">
                <a:solidFill>
                  <a:srgbClr val="404040">
                    <a:tint val="75000"/>
                  </a:srgbClr>
                </a:solidFill>
              </a:rPr>
              <a:t>7/2/2021</a:t>
            </a:fld>
            <a:endParaRPr lang="en-US">
              <a:solidFill>
                <a:srgbClr val="404040">
                  <a:tint val="75000"/>
                </a:srgbClr>
              </a:solidFill>
            </a:endParaRPr>
          </a:p>
        </p:txBody>
      </p:sp>
      <p:sp>
        <p:nvSpPr>
          <p:cNvPr id="4" name="Footer Placeholder 3">
            <a:extLst>
              <a:ext uri="{FF2B5EF4-FFF2-40B4-BE49-F238E27FC236}">
                <a16:creationId xmlns:a16="http://schemas.microsoft.com/office/drawing/2014/main" id="{439E6E05-C706-4061-9E06-25BF721C4501}"/>
              </a:ext>
            </a:extLst>
          </p:cNvPr>
          <p:cNvSpPr>
            <a:spLocks noGrp="1"/>
          </p:cNvSpPr>
          <p:nvPr>
            <p:ph type="ftr" sz="quarter" idx="11"/>
          </p:nvPr>
        </p:nvSpPr>
        <p:spPr/>
        <p:txBody>
          <a:bodyPr/>
          <a:lstStyle/>
          <a:p>
            <a:endParaRPr lang="en-US">
              <a:solidFill>
                <a:srgbClr val="404040">
                  <a:tint val="75000"/>
                </a:srgbClr>
              </a:solidFill>
            </a:endParaRPr>
          </a:p>
        </p:txBody>
      </p:sp>
      <p:sp>
        <p:nvSpPr>
          <p:cNvPr id="5" name="Slide Number Placeholder 4">
            <a:extLst>
              <a:ext uri="{FF2B5EF4-FFF2-40B4-BE49-F238E27FC236}">
                <a16:creationId xmlns:a16="http://schemas.microsoft.com/office/drawing/2014/main" id="{98EB356A-858F-4C40-8C25-0DEAE9669B51}"/>
              </a:ext>
            </a:extLst>
          </p:cNvPr>
          <p:cNvSpPr>
            <a:spLocks noGrp="1"/>
          </p:cNvSpPr>
          <p:nvPr>
            <p:ph type="sldNum" sz="quarter" idx="12"/>
          </p:nvPr>
        </p:nvSpPr>
        <p:spPr/>
        <p:txBody>
          <a:bodyPr/>
          <a:lstStyle/>
          <a:p>
            <a:fld id="{0F7899C1-2C73-44D6-B5DF-230399EE6AEB}" type="slidenum">
              <a:rPr lang="en-US" smtClean="0">
                <a:solidFill>
                  <a:srgbClr val="404040">
                    <a:tint val="75000"/>
                  </a:srgbClr>
                </a:solidFill>
              </a:rPr>
              <a:pPr/>
              <a:t>‹#›</a:t>
            </a:fld>
            <a:endParaRPr lang="en-US">
              <a:solidFill>
                <a:srgbClr val="404040">
                  <a:tint val="75000"/>
                </a:srgbClr>
              </a:solidFill>
            </a:endParaRPr>
          </a:p>
        </p:txBody>
      </p:sp>
      <p:pic>
        <p:nvPicPr>
          <p:cNvPr id="15" name="Picture 14">
            <a:extLst>
              <a:ext uri="{FF2B5EF4-FFF2-40B4-BE49-F238E27FC236}">
                <a16:creationId xmlns:a16="http://schemas.microsoft.com/office/drawing/2014/main" id="{100B14FE-0D4F-4667-A393-E34C1D61185E}"/>
              </a:ext>
            </a:extLst>
          </p:cNvPr>
          <p:cNvPicPr>
            <a:picLocks noChangeAspect="1"/>
          </p:cNvPicPr>
          <p:nvPr userDrawn="1"/>
        </p:nvPicPr>
        <p:blipFill>
          <a:blip r:embed="rId2" cstate="print"/>
          <a:stretch>
            <a:fillRect/>
          </a:stretch>
        </p:blipFill>
        <p:spPr>
          <a:xfrm>
            <a:off x="11296073" y="1"/>
            <a:ext cx="895926" cy="736256"/>
          </a:xfrm>
          <a:prstGeom prst="rect">
            <a:avLst/>
          </a:prstGeom>
        </p:spPr>
      </p:pic>
    </p:spTree>
    <p:extLst>
      <p:ext uri="{BB962C8B-B14F-4D97-AF65-F5344CB8AC3E}">
        <p14:creationId xmlns:p14="http://schemas.microsoft.com/office/powerpoint/2010/main" val="136961727"/>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chemeClr val="bg1"/>
        </a:solidFill>
        <a:effectLst/>
      </p:bgPr>
    </p:bg>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E4A349D-FE02-4531-9470-7855142E04BB}"/>
              </a:ext>
            </a:extLst>
          </p:cNvPr>
          <p:cNvSpPr>
            <a:spLocks noGrp="1"/>
          </p:cNvSpPr>
          <p:nvPr>
            <p:ph type="dt" sz="half" idx="10"/>
          </p:nvPr>
        </p:nvSpPr>
        <p:spPr/>
        <p:txBody>
          <a:bodyPr/>
          <a:lstStyle/>
          <a:p>
            <a:fld id="{301A5E6F-50C6-42C7-BC6A-15BDC1418E02}" type="datetime1">
              <a:rPr lang="en-US" smtClean="0">
                <a:solidFill>
                  <a:srgbClr val="404040">
                    <a:tint val="75000"/>
                  </a:srgbClr>
                </a:solidFill>
              </a:rPr>
              <a:t>7/2/2021</a:t>
            </a:fld>
            <a:endParaRPr lang="en-US">
              <a:solidFill>
                <a:srgbClr val="404040">
                  <a:tint val="75000"/>
                </a:srgbClr>
              </a:solidFill>
            </a:endParaRPr>
          </a:p>
        </p:txBody>
      </p:sp>
      <p:sp>
        <p:nvSpPr>
          <p:cNvPr id="4" name="Footer Placeholder 3">
            <a:extLst>
              <a:ext uri="{FF2B5EF4-FFF2-40B4-BE49-F238E27FC236}">
                <a16:creationId xmlns:a16="http://schemas.microsoft.com/office/drawing/2014/main" id="{439E6E05-C706-4061-9E06-25BF721C4501}"/>
              </a:ext>
            </a:extLst>
          </p:cNvPr>
          <p:cNvSpPr>
            <a:spLocks noGrp="1"/>
          </p:cNvSpPr>
          <p:nvPr>
            <p:ph type="ftr" sz="quarter" idx="11"/>
          </p:nvPr>
        </p:nvSpPr>
        <p:spPr/>
        <p:txBody>
          <a:bodyPr/>
          <a:lstStyle/>
          <a:p>
            <a:endParaRPr lang="en-US" dirty="0">
              <a:solidFill>
                <a:srgbClr val="404040">
                  <a:tint val="75000"/>
                </a:srgbClr>
              </a:solidFill>
            </a:endParaRPr>
          </a:p>
        </p:txBody>
      </p:sp>
      <p:cxnSp>
        <p:nvCxnSpPr>
          <p:cNvPr id="9" name="Straight Connector 8">
            <a:extLst>
              <a:ext uri="{FF2B5EF4-FFF2-40B4-BE49-F238E27FC236}">
                <a16:creationId xmlns:a16="http://schemas.microsoft.com/office/drawing/2014/main" id="{73202F49-690D-4AF8-8E01-C3589C5D5BFC}"/>
              </a:ext>
            </a:extLst>
          </p:cNvPr>
          <p:cNvCxnSpPr>
            <a:cxnSpLocks/>
          </p:cNvCxnSpPr>
          <p:nvPr userDrawn="1"/>
        </p:nvCxnSpPr>
        <p:spPr>
          <a:xfrm>
            <a:off x="533968" y="939927"/>
            <a:ext cx="11078912" cy="0"/>
          </a:xfrm>
          <a:prstGeom prst="line">
            <a:avLst/>
          </a:prstGeom>
          <a:ln w="19050">
            <a:solidFill>
              <a:srgbClr val="004B88"/>
            </a:solidFill>
          </a:ln>
        </p:spPr>
        <p:style>
          <a:lnRef idx="1">
            <a:schemeClr val="accent1"/>
          </a:lnRef>
          <a:fillRef idx="0">
            <a:schemeClr val="accent1"/>
          </a:fillRef>
          <a:effectRef idx="0">
            <a:schemeClr val="accent1"/>
          </a:effectRef>
          <a:fontRef idx="minor">
            <a:schemeClr val="tx1"/>
          </a:fontRef>
        </p:style>
      </p:cxn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514073" y="132595"/>
            <a:ext cx="1070989" cy="705946"/>
          </a:xfrm>
          <a:prstGeom prst="rect">
            <a:avLst/>
          </a:prstGeom>
        </p:spPr>
      </p:pic>
      <p:sp>
        <p:nvSpPr>
          <p:cNvPr id="7" name="Rectangle 6"/>
          <p:cNvSpPr/>
          <p:nvPr userDrawn="1"/>
        </p:nvSpPr>
        <p:spPr>
          <a:xfrm>
            <a:off x="11725835" y="6356350"/>
            <a:ext cx="466165" cy="365125"/>
          </a:xfrm>
          <a:prstGeom prst="rect">
            <a:avLst/>
          </a:prstGeom>
          <a:gradFill>
            <a:gsLst>
              <a:gs pos="0">
                <a:srgbClr val="FDB82E"/>
              </a:gs>
              <a:gs pos="100000">
                <a:srgbClr val="E64E9C"/>
              </a:gs>
            </a:gsLst>
            <a:lin ang="27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Slide Number Placeholder 4">
            <a:extLst>
              <a:ext uri="{FF2B5EF4-FFF2-40B4-BE49-F238E27FC236}">
                <a16:creationId xmlns:a16="http://schemas.microsoft.com/office/drawing/2014/main" id="{98EB356A-858F-4C40-8C25-0DEAE9669B51}"/>
              </a:ext>
            </a:extLst>
          </p:cNvPr>
          <p:cNvSpPr>
            <a:spLocks noGrp="1"/>
          </p:cNvSpPr>
          <p:nvPr>
            <p:ph type="sldNum" sz="quarter" idx="12"/>
          </p:nvPr>
        </p:nvSpPr>
        <p:spPr>
          <a:xfrm>
            <a:off x="9280557" y="6356350"/>
            <a:ext cx="2743200" cy="365125"/>
          </a:xfrm>
        </p:spPr>
        <p:txBody>
          <a:bodyPr/>
          <a:lstStyle>
            <a:lvl1pPr>
              <a:defRPr>
                <a:solidFill>
                  <a:schemeClr val="bg1"/>
                </a:solidFill>
                <a:latin typeface="Century Gothic" panose="020B0502020202020204" pitchFamily="34" charset="0"/>
              </a:defRPr>
            </a:lvl1pPr>
          </a:lstStyle>
          <a:p>
            <a:fld id="{0F7899C1-2C73-44D6-B5DF-230399EE6AEB}" type="slidenum">
              <a:rPr lang="en-US" smtClean="0"/>
              <a:pPr/>
              <a:t>‹#›</a:t>
            </a:fld>
            <a:endParaRPr lang="en-US" dirty="0"/>
          </a:p>
        </p:txBody>
      </p:sp>
    </p:spTree>
    <p:extLst>
      <p:ext uri="{BB962C8B-B14F-4D97-AF65-F5344CB8AC3E}">
        <p14:creationId xmlns:p14="http://schemas.microsoft.com/office/powerpoint/2010/main" val="1604673518"/>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7_Custom Layout">
    <p:bg>
      <p:bgPr>
        <a:solidFill>
          <a:schemeClr val="bg1"/>
        </a:solidFill>
        <a:effectLst/>
      </p:bgPr>
    </p:bg>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E4A349D-FE02-4531-9470-7855142E04BB}"/>
              </a:ext>
            </a:extLst>
          </p:cNvPr>
          <p:cNvSpPr>
            <a:spLocks noGrp="1"/>
          </p:cNvSpPr>
          <p:nvPr>
            <p:ph type="dt" sz="half" idx="10"/>
          </p:nvPr>
        </p:nvSpPr>
        <p:spPr/>
        <p:txBody>
          <a:bodyPr/>
          <a:lstStyle/>
          <a:p>
            <a:fld id="{301A5E6F-50C6-42C7-BC6A-15BDC1418E02}" type="datetime1">
              <a:rPr lang="en-US" smtClean="0">
                <a:solidFill>
                  <a:srgbClr val="404040">
                    <a:tint val="75000"/>
                  </a:srgbClr>
                </a:solidFill>
              </a:rPr>
              <a:t>7/2/2021</a:t>
            </a:fld>
            <a:endParaRPr lang="en-US">
              <a:solidFill>
                <a:srgbClr val="404040">
                  <a:tint val="75000"/>
                </a:srgbClr>
              </a:solidFill>
            </a:endParaRPr>
          </a:p>
        </p:txBody>
      </p:sp>
      <p:sp>
        <p:nvSpPr>
          <p:cNvPr id="4" name="Footer Placeholder 3">
            <a:extLst>
              <a:ext uri="{FF2B5EF4-FFF2-40B4-BE49-F238E27FC236}">
                <a16:creationId xmlns:a16="http://schemas.microsoft.com/office/drawing/2014/main" id="{439E6E05-C706-4061-9E06-25BF721C4501}"/>
              </a:ext>
            </a:extLst>
          </p:cNvPr>
          <p:cNvSpPr>
            <a:spLocks noGrp="1"/>
          </p:cNvSpPr>
          <p:nvPr>
            <p:ph type="ftr" sz="quarter" idx="11"/>
          </p:nvPr>
        </p:nvSpPr>
        <p:spPr/>
        <p:txBody>
          <a:bodyPr/>
          <a:lstStyle/>
          <a:p>
            <a:endParaRPr lang="en-US" dirty="0">
              <a:solidFill>
                <a:srgbClr val="404040">
                  <a:tint val="75000"/>
                </a:srgbClr>
              </a:solidFill>
            </a:endParaRPr>
          </a:p>
        </p:txBody>
      </p:sp>
      <p:cxnSp>
        <p:nvCxnSpPr>
          <p:cNvPr id="9" name="Straight Connector 8">
            <a:extLst>
              <a:ext uri="{FF2B5EF4-FFF2-40B4-BE49-F238E27FC236}">
                <a16:creationId xmlns:a16="http://schemas.microsoft.com/office/drawing/2014/main" id="{73202F49-690D-4AF8-8E01-C3589C5D5BFC}"/>
              </a:ext>
            </a:extLst>
          </p:cNvPr>
          <p:cNvCxnSpPr>
            <a:cxnSpLocks/>
          </p:cNvCxnSpPr>
          <p:nvPr userDrawn="1"/>
        </p:nvCxnSpPr>
        <p:spPr>
          <a:xfrm>
            <a:off x="533968" y="939927"/>
            <a:ext cx="11078912" cy="0"/>
          </a:xfrm>
          <a:prstGeom prst="line">
            <a:avLst/>
          </a:prstGeom>
          <a:ln w="19050">
            <a:solidFill>
              <a:srgbClr val="004B88"/>
            </a:solidFill>
          </a:ln>
        </p:spPr>
        <p:style>
          <a:lnRef idx="1">
            <a:schemeClr val="accent1"/>
          </a:lnRef>
          <a:fillRef idx="0">
            <a:schemeClr val="accent1"/>
          </a:fillRef>
          <a:effectRef idx="0">
            <a:schemeClr val="accent1"/>
          </a:effectRef>
          <a:fontRef idx="minor">
            <a:schemeClr val="tx1"/>
          </a:fontRef>
        </p:style>
      </p:cxn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514073" y="132595"/>
            <a:ext cx="1070989" cy="705946"/>
          </a:xfrm>
          <a:prstGeom prst="rect">
            <a:avLst/>
          </a:prstGeom>
        </p:spPr>
      </p:pic>
    </p:spTree>
    <p:extLst>
      <p:ext uri="{BB962C8B-B14F-4D97-AF65-F5344CB8AC3E}">
        <p14:creationId xmlns:p14="http://schemas.microsoft.com/office/powerpoint/2010/main" val="2431816428"/>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6_Custom Layout">
    <p:bg>
      <p:bgPr>
        <a:solidFill>
          <a:schemeClr val="bg1"/>
        </a:solidFill>
        <a:effectLst/>
      </p:bgPr>
    </p:bg>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E4A349D-FE02-4531-9470-7855142E04BB}"/>
              </a:ext>
            </a:extLst>
          </p:cNvPr>
          <p:cNvSpPr>
            <a:spLocks noGrp="1"/>
          </p:cNvSpPr>
          <p:nvPr>
            <p:ph type="dt" sz="half" idx="10"/>
          </p:nvPr>
        </p:nvSpPr>
        <p:spPr/>
        <p:txBody>
          <a:bodyPr/>
          <a:lstStyle/>
          <a:p>
            <a:fld id="{301A5E6F-50C6-42C7-BC6A-15BDC1418E02}" type="datetime1">
              <a:rPr lang="en-US" smtClean="0">
                <a:solidFill>
                  <a:srgbClr val="404040">
                    <a:tint val="75000"/>
                  </a:srgbClr>
                </a:solidFill>
              </a:rPr>
              <a:t>7/2/2021</a:t>
            </a:fld>
            <a:endParaRPr lang="en-US">
              <a:solidFill>
                <a:srgbClr val="404040">
                  <a:tint val="75000"/>
                </a:srgbClr>
              </a:solidFill>
            </a:endParaRPr>
          </a:p>
        </p:txBody>
      </p:sp>
      <p:sp>
        <p:nvSpPr>
          <p:cNvPr id="4" name="Footer Placeholder 3">
            <a:extLst>
              <a:ext uri="{FF2B5EF4-FFF2-40B4-BE49-F238E27FC236}">
                <a16:creationId xmlns:a16="http://schemas.microsoft.com/office/drawing/2014/main" id="{439E6E05-C706-4061-9E06-25BF721C4501}"/>
              </a:ext>
            </a:extLst>
          </p:cNvPr>
          <p:cNvSpPr>
            <a:spLocks noGrp="1"/>
          </p:cNvSpPr>
          <p:nvPr>
            <p:ph type="ftr" sz="quarter" idx="11"/>
          </p:nvPr>
        </p:nvSpPr>
        <p:spPr/>
        <p:txBody>
          <a:bodyPr/>
          <a:lstStyle/>
          <a:p>
            <a:endParaRPr lang="en-US" dirty="0">
              <a:solidFill>
                <a:srgbClr val="404040">
                  <a:tint val="75000"/>
                </a:srgbClr>
              </a:solidFill>
            </a:endParaRPr>
          </a:p>
        </p:txBody>
      </p:sp>
      <p:sp>
        <p:nvSpPr>
          <p:cNvPr id="5" name="Slide Number Placeholder 4">
            <a:extLst>
              <a:ext uri="{FF2B5EF4-FFF2-40B4-BE49-F238E27FC236}">
                <a16:creationId xmlns:a16="http://schemas.microsoft.com/office/drawing/2014/main" id="{98EB356A-858F-4C40-8C25-0DEAE9669B51}"/>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solidFill>
                  <a:srgbClr val="404040">
                    <a:tint val="75000"/>
                  </a:srgbClr>
                </a:solidFill>
              </a:rPr>
              <a:pPr/>
              <a:t>‹#›</a:t>
            </a:fld>
            <a:endParaRPr lang="en-US">
              <a:solidFill>
                <a:srgbClr val="404040">
                  <a:tint val="75000"/>
                </a:srgbClr>
              </a:solidFill>
            </a:endParaRPr>
          </a:p>
        </p:txBody>
      </p:sp>
      <p:cxnSp>
        <p:nvCxnSpPr>
          <p:cNvPr id="9" name="Straight Connector 8">
            <a:extLst>
              <a:ext uri="{FF2B5EF4-FFF2-40B4-BE49-F238E27FC236}">
                <a16:creationId xmlns:a16="http://schemas.microsoft.com/office/drawing/2014/main" id="{73202F49-690D-4AF8-8E01-C3589C5D5BFC}"/>
              </a:ext>
            </a:extLst>
          </p:cNvPr>
          <p:cNvCxnSpPr>
            <a:cxnSpLocks/>
          </p:cNvCxnSpPr>
          <p:nvPr userDrawn="1"/>
        </p:nvCxnSpPr>
        <p:spPr>
          <a:xfrm>
            <a:off x="533968" y="939927"/>
            <a:ext cx="11078912" cy="0"/>
          </a:xfrm>
          <a:prstGeom prst="line">
            <a:avLst/>
          </a:prstGeom>
          <a:ln w="19050">
            <a:solidFill>
              <a:srgbClr val="E64E9C"/>
            </a:solidFill>
          </a:ln>
        </p:spPr>
        <p:style>
          <a:lnRef idx="1">
            <a:schemeClr val="accent1"/>
          </a:lnRef>
          <a:fillRef idx="0">
            <a:schemeClr val="accent1"/>
          </a:fillRef>
          <a:effectRef idx="0">
            <a:schemeClr val="accent1"/>
          </a:effectRef>
          <a:fontRef idx="minor">
            <a:schemeClr val="tx1"/>
          </a:fontRef>
        </p:style>
      </p:cxnSp>
      <p:pic>
        <p:nvPicPr>
          <p:cNvPr id="6" name="Picture 5"/>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0514073" y="132595"/>
            <a:ext cx="1070989" cy="705946"/>
          </a:xfrm>
          <a:prstGeom prst="rect">
            <a:avLst/>
          </a:prstGeom>
        </p:spPr>
      </p:pic>
    </p:spTree>
    <p:extLst>
      <p:ext uri="{BB962C8B-B14F-4D97-AF65-F5344CB8AC3E}">
        <p14:creationId xmlns:p14="http://schemas.microsoft.com/office/powerpoint/2010/main" val="446166005"/>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17" name="Picture Placeholder 16">
            <a:extLst>
              <a:ext uri="{FF2B5EF4-FFF2-40B4-BE49-F238E27FC236}">
                <a16:creationId xmlns:a16="http://schemas.microsoft.com/office/drawing/2014/main" id="{294B5302-0784-40B7-90FC-DF2E84F9CDDE}"/>
              </a:ext>
            </a:extLst>
          </p:cNvPr>
          <p:cNvSpPr>
            <a:spLocks noGrp="1"/>
          </p:cNvSpPr>
          <p:nvPr>
            <p:ph type="pic" sz="quarter" idx="13"/>
          </p:nvPr>
        </p:nvSpPr>
        <p:spPr>
          <a:xfrm>
            <a:off x="-4763" y="0"/>
            <a:ext cx="12191999" cy="6858000"/>
          </a:xfrm>
          <a:prstGeom prst="rect">
            <a:avLst/>
          </a:prstGeom>
        </p:spPr>
        <p:txBody>
          <a:bodyPr/>
          <a:lstStyle/>
          <a:p>
            <a:endParaRPr lang="en-US" dirty="0"/>
          </a:p>
        </p:txBody>
      </p:sp>
      <p:sp>
        <p:nvSpPr>
          <p:cNvPr id="2" name="Title 1">
            <a:extLst>
              <a:ext uri="{FF2B5EF4-FFF2-40B4-BE49-F238E27FC236}">
                <a16:creationId xmlns:a16="http://schemas.microsoft.com/office/drawing/2014/main" id="{4468A924-418A-417F-AF79-3EA28F1E4E80}"/>
              </a:ext>
            </a:extLst>
          </p:cNvPr>
          <p:cNvSpPr>
            <a:spLocks noGrp="1"/>
          </p:cNvSpPr>
          <p:nvPr>
            <p:ph type="title"/>
          </p:nvPr>
        </p:nvSpPr>
        <p:spPr>
          <a:xfrm>
            <a:off x="-4445" y="4503954"/>
            <a:ext cx="12192000" cy="1463040"/>
          </a:xfrm>
          <a:prstGeom prst="rect">
            <a:avLst/>
          </a:prstGeom>
          <a:gradFill flip="none" rotWithShape="1">
            <a:gsLst>
              <a:gs pos="0">
                <a:srgbClr val="2F7737"/>
              </a:gs>
              <a:gs pos="100000">
                <a:schemeClr val="tx1">
                  <a:lumMod val="95000"/>
                  <a:lumOff val="5000"/>
                  <a:alpha val="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lvl1pPr>
              <a:defRPr lang="en-US" sz="3600" dirty="0">
                <a:solidFill>
                  <a:schemeClr val="bg1"/>
                </a:solidFill>
                <a:ea typeface="+mn-ea"/>
                <a:cs typeface="+mn-cs"/>
              </a:defRPr>
            </a:lvl1pPr>
          </a:lstStyle>
          <a:p>
            <a:pPr marL="0" lvl="0" defTabSz="914126"/>
            <a:r>
              <a:rPr lang="en-US" dirty="0"/>
              <a:t>Click to edit Master title style</a:t>
            </a:r>
          </a:p>
        </p:txBody>
      </p:sp>
      <p:sp>
        <p:nvSpPr>
          <p:cNvPr id="3" name="Date Placeholder 2">
            <a:extLst>
              <a:ext uri="{FF2B5EF4-FFF2-40B4-BE49-F238E27FC236}">
                <a16:creationId xmlns:a16="http://schemas.microsoft.com/office/drawing/2014/main" id="{1E4A349D-FE02-4531-9470-7855142E04BB}"/>
              </a:ext>
            </a:extLst>
          </p:cNvPr>
          <p:cNvSpPr>
            <a:spLocks noGrp="1"/>
          </p:cNvSpPr>
          <p:nvPr>
            <p:ph type="dt" sz="half" idx="10"/>
          </p:nvPr>
        </p:nvSpPr>
        <p:spPr/>
        <p:txBody>
          <a:bodyPr/>
          <a:lstStyle/>
          <a:p>
            <a:fld id="{6B1F1463-03CF-4458-83AC-7D52CBF539B8}" type="datetime1">
              <a:rPr lang="en-US" smtClean="0">
                <a:solidFill>
                  <a:srgbClr val="404040">
                    <a:tint val="75000"/>
                  </a:srgbClr>
                </a:solidFill>
              </a:rPr>
              <a:t>7/2/2021</a:t>
            </a:fld>
            <a:endParaRPr lang="en-US">
              <a:solidFill>
                <a:srgbClr val="404040">
                  <a:tint val="75000"/>
                </a:srgbClr>
              </a:solidFill>
            </a:endParaRPr>
          </a:p>
        </p:txBody>
      </p:sp>
      <p:sp>
        <p:nvSpPr>
          <p:cNvPr id="4" name="Footer Placeholder 3">
            <a:extLst>
              <a:ext uri="{FF2B5EF4-FFF2-40B4-BE49-F238E27FC236}">
                <a16:creationId xmlns:a16="http://schemas.microsoft.com/office/drawing/2014/main" id="{439E6E05-C706-4061-9E06-25BF721C4501}"/>
              </a:ext>
            </a:extLst>
          </p:cNvPr>
          <p:cNvSpPr>
            <a:spLocks noGrp="1"/>
          </p:cNvSpPr>
          <p:nvPr>
            <p:ph type="ftr" sz="quarter" idx="11"/>
          </p:nvPr>
        </p:nvSpPr>
        <p:spPr/>
        <p:txBody>
          <a:bodyPr/>
          <a:lstStyle/>
          <a:p>
            <a:endParaRPr lang="en-US">
              <a:solidFill>
                <a:srgbClr val="404040">
                  <a:tint val="75000"/>
                </a:srgbClr>
              </a:solidFill>
            </a:endParaRPr>
          </a:p>
        </p:txBody>
      </p:sp>
      <p:sp>
        <p:nvSpPr>
          <p:cNvPr id="5" name="Slide Number Placeholder 4">
            <a:extLst>
              <a:ext uri="{FF2B5EF4-FFF2-40B4-BE49-F238E27FC236}">
                <a16:creationId xmlns:a16="http://schemas.microsoft.com/office/drawing/2014/main" id="{98EB356A-858F-4C40-8C25-0DEAE9669B51}"/>
              </a:ext>
            </a:extLst>
          </p:cNvPr>
          <p:cNvSpPr>
            <a:spLocks noGrp="1"/>
          </p:cNvSpPr>
          <p:nvPr>
            <p:ph type="sldNum" sz="quarter" idx="12"/>
          </p:nvPr>
        </p:nvSpPr>
        <p:spPr/>
        <p:txBody>
          <a:bodyPr/>
          <a:lstStyle/>
          <a:p>
            <a:fld id="{0F7899C1-2C73-44D6-B5DF-230399EE6AEB}" type="slidenum">
              <a:rPr lang="en-US" smtClean="0">
                <a:solidFill>
                  <a:srgbClr val="404040">
                    <a:tint val="75000"/>
                  </a:srgbClr>
                </a:solidFill>
              </a:rPr>
              <a:pPr/>
              <a:t>‹#›</a:t>
            </a:fld>
            <a:endParaRPr lang="en-US">
              <a:solidFill>
                <a:srgbClr val="404040">
                  <a:tint val="75000"/>
                </a:srgbClr>
              </a:solidFill>
            </a:endParaRPr>
          </a:p>
        </p:txBody>
      </p:sp>
      <p:grpSp>
        <p:nvGrpSpPr>
          <p:cNvPr id="6" name="Group 17">
            <a:extLst>
              <a:ext uri="{FF2B5EF4-FFF2-40B4-BE49-F238E27FC236}">
                <a16:creationId xmlns:a16="http://schemas.microsoft.com/office/drawing/2014/main" id="{04575D24-1F7B-40E3-865B-01CB9800DEE0}"/>
              </a:ext>
            </a:extLst>
          </p:cNvPr>
          <p:cNvGrpSpPr/>
          <p:nvPr userDrawn="1"/>
        </p:nvGrpSpPr>
        <p:grpSpPr>
          <a:xfrm>
            <a:off x="11254105" y="0"/>
            <a:ext cx="933450" cy="744836"/>
            <a:chOff x="8337550" y="2210274"/>
            <a:chExt cx="933450" cy="744836"/>
          </a:xfrm>
          <a:solidFill>
            <a:schemeClr val="tx1"/>
          </a:solidFill>
        </p:grpSpPr>
        <p:sp>
          <p:nvSpPr>
            <p:cNvPr id="19" name="Rectangle 18">
              <a:extLst>
                <a:ext uri="{FF2B5EF4-FFF2-40B4-BE49-F238E27FC236}">
                  <a16:creationId xmlns:a16="http://schemas.microsoft.com/office/drawing/2014/main" id="{181980B7-C44A-4211-A225-0DE0FAFC9F9E}"/>
                </a:ext>
              </a:extLst>
            </p:cNvPr>
            <p:cNvSpPr/>
            <p:nvPr/>
          </p:nvSpPr>
          <p:spPr>
            <a:xfrm>
              <a:off x="8337550" y="2210274"/>
              <a:ext cx="933450" cy="74483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20" name="Rectangle: Rounded Corners 19">
              <a:extLst>
                <a:ext uri="{FF2B5EF4-FFF2-40B4-BE49-F238E27FC236}">
                  <a16:creationId xmlns:a16="http://schemas.microsoft.com/office/drawing/2014/main" id="{F1C7BFDF-25B6-477D-BE35-E488CC635E7A}"/>
                </a:ext>
              </a:extLst>
            </p:cNvPr>
            <p:cNvSpPr/>
            <p:nvPr/>
          </p:nvSpPr>
          <p:spPr>
            <a:xfrm>
              <a:off x="8610602" y="2393473"/>
              <a:ext cx="404813" cy="404812"/>
            </a:xfrm>
            <a:prstGeom prst="roundRect">
              <a:avLst/>
            </a:prstGeom>
            <a:grpFill/>
            <a:ln w="19050">
              <a:solidFill>
                <a:srgbClr val="2F77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21" name="Picture 20">
              <a:extLst>
                <a:ext uri="{FF2B5EF4-FFF2-40B4-BE49-F238E27FC236}">
                  <a16:creationId xmlns:a16="http://schemas.microsoft.com/office/drawing/2014/main" id="{DD080CD2-4DE6-44AD-8CFE-9599FF7BB562}"/>
                </a:ext>
              </a:extLst>
            </p:cNvPr>
            <p:cNvPicPr>
              <a:picLocks noChangeAspect="1"/>
            </p:cNvPicPr>
            <p:nvPr/>
          </p:nvPicPr>
          <p:blipFill>
            <a:blip r:embed="rId2" cstate="print"/>
            <a:stretch>
              <a:fillRect/>
            </a:stretch>
          </p:blipFill>
          <p:spPr>
            <a:xfrm>
              <a:off x="8674207" y="2425222"/>
              <a:ext cx="277602" cy="341314"/>
            </a:xfrm>
            <a:prstGeom prst="rect">
              <a:avLst/>
            </a:prstGeom>
            <a:grpFill/>
          </p:spPr>
        </p:pic>
        <p:pic>
          <p:nvPicPr>
            <p:cNvPr id="22" name="Picture 21">
              <a:extLst>
                <a:ext uri="{FF2B5EF4-FFF2-40B4-BE49-F238E27FC236}">
                  <a16:creationId xmlns:a16="http://schemas.microsoft.com/office/drawing/2014/main" id="{A8C1ECE0-5FCD-458C-BD1B-3F9F9704D035}"/>
                </a:ext>
              </a:extLst>
            </p:cNvPr>
            <p:cNvPicPr>
              <a:picLocks noChangeAspect="1"/>
            </p:cNvPicPr>
            <p:nvPr/>
          </p:nvPicPr>
          <p:blipFill>
            <a:blip r:embed="rId3" cstate="print"/>
            <a:stretch>
              <a:fillRect/>
            </a:stretch>
          </p:blipFill>
          <p:spPr>
            <a:xfrm>
              <a:off x="8952523" y="2330769"/>
              <a:ext cx="131885" cy="127000"/>
            </a:xfrm>
            <a:prstGeom prst="rect">
              <a:avLst/>
            </a:prstGeom>
            <a:grpFill/>
          </p:spPr>
        </p:pic>
      </p:grpSp>
    </p:spTree>
    <p:extLst>
      <p:ext uri="{BB962C8B-B14F-4D97-AF65-F5344CB8AC3E}">
        <p14:creationId xmlns:p14="http://schemas.microsoft.com/office/powerpoint/2010/main" val="351974296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4_Custom Layout">
    <p:spTree>
      <p:nvGrpSpPr>
        <p:cNvPr id="1" name=""/>
        <p:cNvGrpSpPr/>
        <p:nvPr/>
      </p:nvGrpSpPr>
      <p:grpSpPr>
        <a:xfrm>
          <a:off x="0" y="0"/>
          <a:ext cx="0" cy="0"/>
          <a:chOff x="0" y="0"/>
          <a:chExt cx="0" cy="0"/>
        </a:xfrm>
      </p:grpSpPr>
      <p:sp>
        <p:nvSpPr>
          <p:cNvPr id="3" name="Date Placeholder 2">
            <a:extLst>
              <a:ext uri="{FF2B5EF4-FFF2-40B4-BE49-F238E27FC236}">
                <a16:creationId xmlns:a16="http://schemas.microsoft.com/office/drawing/2014/main" id="{1E4A349D-FE02-4531-9470-7855142E04BB}"/>
              </a:ext>
            </a:extLst>
          </p:cNvPr>
          <p:cNvSpPr>
            <a:spLocks noGrp="1"/>
          </p:cNvSpPr>
          <p:nvPr>
            <p:ph type="dt" sz="half" idx="10"/>
          </p:nvPr>
        </p:nvSpPr>
        <p:spPr/>
        <p:txBody>
          <a:bodyPr/>
          <a:lstStyle/>
          <a:p>
            <a:fld id="{F970FEAD-DE86-40C7-824A-7D721B92BF87}" type="datetime1">
              <a:rPr lang="en-US" smtClean="0">
                <a:solidFill>
                  <a:srgbClr val="404040">
                    <a:tint val="75000"/>
                  </a:srgbClr>
                </a:solidFill>
              </a:rPr>
              <a:t>7/2/2021</a:t>
            </a:fld>
            <a:endParaRPr lang="en-US">
              <a:solidFill>
                <a:srgbClr val="404040">
                  <a:tint val="75000"/>
                </a:srgbClr>
              </a:solidFill>
            </a:endParaRPr>
          </a:p>
        </p:txBody>
      </p:sp>
      <p:sp>
        <p:nvSpPr>
          <p:cNvPr id="4" name="Footer Placeholder 3">
            <a:extLst>
              <a:ext uri="{FF2B5EF4-FFF2-40B4-BE49-F238E27FC236}">
                <a16:creationId xmlns:a16="http://schemas.microsoft.com/office/drawing/2014/main" id="{439E6E05-C706-4061-9E06-25BF721C4501}"/>
              </a:ext>
            </a:extLst>
          </p:cNvPr>
          <p:cNvSpPr>
            <a:spLocks noGrp="1"/>
          </p:cNvSpPr>
          <p:nvPr>
            <p:ph type="ftr" sz="quarter" idx="11"/>
          </p:nvPr>
        </p:nvSpPr>
        <p:spPr/>
        <p:txBody>
          <a:bodyPr/>
          <a:lstStyle/>
          <a:p>
            <a:endParaRPr lang="en-US">
              <a:solidFill>
                <a:srgbClr val="404040">
                  <a:tint val="75000"/>
                </a:srgbClr>
              </a:solidFill>
            </a:endParaRPr>
          </a:p>
        </p:txBody>
      </p:sp>
      <p:sp>
        <p:nvSpPr>
          <p:cNvPr id="5" name="Slide Number Placeholder 4">
            <a:extLst>
              <a:ext uri="{FF2B5EF4-FFF2-40B4-BE49-F238E27FC236}">
                <a16:creationId xmlns:a16="http://schemas.microsoft.com/office/drawing/2014/main" id="{98EB356A-858F-4C40-8C25-0DEAE9669B51}"/>
              </a:ext>
            </a:extLst>
          </p:cNvPr>
          <p:cNvSpPr>
            <a:spLocks noGrp="1"/>
          </p:cNvSpPr>
          <p:nvPr>
            <p:ph type="sldNum" sz="quarter" idx="12"/>
          </p:nvPr>
        </p:nvSpPr>
        <p:spPr/>
        <p:txBody>
          <a:bodyPr/>
          <a:lstStyle/>
          <a:p>
            <a:fld id="{0F7899C1-2C73-44D6-B5DF-230399EE6AEB}" type="slidenum">
              <a:rPr lang="en-US" smtClean="0">
                <a:solidFill>
                  <a:srgbClr val="404040">
                    <a:tint val="75000"/>
                  </a:srgbClr>
                </a:solidFill>
              </a:rPr>
              <a:pPr/>
              <a:t>‹#›</a:t>
            </a:fld>
            <a:endParaRPr lang="en-US">
              <a:solidFill>
                <a:srgbClr val="404040">
                  <a:tint val="75000"/>
                </a:srgbClr>
              </a:solidFill>
            </a:endParaRPr>
          </a:p>
        </p:txBody>
      </p:sp>
      <p:grpSp>
        <p:nvGrpSpPr>
          <p:cNvPr id="2" name="Group 9">
            <a:extLst>
              <a:ext uri="{FF2B5EF4-FFF2-40B4-BE49-F238E27FC236}">
                <a16:creationId xmlns:a16="http://schemas.microsoft.com/office/drawing/2014/main" id="{CDD08597-EA0D-4EE2-A64A-9DE84736636A}"/>
              </a:ext>
            </a:extLst>
          </p:cNvPr>
          <p:cNvGrpSpPr/>
          <p:nvPr userDrawn="1"/>
        </p:nvGrpSpPr>
        <p:grpSpPr>
          <a:xfrm>
            <a:off x="11254105" y="0"/>
            <a:ext cx="933450" cy="744836"/>
            <a:chOff x="8337550" y="2210274"/>
            <a:chExt cx="933450" cy="744836"/>
          </a:xfrm>
          <a:solidFill>
            <a:schemeClr val="tx1"/>
          </a:solidFill>
        </p:grpSpPr>
        <p:sp>
          <p:nvSpPr>
            <p:cNvPr id="11" name="Rectangle 10">
              <a:extLst>
                <a:ext uri="{FF2B5EF4-FFF2-40B4-BE49-F238E27FC236}">
                  <a16:creationId xmlns:a16="http://schemas.microsoft.com/office/drawing/2014/main" id="{2E1C316A-7707-483F-8AC8-B1DE1910F34C}"/>
                </a:ext>
              </a:extLst>
            </p:cNvPr>
            <p:cNvSpPr/>
            <p:nvPr/>
          </p:nvSpPr>
          <p:spPr>
            <a:xfrm>
              <a:off x="8337550" y="2210274"/>
              <a:ext cx="933450" cy="74483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2" name="Rectangle: Rounded Corners 11">
              <a:extLst>
                <a:ext uri="{FF2B5EF4-FFF2-40B4-BE49-F238E27FC236}">
                  <a16:creationId xmlns:a16="http://schemas.microsoft.com/office/drawing/2014/main" id="{7F759C57-4A9C-44C0-A332-0E21C12439D2}"/>
                </a:ext>
              </a:extLst>
            </p:cNvPr>
            <p:cNvSpPr/>
            <p:nvPr/>
          </p:nvSpPr>
          <p:spPr>
            <a:xfrm>
              <a:off x="8610602" y="2393473"/>
              <a:ext cx="404813" cy="404812"/>
            </a:xfrm>
            <a:prstGeom prst="roundRect">
              <a:avLst/>
            </a:prstGeom>
            <a:grpFill/>
            <a:ln w="19050">
              <a:solidFill>
                <a:srgbClr val="2F77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3" name="Picture 12">
              <a:extLst>
                <a:ext uri="{FF2B5EF4-FFF2-40B4-BE49-F238E27FC236}">
                  <a16:creationId xmlns:a16="http://schemas.microsoft.com/office/drawing/2014/main" id="{74FD349E-2AE8-4430-9EA3-EC01A882C364}"/>
                </a:ext>
              </a:extLst>
            </p:cNvPr>
            <p:cNvPicPr>
              <a:picLocks noChangeAspect="1"/>
            </p:cNvPicPr>
            <p:nvPr/>
          </p:nvPicPr>
          <p:blipFill>
            <a:blip r:embed="rId2" cstate="print"/>
            <a:stretch>
              <a:fillRect/>
            </a:stretch>
          </p:blipFill>
          <p:spPr>
            <a:xfrm>
              <a:off x="8674207" y="2425222"/>
              <a:ext cx="277602" cy="341314"/>
            </a:xfrm>
            <a:prstGeom prst="rect">
              <a:avLst/>
            </a:prstGeom>
            <a:grpFill/>
          </p:spPr>
        </p:pic>
        <p:pic>
          <p:nvPicPr>
            <p:cNvPr id="14" name="Picture 13">
              <a:extLst>
                <a:ext uri="{FF2B5EF4-FFF2-40B4-BE49-F238E27FC236}">
                  <a16:creationId xmlns:a16="http://schemas.microsoft.com/office/drawing/2014/main" id="{DBDF76E1-2203-405B-A35C-39A4EC9E1E84}"/>
                </a:ext>
              </a:extLst>
            </p:cNvPr>
            <p:cNvPicPr>
              <a:picLocks noChangeAspect="1"/>
            </p:cNvPicPr>
            <p:nvPr/>
          </p:nvPicPr>
          <p:blipFill>
            <a:blip r:embed="rId3" cstate="print"/>
            <a:stretch>
              <a:fillRect/>
            </a:stretch>
          </p:blipFill>
          <p:spPr>
            <a:xfrm>
              <a:off x="8952523" y="2330769"/>
              <a:ext cx="131885" cy="127000"/>
            </a:xfrm>
            <a:prstGeom prst="rect">
              <a:avLst/>
            </a:prstGeom>
            <a:grpFill/>
          </p:spPr>
        </p:pic>
      </p:grpSp>
      <p:sp>
        <p:nvSpPr>
          <p:cNvPr id="15" name="Rectangle 14">
            <a:extLst>
              <a:ext uri="{FF2B5EF4-FFF2-40B4-BE49-F238E27FC236}">
                <a16:creationId xmlns:a16="http://schemas.microsoft.com/office/drawing/2014/main" id="{8C71CB7B-829B-4740-B6CE-9FC9F6CCA3C0}"/>
              </a:ext>
            </a:extLst>
          </p:cNvPr>
          <p:cNvSpPr/>
          <p:nvPr userDrawn="1"/>
        </p:nvSpPr>
        <p:spPr>
          <a:xfrm>
            <a:off x="-1269" y="3431309"/>
            <a:ext cx="12188824" cy="1556927"/>
          </a:xfrm>
          <a:prstGeom prst="rect">
            <a:avLst/>
          </a:prstGeom>
          <a:gradFill flip="none" rotWithShape="1">
            <a:gsLst>
              <a:gs pos="0">
                <a:srgbClr val="2F7737"/>
              </a:gs>
              <a:gs pos="100000">
                <a:schemeClr val="tx1">
                  <a:lumMod val="95000"/>
                  <a:lumOff val="5000"/>
                  <a:alpha val="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126"/>
            <a:r>
              <a:rPr lang="sr-Latn-RS" sz="3600" b="1" dirty="0">
                <a:solidFill>
                  <a:prstClr val="white"/>
                </a:solidFill>
              </a:rPr>
              <a:t>NAŠI RESURSI (tim, primer izveštaja)</a:t>
            </a:r>
            <a:endParaRPr lang="en-US" sz="3600" dirty="0">
              <a:solidFill>
                <a:prstClr val="white"/>
              </a:solidFill>
            </a:endParaRPr>
          </a:p>
        </p:txBody>
      </p:sp>
    </p:spTree>
    <p:extLst>
      <p:ext uri="{BB962C8B-B14F-4D97-AF65-F5344CB8AC3E}">
        <p14:creationId xmlns:p14="http://schemas.microsoft.com/office/powerpoint/2010/main" val="2654714861"/>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grpSp>
        <p:nvGrpSpPr>
          <p:cNvPr id="6" name="Group 9">
            <a:extLst>
              <a:ext uri="{FF2B5EF4-FFF2-40B4-BE49-F238E27FC236}">
                <a16:creationId xmlns:a16="http://schemas.microsoft.com/office/drawing/2014/main" id="{D484906A-B51E-4D7A-B1D1-E5FEDE138D30}"/>
              </a:ext>
            </a:extLst>
          </p:cNvPr>
          <p:cNvGrpSpPr/>
          <p:nvPr userDrawn="1"/>
        </p:nvGrpSpPr>
        <p:grpSpPr>
          <a:xfrm>
            <a:off x="0" y="0"/>
            <a:ext cx="12192000" cy="6858000"/>
            <a:chOff x="0" y="0"/>
            <a:chExt cx="12192000" cy="6858000"/>
          </a:xfrm>
        </p:grpSpPr>
        <p:pic>
          <p:nvPicPr>
            <p:cNvPr id="11" name="Picture 10" descr="A close up of a map&#10;&#10;Description automatically generated">
              <a:extLst>
                <a:ext uri="{FF2B5EF4-FFF2-40B4-BE49-F238E27FC236}">
                  <a16:creationId xmlns:a16="http://schemas.microsoft.com/office/drawing/2014/main" id="{DF9D1A19-81D9-4AF7-BC32-88200220C9DB}"/>
                </a:ext>
              </a:extLst>
            </p:cNvPr>
            <p:cNvPicPr>
              <a:picLocks noChangeAspect="1"/>
            </p:cNvPicPr>
            <p:nvPr/>
          </p:nvPicPr>
          <p:blipFill>
            <a:blip r:embed="rId2" cstate="print">
              <a:extLst>
                <a:ext uri="{BEBA8EAE-BF5A-486C-A8C5-ECC9F3942E4B}">
                  <a14:imgProps xmlns:a14="http://schemas.microsoft.com/office/drawing/2010/main">
                    <a14:imgLayer r:embed="rId3">
                      <a14:imgEffect>
                        <a14:colorTemperature colorTemp="6000"/>
                      </a14:imgEffect>
                    </a14:imgLayer>
                  </a14:imgProps>
                </a:ext>
                <a:ext uri="{28A0092B-C50C-407E-A947-70E740481C1C}">
                  <a14:useLocalDpi xmlns:a14="http://schemas.microsoft.com/office/drawing/2010/main" val="0"/>
                </a:ext>
              </a:extLst>
            </a:blip>
            <a:stretch>
              <a:fillRect/>
            </a:stretch>
          </p:blipFill>
          <p:spPr>
            <a:xfrm>
              <a:off x="0" y="0"/>
              <a:ext cx="12192000" cy="6858000"/>
            </a:xfrm>
            <a:prstGeom prst="rect">
              <a:avLst/>
            </a:prstGeom>
            <a:ln>
              <a:solidFill>
                <a:srgbClr val="FFFFFF"/>
              </a:solidFill>
            </a:ln>
          </p:spPr>
        </p:pic>
        <p:sp>
          <p:nvSpPr>
            <p:cNvPr id="12" name="Rectangle 11">
              <a:extLst>
                <a:ext uri="{FF2B5EF4-FFF2-40B4-BE49-F238E27FC236}">
                  <a16:creationId xmlns:a16="http://schemas.microsoft.com/office/drawing/2014/main" id="{A6D9253F-A488-4D4E-B5AA-CDE92ABF3A10}"/>
                </a:ext>
              </a:extLst>
            </p:cNvPr>
            <p:cNvSpPr/>
            <p:nvPr/>
          </p:nvSpPr>
          <p:spPr>
            <a:xfrm>
              <a:off x="2668555" y="6036906"/>
              <a:ext cx="2547257" cy="746449"/>
            </a:xfrm>
            <a:prstGeom prst="rect">
              <a:avLst/>
            </a:prstGeom>
            <a:solidFill>
              <a:srgbClr val="FA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3" name="Rectangle 12">
              <a:extLst>
                <a:ext uri="{FF2B5EF4-FFF2-40B4-BE49-F238E27FC236}">
                  <a16:creationId xmlns:a16="http://schemas.microsoft.com/office/drawing/2014/main" id="{E0D74368-8AD7-4C26-95E4-538B417CDCB8}"/>
                </a:ext>
              </a:extLst>
            </p:cNvPr>
            <p:cNvSpPr/>
            <p:nvPr/>
          </p:nvSpPr>
          <p:spPr>
            <a:xfrm>
              <a:off x="9238540" y="6021526"/>
              <a:ext cx="2547257" cy="746449"/>
            </a:xfrm>
            <a:prstGeom prst="rect">
              <a:avLst/>
            </a:prstGeom>
            <a:solidFill>
              <a:srgbClr val="FA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4" name="Rectangle 13">
              <a:extLst>
                <a:ext uri="{FF2B5EF4-FFF2-40B4-BE49-F238E27FC236}">
                  <a16:creationId xmlns:a16="http://schemas.microsoft.com/office/drawing/2014/main" id="{40FAF1D4-BC34-4CC2-B0D1-82CE09A442F7}"/>
                </a:ext>
              </a:extLst>
            </p:cNvPr>
            <p:cNvSpPr/>
            <p:nvPr/>
          </p:nvSpPr>
          <p:spPr>
            <a:xfrm>
              <a:off x="4580390" y="4529682"/>
              <a:ext cx="4522326" cy="746449"/>
            </a:xfrm>
            <a:prstGeom prst="rect">
              <a:avLst/>
            </a:prstGeom>
            <a:solidFill>
              <a:srgbClr val="FA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Rectangle 16">
              <a:extLst>
                <a:ext uri="{FF2B5EF4-FFF2-40B4-BE49-F238E27FC236}">
                  <a16:creationId xmlns:a16="http://schemas.microsoft.com/office/drawing/2014/main" id="{C3CB7CF5-A377-4D18-A80B-230DAFB09CF4}"/>
                </a:ext>
              </a:extLst>
            </p:cNvPr>
            <p:cNvSpPr/>
            <p:nvPr/>
          </p:nvSpPr>
          <p:spPr>
            <a:xfrm>
              <a:off x="7299824" y="1029388"/>
              <a:ext cx="4830657" cy="1760087"/>
            </a:xfrm>
            <a:prstGeom prst="rect">
              <a:avLst/>
            </a:prstGeom>
            <a:solidFill>
              <a:srgbClr val="FA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8" name="Rectangle 17">
              <a:extLst>
                <a:ext uri="{FF2B5EF4-FFF2-40B4-BE49-F238E27FC236}">
                  <a16:creationId xmlns:a16="http://schemas.microsoft.com/office/drawing/2014/main" id="{A517C9D2-F1AB-49CD-9F85-31026B4D1113}"/>
                </a:ext>
              </a:extLst>
            </p:cNvPr>
            <p:cNvSpPr/>
            <p:nvPr/>
          </p:nvSpPr>
          <p:spPr>
            <a:xfrm>
              <a:off x="9390940" y="91901"/>
              <a:ext cx="2739541" cy="937487"/>
            </a:xfrm>
            <a:prstGeom prst="rect">
              <a:avLst/>
            </a:prstGeom>
            <a:solidFill>
              <a:srgbClr val="FA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pic>
        <p:nvPicPr>
          <p:cNvPr id="16" name="Picture 15">
            <a:extLst>
              <a:ext uri="{FF2B5EF4-FFF2-40B4-BE49-F238E27FC236}">
                <a16:creationId xmlns:a16="http://schemas.microsoft.com/office/drawing/2014/main" id="{772B1F8A-031F-4EBB-82AF-A069711D76AF}"/>
              </a:ext>
            </a:extLst>
          </p:cNvPr>
          <p:cNvPicPr>
            <a:picLocks noChangeAspect="1"/>
          </p:cNvPicPr>
          <p:nvPr userDrawn="1"/>
        </p:nvPicPr>
        <p:blipFill>
          <a:blip r:embed="rId4" cstate="print">
            <a:clrChange>
              <a:clrFrom>
                <a:srgbClr val="FFFFFF"/>
              </a:clrFrom>
              <a:clrTo>
                <a:srgbClr val="FFFFFF">
                  <a:alpha val="0"/>
                </a:srgbClr>
              </a:clrTo>
            </a:clrChange>
          </a:blip>
          <a:stretch>
            <a:fillRect/>
          </a:stretch>
        </p:blipFill>
        <p:spPr>
          <a:xfrm>
            <a:off x="9120736" y="-28575"/>
            <a:ext cx="2897505" cy="1057275"/>
          </a:xfrm>
          <a:prstGeom prst="rect">
            <a:avLst/>
          </a:prstGeom>
        </p:spPr>
      </p:pic>
      <p:sp>
        <p:nvSpPr>
          <p:cNvPr id="2" name="Title 1">
            <a:extLst>
              <a:ext uri="{FF2B5EF4-FFF2-40B4-BE49-F238E27FC236}">
                <a16:creationId xmlns:a16="http://schemas.microsoft.com/office/drawing/2014/main" id="{4468A924-418A-417F-AF79-3EA28F1E4E80}"/>
              </a:ext>
            </a:extLst>
          </p:cNvPr>
          <p:cNvSpPr>
            <a:spLocks noGrp="1"/>
          </p:cNvSpPr>
          <p:nvPr>
            <p:ph type="title"/>
          </p:nvPr>
        </p:nvSpPr>
        <p:spPr>
          <a:xfrm>
            <a:off x="0" y="2748029"/>
            <a:ext cx="12192000" cy="1645920"/>
          </a:xfrm>
          <a:prstGeom prst="rect">
            <a:avLst/>
          </a:prstGeom>
          <a:solidFill>
            <a:srgbClr val="2F7737">
              <a:alpha val="80000"/>
            </a:srgbClr>
          </a:solidFill>
        </p:spPr>
        <p:txBody>
          <a:bodyPr wrap="square" rtlCol="0" anchor="ctr">
            <a:spAutoFit/>
          </a:bodyPr>
          <a:lstStyle>
            <a:lvl1pPr algn="ctr">
              <a:defRPr kumimoji="0" lang="en-US" sz="3600" i="0" u="none" strike="noStrike" cap="none" spc="0" normalizeH="0" baseline="0">
                <a:ln>
                  <a:noFill/>
                </a:ln>
                <a:solidFill>
                  <a:schemeClr val="bg1"/>
                </a:solidFill>
                <a:effectLst/>
                <a:uLnTx/>
                <a:uFillTx/>
                <a:ea typeface="Times New Roman" panose="02020603050405020304" pitchFamily="18" charset="0"/>
                <a:cs typeface="+mn-cs"/>
              </a:defRPr>
            </a:lvl1pPr>
          </a:lstStyle>
          <a:p>
            <a:pPr marL="0" marR="0" lvl="0" indent="0" algn="ctr" fontAlgn="auto">
              <a:lnSpc>
                <a:spcPct val="100000"/>
              </a:lnSpc>
              <a:spcBef>
                <a:spcPts val="0"/>
              </a:spcBef>
              <a:spcAft>
                <a:spcPts val="0"/>
              </a:spcAft>
              <a:buClrTx/>
              <a:buSzTx/>
              <a:buFontTx/>
              <a:tabLst/>
            </a:pPr>
            <a:r>
              <a:rPr lang="en-US" dirty="0"/>
              <a:t>Click to edit Master title style</a:t>
            </a:r>
          </a:p>
        </p:txBody>
      </p:sp>
      <p:sp>
        <p:nvSpPr>
          <p:cNvPr id="3" name="Date Placeholder 2">
            <a:extLst>
              <a:ext uri="{FF2B5EF4-FFF2-40B4-BE49-F238E27FC236}">
                <a16:creationId xmlns:a16="http://schemas.microsoft.com/office/drawing/2014/main" id="{1E4A349D-FE02-4531-9470-7855142E04BB}"/>
              </a:ext>
            </a:extLst>
          </p:cNvPr>
          <p:cNvSpPr>
            <a:spLocks noGrp="1"/>
          </p:cNvSpPr>
          <p:nvPr>
            <p:ph type="dt" sz="half" idx="10"/>
          </p:nvPr>
        </p:nvSpPr>
        <p:spPr/>
        <p:txBody>
          <a:bodyPr/>
          <a:lstStyle/>
          <a:p>
            <a:fld id="{37F799B0-342A-4FDB-9365-679DCB45C969}" type="datetime1">
              <a:rPr lang="en-US" smtClean="0">
                <a:solidFill>
                  <a:srgbClr val="404040">
                    <a:tint val="75000"/>
                  </a:srgbClr>
                </a:solidFill>
              </a:rPr>
              <a:t>7/2/2021</a:t>
            </a:fld>
            <a:endParaRPr lang="en-US">
              <a:solidFill>
                <a:srgbClr val="404040">
                  <a:tint val="75000"/>
                </a:srgbClr>
              </a:solidFill>
            </a:endParaRPr>
          </a:p>
        </p:txBody>
      </p:sp>
      <p:sp>
        <p:nvSpPr>
          <p:cNvPr id="4" name="Footer Placeholder 3">
            <a:extLst>
              <a:ext uri="{FF2B5EF4-FFF2-40B4-BE49-F238E27FC236}">
                <a16:creationId xmlns:a16="http://schemas.microsoft.com/office/drawing/2014/main" id="{439E6E05-C706-4061-9E06-25BF721C4501}"/>
              </a:ext>
            </a:extLst>
          </p:cNvPr>
          <p:cNvSpPr>
            <a:spLocks noGrp="1"/>
          </p:cNvSpPr>
          <p:nvPr>
            <p:ph type="ftr" sz="quarter" idx="11"/>
          </p:nvPr>
        </p:nvSpPr>
        <p:spPr/>
        <p:txBody>
          <a:bodyPr/>
          <a:lstStyle/>
          <a:p>
            <a:endParaRPr lang="en-US">
              <a:solidFill>
                <a:srgbClr val="404040">
                  <a:tint val="75000"/>
                </a:srgbClr>
              </a:solidFill>
            </a:endParaRPr>
          </a:p>
        </p:txBody>
      </p:sp>
      <p:sp>
        <p:nvSpPr>
          <p:cNvPr id="5" name="Slide Number Placeholder 4">
            <a:extLst>
              <a:ext uri="{FF2B5EF4-FFF2-40B4-BE49-F238E27FC236}">
                <a16:creationId xmlns:a16="http://schemas.microsoft.com/office/drawing/2014/main" id="{98EB356A-858F-4C40-8C25-0DEAE9669B51}"/>
              </a:ext>
            </a:extLst>
          </p:cNvPr>
          <p:cNvSpPr>
            <a:spLocks noGrp="1"/>
          </p:cNvSpPr>
          <p:nvPr>
            <p:ph type="sldNum" sz="quarter" idx="12"/>
          </p:nvPr>
        </p:nvSpPr>
        <p:spPr/>
        <p:txBody>
          <a:bodyPr/>
          <a:lstStyle/>
          <a:p>
            <a:fld id="{0F7899C1-2C73-44D6-B5DF-230399EE6AEB}" type="slidenum">
              <a:rPr lang="en-US" smtClean="0">
                <a:solidFill>
                  <a:srgbClr val="404040">
                    <a:tint val="75000"/>
                  </a:srgbClr>
                </a:solidFill>
              </a:rPr>
              <a:pPr/>
              <a:t>‹#›</a:t>
            </a:fld>
            <a:endParaRPr lang="en-US">
              <a:solidFill>
                <a:srgbClr val="404040">
                  <a:tint val="75000"/>
                </a:srgbClr>
              </a:solidFill>
            </a:endParaRPr>
          </a:p>
        </p:txBody>
      </p:sp>
    </p:spTree>
    <p:extLst>
      <p:ext uri="{BB962C8B-B14F-4D97-AF65-F5344CB8AC3E}">
        <p14:creationId xmlns:p14="http://schemas.microsoft.com/office/powerpoint/2010/main" val="2155876136"/>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3_Custom Layout">
    <p:spTree>
      <p:nvGrpSpPr>
        <p:cNvPr id="1" name=""/>
        <p:cNvGrpSpPr/>
        <p:nvPr/>
      </p:nvGrpSpPr>
      <p:grpSpPr>
        <a:xfrm>
          <a:off x="0" y="0"/>
          <a:ext cx="0" cy="0"/>
          <a:chOff x="0" y="0"/>
          <a:chExt cx="0" cy="0"/>
        </a:xfrm>
      </p:grpSpPr>
      <p:grpSp>
        <p:nvGrpSpPr>
          <p:cNvPr id="6" name="Group 10">
            <a:extLst>
              <a:ext uri="{FF2B5EF4-FFF2-40B4-BE49-F238E27FC236}">
                <a16:creationId xmlns:a16="http://schemas.microsoft.com/office/drawing/2014/main" id="{F47F4B0D-1E1C-480A-AFAB-F88D0F9FA499}"/>
              </a:ext>
            </a:extLst>
          </p:cNvPr>
          <p:cNvGrpSpPr/>
          <p:nvPr userDrawn="1"/>
        </p:nvGrpSpPr>
        <p:grpSpPr>
          <a:xfrm>
            <a:off x="0" y="0"/>
            <a:ext cx="12192000" cy="6858000"/>
            <a:chOff x="0" y="0"/>
            <a:chExt cx="12192000" cy="6858000"/>
          </a:xfrm>
        </p:grpSpPr>
        <p:pic>
          <p:nvPicPr>
            <p:cNvPr id="12" name="Picture 11" descr="A close up of a map&#10;&#10;Description automatically generated">
              <a:extLst>
                <a:ext uri="{FF2B5EF4-FFF2-40B4-BE49-F238E27FC236}">
                  <a16:creationId xmlns:a16="http://schemas.microsoft.com/office/drawing/2014/main" id="{F21B7C20-7274-43AD-8C5D-A8B28A742BA6}"/>
                </a:ext>
              </a:extLst>
            </p:cNvPr>
            <p:cNvPicPr>
              <a:picLocks noChangeAspect="1"/>
            </p:cNvPicPr>
            <p:nvPr/>
          </p:nvPicPr>
          <p:blipFill>
            <a:blip r:embed="rId2" cstate="print">
              <a:extLst>
                <a:ext uri="{BEBA8EAE-BF5A-486C-A8C5-ECC9F3942E4B}">
                  <a14:imgProps xmlns:a14="http://schemas.microsoft.com/office/drawing/2010/main">
                    <a14:imgLayer r:embed="rId3">
                      <a14:imgEffect>
                        <a14:colorTemperature colorTemp="6000"/>
                      </a14:imgEffect>
                    </a14:imgLayer>
                  </a14:imgProps>
                </a:ext>
                <a:ext uri="{28A0092B-C50C-407E-A947-70E740481C1C}">
                  <a14:useLocalDpi xmlns:a14="http://schemas.microsoft.com/office/drawing/2010/main" val="0"/>
                </a:ext>
              </a:extLst>
            </a:blip>
            <a:stretch>
              <a:fillRect/>
            </a:stretch>
          </p:blipFill>
          <p:spPr>
            <a:xfrm>
              <a:off x="0" y="0"/>
              <a:ext cx="12192000" cy="6858000"/>
            </a:xfrm>
            <a:prstGeom prst="rect">
              <a:avLst/>
            </a:prstGeom>
            <a:ln>
              <a:solidFill>
                <a:srgbClr val="FFFFFF"/>
              </a:solidFill>
            </a:ln>
          </p:spPr>
        </p:pic>
        <p:sp>
          <p:nvSpPr>
            <p:cNvPr id="13" name="Rectangle 12">
              <a:extLst>
                <a:ext uri="{FF2B5EF4-FFF2-40B4-BE49-F238E27FC236}">
                  <a16:creationId xmlns:a16="http://schemas.microsoft.com/office/drawing/2014/main" id="{B59A92F5-D407-47B1-A500-D1391A842A0F}"/>
                </a:ext>
              </a:extLst>
            </p:cNvPr>
            <p:cNvSpPr/>
            <p:nvPr/>
          </p:nvSpPr>
          <p:spPr>
            <a:xfrm>
              <a:off x="2668555" y="6036906"/>
              <a:ext cx="2547257" cy="746449"/>
            </a:xfrm>
            <a:prstGeom prst="rect">
              <a:avLst/>
            </a:prstGeom>
            <a:solidFill>
              <a:srgbClr val="FA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4" name="Rectangle 13">
              <a:extLst>
                <a:ext uri="{FF2B5EF4-FFF2-40B4-BE49-F238E27FC236}">
                  <a16:creationId xmlns:a16="http://schemas.microsoft.com/office/drawing/2014/main" id="{CC1C9F9E-D886-46E1-B337-85185EA17888}"/>
                </a:ext>
              </a:extLst>
            </p:cNvPr>
            <p:cNvSpPr/>
            <p:nvPr/>
          </p:nvSpPr>
          <p:spPr>
            <a:xfrm>
              <a:off x="9238540" y="6021526"/>
              <a:ext cx="2547257" cy="746449"/>
            </a:xfrm>
            <a:prstGeom prst="rect">
              <a:avLst/>
            </a:prstGeom>
            <a:solidFill>
              <a:srgbClr val="FA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5" name="Rectangle 14">
              <a:extLst>
                <a:ext uri="{FF2B5EF4-FFF2-40B4-BE49-F238E27FC236}">
                  <a16:creationId xmlns:a16="http://schemas.microsoft.com/office/drawing/2014/main" id="{81C03F21-4B25-449F-B554-C281ADCC25EA}"/>
                </a:ext>
              </a:extLst>
            </p:cNvPr>
            <p:cNvSpPr/>
            <p:nvPr/>
          </p:nvSpPr>
          <p:spPr>
            <a:xfrm>
              <a:off x="4580390" y="4529682"/>
              <a:ext cx="4522326" cy="746449"/>
            </a:xfrm>
            <a:prstGeom prst="rect">
              <a:avLst/>
            </a:prstGeom>
            <a:solidFill>
              <a:srgbClr val="FA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6" name="Rectangle 15">
              <a:extLst>
                <a:ext uri="{FF2B5EF4-FFF2-40B4-BE49-F238E27FC236}">
                  <a16:creationId xmlns:a16="http://schemas.microsoft.com/office/drawing/2014/main" id="{610993C4-142B-4688-BC26-68D2B329F645}"/>
                </a:ext>
              </a:extLst>
            </p:cNvPr>
            <p:cNvSpPr/>
            <p:nvPr/>
          </p:nvSpPr>
          <p:spPr>
            <a:xfrm>
              <a:off x="7299824" y="1029388"/>
              <a:ext cx="4830657" cy="1760087"/>
            </a:xfrm>
            <a:prstGeom prst="rect">
              <a:avLst/>
            </a:prstGeom>
            <a:solidFill>
              <a:srgbClr val="FA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sp>
          <p:nvSpPr>
            <p:cNvPr id="17" name="Rectangle 16">
              <a:extLst>
                <a:ext uri="{FF2B5EF4-FFF2-40B4-BE49-F238E27FC236}">
                  <a16:creationId xmlns:a16="http://schemas.microsoft.com/office/drawing/2014/main" id="{8335D057-21F6-4C2A-A466-F8C96709239D}"/>
                </a:ext>
              </a:extLst>
            </p:cNvPr>
            <p:cNvSpPr/>
            <p:nvPr/>
          </p:nvSpPr>
          <p:spPr>
            <a:xfrm>
              <a:off x="9390940" y="91901"/>
              <a:ext cx="2739541" cy="937487"/>
            </a:xfrm>
            <a:prstGeom prst="rect">
              <a:avLst/>
            </a:prstGeom>
            <a:solidFill>
              <a:srgbClr val="FAFF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grpSp>
      <p:sp>
        <p:nvSpPr>
          <p:cNvPr id="3" name="Date Placeholder 2">
            <a:extLst>
              <a:ext uri="{FF2B5EF4-FFF2-40B4-BE49-F238E27FC236}">
                <a16:creationId xmlns:a16="http://schemas.microsoft.com/office/drawing/2014/main" id="{1E4A349D-FE02-4531-9470-7855142E04BB}"/>
              </a:ext>
            </a:extLst>
          </p:cNvPr>
          <p:cNvSpPr>
            <a:spLocks noGrp="1"/>
          </p:cNvSpPr>
          <p:nvPr>
            <p:ph type="dt" sz="half" idx="10"/>
          </p:nvPr>
        </p:nvSpPr>
        <p:spPr/>
        <p:txBody>
          <a:bodyPr/>
          <a:lstStyle/>
          <a:p>
            <a:fld id="{C2497A5D-5E77-4809-A5B5-5CD28B2265B4}" type="datetime1">
              <a:rPr lang="en-US" smtClean="0">
                <a:solidFill>
                  <a:srgbClr val="404040">
                    <a:tint val="75000"/>
                  </a:srgbClr>
                </a:solidFill>
              </a:rPr>
              <a:t>7/2/2021</a:t>
            </a:fld>
            <a:endParaRPr lang="en-US">
              <a:solidFill>
                <a:srgbClr val="404040">
                  <a:tint val="75000"/>
                </a:srgbClr>
              </a:solidFill>
            </a:endParaRPr>
          </a:p>
        </p:txBody>
      </p:sp>
      <p:sp>
        <p:nvSpPr>
          <p:cNvPr id="4" name="Footer Placeholder 3">
            <a:extLst>
              <a:ext uri="{FF2B5EF4-FFF2-40B4-BE49-F238E27FC236}">
                <a16:creationId xmlns:a16="http://schemas.microsoft.com/office/drawing/2014/main" id="{439E6E05-C706-4061-9E06-25BF721C4501}"/>
              </a:ext>
            </a:extLst>
          </p:cNvPr>
          <p:cNvSpPr>
            <a:spLocks noGrp="1"/>
          </p:cNvSpPr>
          <p:nvPr>
            <p:ph type="ftr" sz="quarter" idx="11"/>
          </p:nvPr>
        </p:nvSpPr>
        <p:spPr/>
        <p:txBody>
          <a:bodyPr/>
          <a:lstStyle/>
          <a:p>
            <a:endParaRPr lang="en-US">
              <a:solidFill>
                <a:srgbClr val="404040">
                  <a:tint val="75000"/>
                </a:srgbClr>
              </a:solidFill>
            </a:endParaRPr>
          </a:p>
        </p:txBody>
      </p:sp>
      <p:sp>
        <p:nvSpPr>
          <p:cNvPr id="5" name="Slide Number Placeholder 4">
            <a:extLst>
              <a:ext uri="{FF2B5EF4-FFF2-40B4-BE49-F238E27FC236}">
                <a16:creationId xmlns:a16="http://schemas.microsoft.com/office/drawing/2014/main" id="{98EB356A-858F-4C40-8C25-0DEAE9669B51}"/>
              </a:ext>
            </a:extLst>
          </p:cNvPr>
          <p:cNvSpPr>
            <a:spLocks noGrp="1"/>
          </p:cNvSpPr>
          <p:nvPr>
            <p:ph type="sldNum" sz="quarter" idx="12"/>
          </p:nvPr>
        </p:nvSpPr>
        <p:spPr/>
        <p:txBody>
          <a:bodyPr/>
          <a:lstStyle/>
          <a:p>
            <a:fld id="{0F7899C1-2C73-44D6-B5DF-230399EE6AEB}" type="slidenum">
              <a:rPr lang="en-US" smtClean="0">
                <a:solidFill>
                  <a:srgbClr val="404040">
                    <a:tint val="75000"/>
                  </a:srgbClr>
                </a:solidFill>
              </a:rPr>
              <a:pPr/>
              <a:t>‹#›</a:t>
            </a:fld>
            <a:endParaRPr lang="en-US">
              <a:solidFill>
                <a:srgbClr val="404040">
                  <a:tint val="75000"/>
                </a:srgbClr>
              </a:solidFill>
            </a:endParaRPr>
          </a:p>
        </p:txBody>
      </p:sp>
      <p:pic>
        <p:nvPicPr>
          <p:cNvPr id="2" name="Picture 1">
            <a:extLst>
              <a:ext uri="{FF2B5EF4-FFF2-40B4-BE49-F238E27FC236}">
                <a16:creationId xmlns:a16="http://schemas.microsoft.com/office/drawing/2014/main" id="{E57F93C9-8603-48B5-A597-CADE88052AF5}"/>
              </a:ext>
            </a:extLst>
          </p:cNvPr>
          <p:cNvPicPr>
            <a:picLocks noChangeAspect="1"/>
          </p:cNvPicPr>
          <p:nvPr userDrawn="1"/>
        </p:nvPicPr>
        <p:blipFill>
          <a:blip r:embed="rId4" cstate="print"/>
          <a:stretch>
            <a:fillRect/>
          </a:stretch>
        </p:blipFill>
        <p:spPr>
          <a:xfrm>
            <a:off x="9901814" y="136525"/>
            <a:ext cx="2105025" cy="695325"/>
          </a:xfrm>
          <a:prstGeom prst="rect">
            <a:avLst/>
          </a:prstGeom>
        </p:spPr>
      </p:pic>
    </p:spTree>
    <p:extLst>
      <p:ext uri="{BB962C8B-B14F-4D97-AF65-F5344CB8AC3E}">
        <p14:creationId xmlns:p14="http://schemas.microsoft.com/office/powerpoint/2010/main" val="26591184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AA07712-1A1A-4CA0-806C-F30601CAC8C9}"/>
              </a:ext>
            </a:extLst>
          </p:cNvPr>
          <p:cNvSpPr>
            <a:spLocks noGrp="1"/>
          </p:cNvSpPr>
          <p:nvPr>
            <p:ph idx="1"/>
          </p:nvPr>
        </p:nvSpPr>
        <p:spPr>
          <a:xfrm>
            <a:off x="838200" y="1825625"/>
            <a:ext cx="10515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8FDBB1B-AFC4-43D1-8CAB-FC5BD5D58CB0}"/>
              </a:ext>
            </a:extLst>
          </p:cNvPr>
          <p:cNvSpPr>
            <a:spLocks noGrp="1"/>
          </p:cNvSpPr>
          <p:nvPr>
            <p:ph type="dt" sz="half" idx="10"/>
          </p:nvPr>
        </p:nvSpPr>
        <p:spPr/>
        <p:txBody>
          <a:bodyPr/>
          <a:lstStyle/>
          <a:p>
            <a:fld id="{8D473BF3-039E-4752-896F-4D519A64B8F5}" type="datetime1">
              <a:rPr lang="en-US" smtClean="0">
                <a:solidFill>
                  <a:srgbClr val="404040">
                    <a:tint val="75000"/>
                  </a:srgbClr>
                </a:solidFill>
              </a:rPr>
              <a:t>7/2/2021</a:t>
            </a:fld>
            <a:endParaRPr lang="en-US">
              <a:solidFill>
                <a:srgbClr val="404040">
                  <a:tint val="75000"/>
                </a:srgbClr>
              </a:solidFill>
            </a:endParaRPr>
          </a:p>
        </p:txBody>
      </p:sp>
      <p:sp>
        <p:nvSpPr>
          <p:cNvPr id="5" name="Footer Placeholder 4">
            <a:extLst>
              <a:ext uri="{FF2B5EF4-FFF2-40B4-BE49-F238E27FC236}">
                <a16:creationId xmlns:a16="http://schemas.microsoft.com/office/drawing/2014/main" id="{5A42AC01-46AB-46FB-BCC8-7A42ADB8DFBE}"/>
              </a:ext>
            </a:extLst>
          </p:cNvPr>
          <p:cNvSpPr>
            <a:spLocks noGrp="1"/>
          </p:cNvSpPr>
          <p:nvPr>
            <p:ph type="ftr" sz="quarter" idx="11"/>
          </p:nvPr>
        </p:nvSpPr>
        <p:spPr/>
        <p:txBody>
          <a:bodyPr/>
          <a:lstStyle/>
          <a:p>
            <a:endParaRPr lang="en-US">
              <a:solidFill>
                <a:srgbClr val="404040">
                  <a:tint val="75000"/>
                </a:srgbClr>
              </a:solidFill>
            </a:endParaRPr>
          </a:p>
        </p:txBody>
      </p:sp>
      <p:sp>
        <p:nvSpPr>
          <p:cNvPr id="6" name="Slide Number Placeholder 5">
            <a:extLst>
              <a:ext uri="{FF2B5EF4-FFF2-40B4-BE49-F238E27FC236}">
                <a16:creationId xmlns:a16="http://schemas.microsoft.com/office/drawing/2014/main" id="{B5A2AF09-DC4B-406F-A729-CC1E6760FCEC}"/>
              </a:ext>
            </a:extLst>
          </p:cNvPr>
          <p:cNvSpPr>
            <a:spLocks noGrp="1"/>
          </p:cNvSpPr>
          <p:nvPr>
            <p:ph type="sldNum" sz="quarter" idx="12"/>
          </p:nvPr>
        </p:nvSpPr>
        <p:spPr/>
        <p:txBody>
          <a:bodyPr/>
          <a:lstStyle/>
          <a:p>
            <a:fld id="{0F7899C1-2C73-44D6-B5DF-230399EE6AEB}" type="slidenum">
              <a:rPr lang="en-US" smtClean="0">
                <a:solidFill>
                  <a:srgbClr val="404040">
                    <a:tint val="75000"/>
                  </a:srgbClr>
                </a:solidFill>
              </a:rPr>
              <a:pPr/>
              <a:t>‹#›</a:t>
            </a:fld>
            <a:endParaRPr lang="en-US">
              <a:solidFill>
                <a:srgbClr val="404040">
                  <a:tint val="75000"/>
                </a:srgbClr>
              </a:solidFill>
            </a:endParaRPr>
          </a:p>
        </p:txBody>
      </p:sp>
      <p:cxnSp>
        <p:nvCxnSpPr>
          <p:cNvPr id="18" name="Straight Connector 17">
            <a:extLst>
              <a:ext uri="{FF2B5EF4-FFF2-40B4-BE49-F238E27FC236}">
                <a16:creationId xmlns:a16="http://schemas.microsoft.com/office/drawing/2014/main" id="{FE07DAC0-7593-41B2-ADCE-9CB75C381653}"/>
              </a:ext>
            </a:extLst>
          </p:cNvPr>
          <p:cNvCxnSpPr>
            <a:cxnSpLocks/>
          </p:cNvCxnSpPr>
          <p:nvPr userDrawn="1"/>
        </p:nvCxnSpPr>
        <p:spPr>
          <a:xfrm>
            <a:off x="496262" y="737985"/>
            <a:ext cx="11695738" cy="0"/>
          </a:xfrm>
          <a:prstGeom prst="line">
            <a:avLst/>
          </a:prstGeom>
          <a:ln w="19050">
            <a:solidFill>
              <a:srgbClr val="404040"/>
            </a:solidFill>
          </a:ln>
        </p:spPr>
        <p:style>
          <a:lnRef idx="1">
            <a:schemeClr val="accent1"/>
          </a:lnRef>
          <a:fillRef idx="0">
            <a:schemeClr val="accent1"/>
          </a:fillRef>
          <a:effectRef idx="0">
            <a:schemeClr val="accent1"/>
          </a:effectRef>
          <a:fontRef idx="minor">
            <a:schemeClr val="tx1"/>
          </a:fontRef>
        </p:style>
      </p:cxnSp>
      <p:sp>
        <p:nvSpPr>
          <p:cNvPr id="19" name="Title Placeholder 1">
            <a:extLst>
              <a:ext uri="{FF2B5EF4-FFF2-40B4-BE49-F238E27FC236}">
                <a16:creationId xmlns:a16="http://schemas.microsoft.com/office/drawing/2014/main" id="{ACCBA5B5-295C-4517-ADD7-993A9C6677D3}"/>
              </a:ext>
            </a:extLst>
          </p:cNvPr>
          <p:cNvSpPr>
            <a:spLocks noGrp="1"/>
          </p:cNvSpPr>
          <p:nvPr>
            <p:ph type="title"/>
          </p:nvPr>
        </p:nvSpPr>
        <p:spPr>
          <a:xfrm>
            <a:off x="824965" y="0"/>
            <a:ext cx="10515600" cy="719730"/>
          </a:xfrm>
          <a:prstGeom prst="rect">
            <a:avLst/>
          </a:prstGeom>
        </p:spPr>
        <p:txBody>
          <a:bodyPr vert="horz" lIns="91440" tIns="45720" rIns="91440" bIns="45720" rtlCol="0" anchor="ctr">
            <a:normAutofit/>
          </a:bodyPr>
          <a:lstStyle/>
          <a:p>
            <a:r>
              <a:rPr lang="en-US" dirty="0"/>
              <a:t>Click to edit Master title style</a:t>
            </a:r>
          </a:p>
        </p:txBody>
      </p:sp>
      <p:grpSp>
        <p:nvGrpSpPr>
          <p:cNvPr id="2" name="Group 12">
            <a:extLst>
              <a:ext uri="{FF2B5EF4-FFF2-40B4-BE49-F238E27FC236}">
                <a16:creationId xmlns:a16="http://schemas.microsoft.com/office/drawing/2014/main" id="{ED97E287-ADBC-4A29-B701-9E41D11917A2}"/>
              </a:ext>
            </a:extLst>
          </p:cNvPr>
          <p:cNvGrpSpPr/>
          <p:nvPr userDrawn="1"/>
        </p:nvGrpSpPr>
        <p:grpSpPr>
          <a:xfrm>
            <a:off x="11254105" y="0"/>
            <a:ext cx="933450" cy="744836"/>
            <a:chOff x="8337550" y="2210274"/>
            <a:chExt cx="933450" cy="744836"/>
          </a:xfrm>
          <a:solidFill>
            <a:schemeClr val="tx1"/>
          </a:solidFill>
        </p:grpSpPr>
        <p:sp>
          <p:nvSpPr>
            <p:cNvPr id="14" name="Rectangle 13">
              <a:extLst>
                <a:ext uri="{FF2B5EF4-FFF2-40B4-BE49-F238E27FC236}">
                  <a16:creationId xmlns:a16="http://schemas.microsoft.com/office/drawing/2014/main" id="{41082EC1-5420-4BE5-B443-D9F0C11F378E}"/>
                </a:ext>
              </a:extLst>
            </p:cNvPr>
            <p:cNvSpPr/>
            <p:nvPr/>
          </p:nvSpPr>
          <p:spPr>
            <a:xfrm>
              <a:off x="8337550" y="2210274"/>
              <a:ext cx="933450" cy="74483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5" name="Rectangle: Rounded Corners 14">
              <a:extLst>
                <a:ext uri="{FF2B5EF4-FFF2-40B4-BE49-F238E27FC236}">
                  <a16:creationId xmlns:a16="http://schemas.microsoft.com/office/drawing/2014/main" id="{37C17CC0-69E2-41F4-A5B3-0F6EFA5D9AAD}"/>
                </a:ext>
              </a:extLst>
            </p:cNvPr>
            <p:cNvSpPr/>
            <p:nvPr/>
          </p:nvSpPr>
          <p:spPr>
            <a:xfrm>
              <a:off x="8610602" y="2393473"/>
              <a:ext cx="404813" cy="404812"/>
            </a:xfrm>
            <a:prstGeom prst="roundRect">
              <a:avLst/>
            </a:prstGeom>
            <a:grpFill/>
            <a:ln w="19050">
              <a:solidFill>
                <a:srgbClr val="2F77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6" name="Picture 15">
              <a:extLst>
                <a:ext uri="{FF2B5EF4-FFF2-40B4-BE49-F238E27FC236}">
                  <a16:creationId xmlns:a16="http://schemas.microsoft.com/office/drawing/2014/main" id="{1EF417D7-95F2-41DD-9713-6932D52C6EFF}"/>
                </a:ext>
              </a:extLst>
            </p:cNvPr>
            <p:cNvPicPr>
              <a:picLocks noChangeAspect="1"/>
            </p:cNvPicPr>
            <p:nvPr/>
          </p:nvPicPr>
          <p:blipFill>
            <a:blip r:embed="rId2" cstate="print"/>
            <a:stretch>
              <a:fillRect/>
            </a:stretch>
          </p:blipFill>
          <p:spPr>
            <a:xfrm>
              <a:off x="8674207" y="2425222"/>
              <a:ext cx="277602" cy="341314"/>
            </a:xfrm>
            <a:prstGeom prst="rect">
              <a:avLst/>
            </a:prstGeom>
            <a:grpFill/>
          </p:spPr>
        </p:pic>
        <p:pic>
          <p:nvPicPr>
            <p:cNvPr id="17" name="Picture 16">
              <a:extLst>
                <a:ext uri="{FF2B5EF4-FFF2-40B4-BE49-F238E27FC236}">
                  <a16:creationId xmlns:a16="http://schemas.microsoft.com/office/drawing/2014/main" id="{1E1355D7-AA12-4C66-A32B-F0E484ECCD58}"/>
                </a:ext>
              </a:extLst>
            </p:cNvPr>
            <p:cNvPicPr>
              <a:picLocks noChangeAspect="1"/>
            </p:cNvPicPr>
            <p:nvPr/>
          </p:nvPicPr>
          <p:blipFill>
            <a:blip r:embed="rId3" cstate="print"/>
            <a:stretch>
              <a:fillRect/>
            </a:stretch>
          </p:blipFill>
          <p:spPr>
            <a:xfrm>
              <a:off x="8952523" y="2330769"/>
              <a:ext cx="131885" cy="127000"/>
            </a:xfrm>
            <a:prstGeom prst="rect">
              <a:avLst/>
            </a:prstGeom>
            <a:grpFill/>
          </p:spPr>
        </p:pic>
      </p:grpSp>
    </p:spTree>
    <p:extLst>
      <p:ext uri="{BB962C8B-B14F-4D97-AF65-F5344CB8AC3E}">
        <p14:creationId xmlns:p14="http://schemas.microsoft.com/office/powerpoint/2010/main" val="74801838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6A9E06-0BD2-C243-A8B1-4AB32DF450A7}"/>
              </a:ext>
            </a:extLst>
          </p:cNvPr>
          <p:cNvSpPr>
            <a:spLocks noGrp="1"/>
          </p:cNvSpPr>
          <p:nvPr>
            <p:ph type="title"/>
          </p:nvPr>
        </p:nvSpPr>
        <p:spPr>
          <a:xfrm>
            <a:off x="831850" y="1709738"/>
            <a:ext cx="10515600" cy="2852737"/>
          </a:xfrm>
        </p:spPr>
        <p:txBody>
          <a:bodyPr anchor="b"/>
          <a:lstStyle>
            <a:lvl1pPr>
              <a:defRPr sz="6000"/>
            </a:lvl1pPr>
          </a:lstStyle>
          <a:p>
            <a:r>
              <a:rPr lang="en-GB"/>
              <a:t>Click to edit Master title style</a:t>
            </a:r>
            <a:endParaRPr lang="x-none"/>
          </a:p>
        </p:txBody>
      </p:sp>
      <p:sp>
        <p:nvSpPr>
          <p:cNvPr id="3" name="Text Placeholder 2">
            <a:extLst>
              <a:ext uri="{FF2B5EF4-FFF2-40B4-BE49-F238E27FC236}">
                <a16:creationId xmlns:a16="http://schemas.microsoft.com/office/drawing/2014/main" id="{A23B4E3F-32DD-8044-AE62-9027F654D246}"/>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GB"/>
              <a:t>Click to edit Master text styles</a:t>
            </a:r>
          </a:p>
        </p:txBody>
      </p:sp>
      <p:sp>
        <p:nvSpPr>
          <p:cNvPr id="4" name="Date Placeholder 3">
            <a:extLst>
              <a:ext uri="{FF2B5EF4-FFF2-40B4-BE49-F238E27FC236}">
                <a16:creationId xmlns:a16="http://schemas.microsoft.com/office/drawing/2014/main" id="{88E5F402-0EAB-194A-86F2-C7C5EE1A8FC2}"/>
              </a:ext>
            </a:extLst>
          </p:cNvPr>
          <p:cNvSpPr>
            <a:spLocks noGrp="1"/>
          </p:cNvSpPr>
          <p:nvPr>
            <p:ph type="dt" sz="half" idx="10"/>
          </p:nvPr>
        </p:nvSpPr>
        <p:spPr/>
        <p:txBody>
          <a:bodyPr/>
          <a:lstStyle/>
          <a:p>
            <a:fld id="{FF05C3E6-3D3E-43EB-98D7-B80E0C00B876}" type="datetime1">
              <a:rPr lang="en-US" smtClean="0"/>
              <a:t>7/2/2021</a:t>
            </a:fld>
            <a:endParaRPr lang="x-none"/>
          </a:p>
        </p:txBody>
      </p:sp>
      <p:sp>
        <p:nvSpPr>
          <p:cNvPr id="5" name="Footer Placeholder 4">
            <a:extLst>
              <a:ext uri="{FF2B5EF4-FFF2-40B4-BE49-F238E27FC236}">
                <a16:creationId xmlns:a16="http://schemas.microsoft.com/office/drawing/2014/main" id="{0921825A-33C5-4D4E-9701-3E5D9DB54B3C}"/>
              </a:ext>
            </a:extLst>
          </p:cNvPr>
          <p:cNvSpPr>
            <a:spLocks noGrp="1"/>
          </p:cNvSpPr>
          <p:nvPr>
            <p:ph type="ftr" sz="quarter" idx="11"/>
          </p:nvPr>
        </p:nvSpPr>
        <p:spPr/>
        <p:txBody>
          <a:bodyPr/>
          <a:lstStyle/>
          <a:p>
            <a:endParaRPr lang="x-none"/>
          </a:p>
        </p:txBody>
      </p:sp>
      <p:sp>
        <p:nvSpPr>
          <p:cNvPr id="6" name="Slide Number Placeholder 5">
            <a:extLst>
              <a:ext uri="{FF2B5EF4-FFF2-40B4-BE49-F238E27FC236}">
                <a16:creationId xmlns:a16="http://schemas.microsoft.com/office/drawing/2014/main" id="{5F01A870-BE3D-764A-BE6A-13E04644BCF3}"/>
              </a:ext>
            </a:extLst>
          </p:cNvPr>
          <p:cNvSpPr>
            <a:spLocks noGrp="1"/>
          </p:cNvSpPr>
          <p:nvPr>
            <p:ph type="sldNum" sz="quarter" idx="12"/>
          </p:nvPr>
        </p:nvSpPr>
        <p:spPr/>
        <p:txBody>
          <a:bodyPr/>
          <a:lstStyle/>
          <a:p>
            <a:fld id="{23F81716-73B5-204F-9D41-E323A418E0C9}" type="slidenum">
              <a:rPr lang="x-none" smtClean="0"/>
              <a:pPr/>
              <a:t>‹#›</a:t>
            </a:fld>
            <a:endParaRPr lang="x-none"/>
          </a:p>
        </p:txBody>
      </p:sp>
    </p:spTree>
    <p:extLst>
      <p:ext uri="{BB962C8B-B14F-4D97-AF65-F5344CB8AC3E}">
        <p14:creationId xmlns:p14="http://schemas.microsoft.com/office/powerpoint/2010/main" val="191303286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62647892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3515862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5EB9B3-5467-4261-A1B6-5B88E2983017}"/>
              </a:ext>
            </a:extLst>
          </p:cNvPr>
          <p:cNvSpPr>
            <a:spLocks noGrp="1"/>
          </p:cNvSpPr>
          <p:nvPr>
            <p:ph type="title"/>
          </p:nvPr>
        </p:nvSpPr>
        <p:spPr>
          <a:xfrm>
            <a:off x="831850" y="1709738"/>
            <a:ext cx="10515600" cy="2852737"/>
          </a:xfrm>
          <a:prstGeom prst="rect">
            <a:avLst/>
          </a:prstGeom>
        </p:spPr>
        <p:txBody>
          <a:bodyPr anchor="b"/>
          <a:lstStyle>
            <a:lvl1pPr>
              <a:defRPr sz="6000"/>
            </a:lvl1pPr>
          </a:lstStyle>
          <a:p>
            <a:r>
              <a:rPr lang="en-US" dirty="0"/>
              <a:t>Click to edit Master title style</a:t>
            </a:r>
          </a:p>
        </p:txBody>
      </p:sp>
      <p:sp>
        <p:nvSpPr>
          <p:cNvPr id="3" name="Text Placeholder 2">
            <a:extLst>
              <a:ext uri="{FF2B5EF4-FFF2-40B4-BE49-F238E27FC236}">
                <a16:creationId xmlns:a16="http://schemas.microsoft.com/office/drawing/2014/main" id="{F08EF8DA-A4C0-4AB9-9CC6-FC587E74A301}"/>
              </a:ext>
            </a:extLst>
          </p:cNvPr>
          <p:cNvSpPr>
            <a:spLocks noGrp="1"/>
          </p:cNvSpPr>
          <p:nvPr>
            <p:ph type="body" idx="1"/>
          </p:nvPr>
        </p:nvSpPr>
        <p:spPr>
          <a:xfrm>
            <a:off x="831850" y="4589463"/>
            <a:ext cx="10515600" cy="1500187"/>
          </a:xfrm>
          <a:prstGeom prst="rect">
            <a:avLst/>
          </a:prstGeo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02E38DE7-9CA6-470A-BAFE-4E681DB09806}"/>
              </a:ext>
            </a:extLst>
          </p:cNvPr>
          <p:cNvSpPr>
            <a:spLocks noGrp="1"/>
          </p:cNvSpPr>
          <p:nvPr>
            <p:ph type="dt" sz="half" idx="10"/>
          </p:nvPr>
        </p:nvSpPr>
        <p:spPr/>
        <p:txBody>
          <a:bodyPr/>
          <a:lstStyle/>
          <a:p>
            <a:fld id="{CF085BA3-6009-4C78-9A7F-BD7DF81592CD}" type="datetime1">
              <a:rPr lang="en-US" smtClean="0">
                <a:solidFill>
                  <a:srgbClr val="404040">
                    <a:tint val="75000"/>
                  </a:srgbClr>
                </a:solidFill>
              </a:rPr>
              <a:t>7/2/2021</a:t>
            </a:fld>
            <a:endParaRPr lang="en-US">
              <a:solidFill>
                <a:srgbClr val="404040">
                  <a:tint val="75000"/>
                </a:srgbClr>
              </a:solidFill>
            </a:endParaRPr>
          </a:p>
        </p:txBody>
      </p:sp>
      <p:sp>
        <p:nvSpPr>
          <p:cNvPr id="5" name="Footer Placeholder 4">
            <a:extLst>
              <a:ext uri="{FF2B5EF4-FFF2-40B4-BE49-F238E27FC236}">
                <a16:creationId xmlns:a16="http://schemas.microsoft.com/office/drawing/2014/main" id="{6DD49E23-08BA-411A-8B27-838C9212E050}"/>
              </a:ext>
            </a:extLst>
          </p:cNvPr>
          <p:cNvSpPr>
            <a:spLocks noGrp="1"/>
          </p:cNvSpPr>
          <p:nvPr>
            <p:ph type="ftr" sz="quarter" idx="11"/>
          </p:nvPr>
        </p:nvSpPr>
        <p:spPr/>
        <p:txBody>
          <a:bodyPr/>
          <a:lstStyle/>
          <a:p>
            <a:endParaRPr lang="en-US">
              <a:solidFill>
                <a:srgbClr val="404040">
                  <a:tint val="75000"/>
                </a:srgbClr>
              </a:solidFill>
            </a:endParaRPr>
          </a:p>
        </p:txBody>
      </p:sp>
      <p:sp>
        <p:nvSpPr>
          <p:cNvPr id="6" name="Slide Number Placeholder 5">
            <a:extLst>
              <a:ext uri="{FF2B5EF4-FFF2-40B4-BE49-F238E27FC236}">
                <a16:creationId xmlns:a16="http://schemas.microsoft.com/office/drawing/2014/main" id="{5A592AA6-A754-4B65-AEE4-75FA1D43FE46}"/>
              </a:ext>
            </a:extLst>
          </p:cNvPr>
          <p:cNvSpPr>
            <a:spLocks noGrp="1"/>
          </p:cNvSpPr>
          <p:nvPr>
            <p:ph type="sldNum" sz="quarter" idx="12"/>
          </p:nvPr>
        </p:nvSpPr>
        <p:spPr/>
        <p:txBody>
          <a:bodyPr/>
          <a:lstStyle/>
          <a:p>
            <a:fld id="{0F7899C1-2C73-44D6-B5DF-230399EE6AEB}" type="slidenum">
              <a:rPr lang="en-US" smtClean="0">
                <a:solidFill>
                  <a:srgbClr val="404040">
                    <a:tint val="75000"/>
                  </a:srgbClr>
                </a:solidFill>
              </a:rPr>
              <a:pPr/>
              <a:t>‹#›</a:t>
            </a:fld>
            <a:endParaRPr lang="en-US">
              <a:solidFill>
                <a:srgbClr val="404040">
                  <a:tint val="75000"/>
                </a:srgbClr>
              </a:solidFill>
            </a:endParaRPr>
          </a:p>
        </p:txBody>
      </p:sp>
    </p:spTree>
    <p:extLst>
      <p:ext uri="{BB962C8B-B14F-4D97-AF65-F5344CB8AC3E}">
        <p14:creationId xmlns:p14="http://schemas.microsoft.com/office/powerpoint/2010/main" val="967296373"/>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4E2E217-3FD2-4E2D-B9D8-7C0487DE618B}"/>
              </a:ext>
            </a:extLst>
          </p:cNvPr>
          <p:cNvSpPr>
            <a:spLocks noGrp="1"/>
          </p:cNvSpPr>
          <p:nvPr>
            <p:ph sz="half" idx="1"/>
          </p:nvPr>
        </p:nvSpPr>
        <p:spPr>
          <a:xfrm>
            <a:off x="838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E262311-6052-4BE4-8BE7-8A7AEE93CFA0}"/>
              </a:ext>
            </a:extLst>
          </p:cNvPr>
          <p:cNvSpPr>
            <a:spLocks noGrp="1"/>
          </p:cNvSpPr>
          <p:nvPr>
            <p:ph sz="half" idx="2"/>
          </p:nvPr>
        </p:nvSpPr>
        <p:spPr>
          <a:xfrm>
            <a:off x="6172200" y="1825625"/>
            <a:ext cx="5181600" cy="435133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821DE5F3-2911-43AC-997F-4576F0A740E9}"/>
              </a:ext>
            </a:extLst>
          </p:cNvPr>
          <p:cNvSpPr>
            <a:spLocks noGrp="1"/>
          </p:cNvSpPr>
          <p:nvPr>
            <p:ph type="dt" sz="half" idx="10"/>
          </p:nvPr>
        </p:nvSpPr>
        <p:spPr/>
        <p:txBody>
          <a:bodyPr/>
          <a:lstStyle/>
          <a:p>
            <a:fld id="{E32CAB04-D14E-4119-B3E0-3095B164DF61}" type="datetime1">
              <a:rPr lang="en-US" smtClean="0">
                <a:solidFill>
                  <a:srgbClr val="404040">
                    <a:tint val="75000"/>
                  </a:srgbClr>
                </a:solidFill>
              </a:rPr>
              <a:t>7/2/2021</a:t>
            </a:fld>
            <a:endParaRPr lang="en-US">
              <a:solidFill>
                <a:srgbClr val="404040">
                  <a:tint val="75000"/>
                </a:srgbClr>
              </a:solidFill>
            </a:endParaRPr>
          </a:p>
        </p:txBody>
      </p:sp>
      <p:sp>
        <p:nvSpPr>
          <p:cNvPr id="6" name="Footer Placeholder 5">
            <a:extLst>
              <a:ext uri="{FF2B5EF4-FFF2-40B4-BE49-F238E27FC236}">
                <a16:creationId xmlns:a16="http://schemas.microsoft.com/office/drawing/2014/main" id="{7F83E4A8-EC6C-4A04-A3CC-49A1530CD0B9}"/>
              </a:ext>
            </a:extLst>
          </p:cNvPr>
          <p:cNvSpPr>
            <a:spLocks noGrp="1"/>
          </p:cNvSpPr>
          <p:nvPr>
            <p:ph type="ftr" sz="quarter" idx="11"/>
          </p:nvPr>
        </p:nvSpPr>
        <p:spPr/>
        <p:txBody>
          <a:bodyPr/>
          <a:lstStyle/>
          <a:p>
            <a:endParaRPr lang="en-US">
              <a:solidFill>
                <a:srgbClr val="404040">
                  <a:tint val="75000"/>
                </a:srgbClr>
              </a:solidFill>
            </a:endParaRPr>
          </a:p>
        </p:txBody>
      </p:sp>
      <p:sp>
        <p:nvSpPr>
          <p:cNvPr id="7" name="Slide Number Placeholder 6">
            <a:extLst>
              <a:ext uri="{FF2B5EF4-FFF2-40B4-BE49-F238E27FC236}">
                <a16:creationId xmlns:a16="http://schemas.microsoft.com/office/drawing/2014/main" id="{8834E6A6-E7C5-41A1-9582-FFE4E210AA32}"/>
              </a:ext>
            </a:extLst>
          </p:cNvPr>
          <p:cNvSpPr>
            <a:spLocks noGrp="1"/>
          </p:cNvSpPr>
          <p:nvPr>
            <p:ph type="sldNum" sz="quarter" idx="12"/>
          </p:nvPr>
        </p:nvSpPr>
        <p:spPr/>
        <p:txBody>
          <a:bodyPr/>
          <a:lstStyle/>
          <a:p>
            <a:fld id="{0F7899C1-2C73-44D6-B5DF-230399EE6AEB}" type="slidenum">
              <a:rPr lang="en-US" smtClean="0">
                <a:solidFill>
                  <a:srgbClr val="404040">
                    <a:tint val="75000"/>
                  </a:srgbClr>
                </a:solidFill>
              </a:rPr>
              <a:pPr/>
              <a:t>‹#›</a:t>
            </a:fld>
            <a:endParaRPr lang="en-US">
              <a:solidFill>
                <a:srgbClr val="404040">
                  <a:tint val="75000"/>
                </a:srgbClr>
              </a:solidFill>
            </a:endParaRPr>
          </a:p>
        </p:txBody>
      </p:sp>
      <p:cxnSp>
        <p:nvCxnSpPr>
          <p:cNvPr id="20" name="Straight Connector 19">
            <a:extLst>
              <a:ext uri="{FF2B5EF4-FFF2-40B4-BE49-F238E27FC236}">
                <a16:creationId xmlns:a16="http://schemas.microsoft.com/office/drawing/2014/main" id="{6B0AFB32-C142-4EE7-A00E-E1A1D176A0D1}"/>
              </a:ext>
            </a:extLst>
          </p:cNvPr>
          <p:cNvCxnSpPr>
            <a:cxnSpLocks/>
          </p:cNvCxnSpPr>
          <p:nvPr userDrawn="1"/>
        </p:nvCxnSpPr>
        <p:spPr>
          <a:xfrm>
            <a:off x="496262" y="737985"/>
            <a:ext cx="11695738" cy="0"/>
          </a:xfrm>
          <a:prstGeom prst="line">
            <a:avLst/>
          </a:prstGeom>
          <a:ln w="19050">
            <a:solidFill>
              <a:srgbClr val="404040"/>
            </a:solidFill>
          </a:ln>
        </p:spPr>
        <p:style>
          <a:lnRef idx="1">
            <a:schemeClr val="accent1"/>
          </a:lnRef>
          <a:fillRef idx="0">
            <a:schemeClr val="accent1"/>
          </a:fillRef>
          <a:effectRef idx="0">
            <a:schemeClr val="accent1"/>
          </a:effectRef>
          <a:fontRef idx="minor">
            <a:schemeClr val="tx1"/>
          </a:fontRef>
        </p:style>
      </p:cxnSp>
      <p:sp>
        <p:nvSpPr>
          <p:cNvPr id="21" name="Title Placeholder 1">
            <a:extLst>
              <a:ext uri="{FF2B5EF4-FFF2-40B4-BE49-F238E27FC236}">
                <a16:creationId xmlns:a16="http://schemas.microsoft.com/office/drawing/2014/main" id="{FBBB564F-FFD7-4755-9B2E-7484762195AB}"/>
              </a:ext>
            </a:extLst>
          </p:cNvPr>
          <p:cNvSpPr>
            <a:spLocks noGrp="1"/>
          </p:cNvSpPr>
          <p:nvPr>
            <p:ph type="title"/>
          </p:nvPr>
        </p:nvSpPr>
        <p:spPr>
          <a:xfrm>
            <a:off x="824965" y="0"/>
            <a:ext cx="10515600" cy="719730"/>
          </a:xfrm>
          <a:prstGeom prst="rect">
            <a:avLst/>
          </a:prstGeom>
        </p:spPr>
        <p:txBody>
          <a:bodyPr vert="horz" lIns="91440" tIns="45720" rIns="91440" bIns="45720" rtlCol="0" anchor="ctr">
            <a:normAutofit/>
          </a:bodyPr>
          <a:lstStyle/>
          <a:p>
            <a:r>
              <a:rPr lang="en-US" dirty="0"/>
              <a:t>Click to edit Master title style</a:t>
            </a:r>
          </a:p>
        </p:txBody>
      </p:sp>
      <p:grpSp>
        <p:nvGrpSpPr>
          <p:cNvPr id="2" name="Group 14">
            <a:extLst>
              <a:ext uri="{FF2B5EF4-FFF2-40B4-BE49-F238E27FC236}">
                <a16:creationId xmlns:a16="http://schemas.microsoft.com/office/drawing/2014/main" id="{97F6B730-D2CE-4931-9EF4-9F524AD50537}"/>
              </a:ext>
            </a:extLst>
          </p:cNvPr>
          <p:cNvGrpSpPr/>
          <p:nvPr userDrawn="1"/>
        </p:nvGrpSpPr>
        <p:grpSpPr>
          <a:xfrm>
            <a:off x="11254105" y="0"/>
            <a:ext cx="933450" cy="744836"/>
            <a:chOff x="8337550" y="2210274"/>
            <a:chExt cx="933450" cy="744836"/>
          </a:xfrm>
          <a:solidFill>
            <a:schemeClr val="tx1"/>
          </a:solidFill>
        </p:grpSpPr>
        <p:sp>
          <p:nvSpPr>
            <p:cNvPr id="16" name="Rectangle 15">
              <a:extLst>
                <a:ext uri="{FF2B5EF4-FFF2-40B4-BE49-F238E27FC236}">
                  <a16:creationId xmlns:a16="http://schemas.microsoft.com/office/drawing/2014/main" id="{EDBB528F-2445-420A-BE74-D26CE840F87F}"/>
                </a:ext>
              </a:extLst>
            </p:cNvPr>
            <p:cNvSpPr/>
            <p:nvPr/>
          </p:nvSpPr>
          <p:spPr>
            <a:xfrm>
              <a:off x="8337550" y="2210274"/>
              <a:ext cx="933450" cy="74483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7" name="Rectangle: Rounded Corners 16">
              <a:extLst>
                <a:ext uri="{FF2B5EF4-FFF2-40B4-BE49-F238E27FC236}">
                  <a16:creationId xmlns:a16="http://schemas.microsoft.com/office/drawing/2014/main" id="{8ECB326A-34BB-4D10-AFF3-34DA38112D85}"/>
                </a:ext>
              </a:extLst>
            </p:cNvPr>
            <p:cNvSpPr/>
            <p:nvPr/>
          </p:nvSpPr>
          <p:spPr>
            <a:xfrm>
              <a:off x="8610602" y="2393473"/>
              <a:ext cx="404813" cy="404812"/>
            </a:xfrm>
            <a:prstGeom prst="roundRect">
              <a:avLst/>
            </a:prstGeom>
            <a:grpFill/>
            <a:ln w="19050">
              <a:solidFill>
                <a:srgbClr val="2F77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8" name="Picture 17">
              <a:extLst>
                <a:ext uri="{FF2B5EF4-FFF2-40B4-BE49-F238E27FC236}">
                  <a16:creationId xmlns:a16="http://schemas.microsoft.com/office/drawing/2014/main" id="{97FA2582-628D-451E-BD66-A6E93B099AEF}"/>
                </a:ext>
              </a:extLst>
            </p:cNvPr>
            <p:cNvPicPr>
              <a:picLocks noChangeAspect="1"/>
            </p:cNvPicPr>
            <p:nvPr/>
          </p:nvPicPr>
          <p:blipFill>
            <a:blip r:embed="rId2" cstate="print"/>
            <a:stretch>
              <a:fillRect/>
            </a:stretch>
          </p:blipFill>
          <p:spPr>
            <a:xfrm>
              <a:off x="8674207" y="2425222"/>
              <a:ext cx="277602" cy="341314"/>
            </a:xfrm>
            <a:prstGeom prst="rect">
              <a:avLst/>
            </a:prstGeom>
            <a:grpFill/>
          </p:spPr>
        </p:pic>
        <p:pic>
          <p:nvPicPr>
            <p:cNvPr id="19" name="Picture 18">
              <a:extLst>
                <a:ext uri="{FF2B5EF4-FFF2-40B4-BE49-F238E27FC236}">
                  <a16:creationId xmlns:a16="http://schemas.microsoft.com/office/drawing/2014/main" id="{E56A8826-5D88-4D6C-9171-6A3B8EF01887}"/>
                </a:ext>
              </a:extLst>
            </p:cNvPr>
            <p:cNvPicPr>
              <a:picLocks noChangeAspect="1"/>
            </p:cNvPicPr>
            <p:nvPr/>
          </p:nvPicPr>
          <p:blipFill>
            <a:blip r:embed="rId3" cstate="print"/>
            <a:stretch>
              <a:fillRect/>
            </a:stretch>
          </p:blipFill>
          <p:spPr>
            <a:xfrm>
              <a:off x="8952523" y="2330769"/>
              <a:ext cx="131885" cy="127000"/>
            </a:xfrm>
            <a:prstGeom prst="rect">
              <a:avLst/>
            </a:prstGeom>
            <a:grpFill/>
          </p:spPr>
        </p:pic>
      </p:grpSp>
    </p:spTree>
    <p:extLst>
      <p:ext uri="{BB962C8B-B14F-4D97-AF65-F5344CB8AC3E}">
        <p14:creationId xmlns:p14="http://schemas.microsoft.com/office/powerpoint/2010/main" val="254272576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B002E3-3C56-4BB4-A363-6E12369FDE9D}"/>
              </a:ext>
            </a:extLst>
          </p:cNvPr>
          <p:cNvSpPr>
            <a:spLocks noGrp="1"/>
          </p:cNvSpPr>
          <p:nvPr>
            <p:ph type="title"/>
          </p:nvPr>
        </p:nvSpPr>
        <p:spPr>
          <a:xfrm>
            <a:off x="839788" y="365125"/>
            <a:ext cx="10515600" cy="1325563"/>
          </a:xfrm>
          <a:prstGeom prst="rect">
            <a:avLst/>
          </a:prstGeom>
        </p:spPr>
        <p:txBody>
          <a:bodyPr/>
          <a:lstStyle/>
          <a:p>
            <a:r>
              <a:rPr lang="en-US"/>
              <a:t>Click to edit Master title style</a:t>
            </a:r>
          </a:p>
        </p:txBody>
      </p:sp>
      <p:sp>
        <p:nvSpPr>
          <p:cNvPr id="3" name="Text Placeholder 2">
            <a:extLst>
              <a:ext uri="{FF2B5EF4-FFF2-40B4-BE49-F238E27FC236}">
                <a16:creationId xmlns:a16="http://schemas.microsoft.com/office/drawing/2014/main" id="{DB20C64A-B524-4E9F-BF19-E49092FE93FF}"/>
              </a:ext>
            </a:extLst>
          </p:cNvPr>
          <p:cNvSpPr>
            <a:spLocks noGrp="1"/>
          </p:cNvSpPr>
          <p:nvPr>
            <p:ph type="body" idx="1"/>
          </p:nvPr>
        </p:nvSpPr>
        <p:spPr>
          <a:xfrm>
            <a:off x="839788" y="1681163"/>
            <a:ext cx="5157787"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1097D9EB-E6CE-4E8D-821E-FCEFD754C775}"/>
              </a:ext>
            </a:extLst>
          </p:cNvPr>
          <p:cNvSpPr>
            <a:spLocks noGrp="1"/>
          </p:cNvSpPr>
          <p:nvPr>
            <p:ph sz="half" idx="2"/>
          </p:nvPr>
        </p:nvSpPr>
        <p:spPr>
          <a:xfrm>
            <a:off x="839788" y="2505075"/>
            <a:ext cx="5157787"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8A60F862-0857-496B-B314-79B9DA373FB5}"/>
              </a:ext>
            </a:extLst>
          </p:cNvPr>
          <p:cNvSpPr>
            <a:spLocks noGrp="1"/>
          </p:cNvSpPr>
          <p:nvPr>
            <p:ph type="body" sz="quarter" idx="3"/>
          </p:nvPr>
        </p:nvSpPr>
        <p:spPr>
          <a:xfrm>
            <a:off x="6172200" y="1681163"/>
            <a:ext cx="5183188" cy="823912"/>
          </a:xfrm>
          <a:prstGeom prst="rect">
            <a:avLst/>
          </a:prstGeo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CAD22BD-ABD8-425D-A248-CD4F6948585F}"/>
              </a:ext>
            </a:extLst>
          </p:cNvPr>
          <p:cNvSpPr>
            <a:spLocks noGrp="1"/>
          </p:cNvSpPr>
          <p:nvPr>
            <p:ph sz="quarter" idx="4"/>
          </p:nvPr>
        </p:nvSpPr>
        <p:spPr>
          <a:xfrm>
            <a:off x="6172200" y="2505075"/>
            <a:ext cx="5183188" cy="3684588"/>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86F6C4F-E3C1-4F6F-BCA0-ED745A913DD8}"/>
              </a:ext>
            </a:extLst>
          </p:cNvPr>
          <p:cNvSpPr>
            <a:spLocks noGrp="1"/>
          </p:cNvSpPr>
          <p:nvPr>
            <p:ph type="dt" sz="half" idx="10"/>
          </p:nvPr>
        </p:nvSpPr>
        <p:spPr/>
        <p:txBody>
          <a:bodyPr/>
          <a:lstStyle/>
          <a:p>
            <a:fld id="{1780FCE8-972A-4F66-97D1-4A25A9CF31FD}" type="datetime1">
              <a:rPr lang="en-US" smtClean="0">
                <a:solidFill>
                  <a:srgbClr val="404040">
                    <a:tint val="75000"/>
                  </a:srgbClr>
                </a:solidFill>
              </a:rPr>
              <a:t>7/2/2021</a:t>
            </a:fld>
            <a:endParaRPr lang="en-US">
              <a:solidFill>
                <a:srgbClr val="404040">
                  <a:tint val="75000"/>
                </a:srgbClr>
              </a:solidFill>
            </a:endParaRPr>
          </a:p>
        </p:txBody>
      </p:sp>
      <p:sp>
        <p:nvSpPr>
          <p:cNvPr id="8" name="Footer Placeholder 7">
            <a:extLst>
              <a:ext uri="{FF2B5EF4-FFF2-40B4-BE49-F238E27FC236}">
                <a16:creationId xmlns:a16="http://schemas.microsoft.com/office/drawing/2014/main" id="{1BBBB25A-A34A-4053-A4BD-71562DC5518B}"/>
              </a:ext>
            </a:extLst>
          </p:cNvPr>
          <p:cNvSpPr>
            <a:spLocks noGrp="1"/>
          </p:cNvSpPr>
          <p:nvPr>
            <p:ph type="ftr" sz="quarter" idx="11"/>
          </p:nvPr>
        </p:nvSpPr>
        <p:spPr/>
        <p:txBody>
          <a:bodyPr/>
          <a:lstStyle/>
          <a:p>
            <a:endParaRPr lang="en-US">
              <a:solidFill>
                <a:srgbClr val="404040">
                  <a:tint val="75000"/>
                </a:srgbClr>
              </a:solidFill>
            </a:endParaRPr>
          </a:p>
        </p:txBody>
      </p:sp>
      <p:sp>
        <p:nvSpPr>
          <p:cNvPr id="9" name="Slide Number Placeholder 8">
            <a:extLst>
              <a:ext uri="{FF2B5EF4-FFF2-40B4-BE49-F238E27FC236}">
                <a16:creationId xmlns:a16="http://schemas.microsoft.com/office/drawing/2014/main" id="{A36293C5-BCB8-47CA-8756-FDC7878C37C4}"/>
              </a:ext>
            </a:extLst>
          </p:cNvPr>
          <p:cNvSpPr>
            <a:spLocks noGrp="1"/>
          </p:cNvSpPr>
          <p:nvPr>
            <p:ph type="sldNum" sz="quarter" idx="12"/>
          </p:nvPr>
        </p:nvSpPr>
        <p:spPr/>
        <p:txBody>
          <a:bodyPr/>
          <a:lstStyle/>
          <a:p>
            <a:fld id="{0F7899C1-2C73-44D6-B5DF-230399EE6AEB}" type="slidenum">
              <a:rPr lang="en-US" smtClean="0">
                <a:solidFill>
                  <a:srgbClr val="404040">
                    <a:tint val="75000"/>
                  </a:srgbClr>
                </a:solidFill>
              </a:rPr>
              <a:pPr/>
              <a:t>‹#›</a:t>
            </a:fld>
            <a:endParaRPr lang="en-US">
              <a:solidFill>
                <a:srgbClr val="404040">
                  <a:tint val="75000"/>
                </a:srgbClr>
              </a:solidFill>
            </a:endParaRPr>
          </a:p>
        </p:txBody>
      </p:sp>
    </p:spTree>
    <p:extLst>
      <p:ext uri="{BB962C8B-B14F-4D97-AF65-F5344CB8AC3E}">
        <p14:creationId xmlns:p14="http://schemas.microsoft.com/office/powerpoint/2010/main" val="143242420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858726E-F683-4B19-9D9B-DB15C50FB9F0}"/>
              </a:ext>
            </a:extLst>
          </p:cNvPr>
          <p:cNvSpPr>
            <a:spLocks noGrp="1"/>
          </p:cNvSpPr>
          <p:nvPr>
            <p:ph type="title"/>
          </p:nvPr>
        </p:nvSpPr>
        <p:spPr>
          <a:xfrm>
            <a:off x="824965" y="0"/>
            <a:ext cx="10515600" cy="719730"/>
          </a:xfrm>
          <a:prstGeom prst="rect">
            <a:avLst/>
          </a:prstGeom>
        </p:spPr>
        <p:txBody>
          <a:bodyPr/>
          <a:lstStyle/>
          <a:p>
            <a:r>
              <a:rPr lang="en-US"/>
              <a:t>Click to edit Master title style</a:t>
            </a:r>
          </a:p>
        </p:txBody>
      </p:sp>
      <p:sp>
        <p:nvSpPr>
          <p:cNvPr id="3" name="Date Placeholder 2">
            <a:extLst>
              <a:ext uri="{FF2B5EF4-FFF2-40B4-BE49-F238E27FC236}">
                <a16:creationId xmlns:a16="http://schemas.microsoft.com/office/drawing/2014/main" id="{804750C4-878A-48ED-AC93-DC846F04BAB9}"/>
              </a:ext>
            </a:extLst>
          </p:cNvPr>
          <p:cNvSpPr>
            <a:spLocks noGrp="1"/>
          </p:cNvSpPr>
          <p:nvPr>
            <p:ph type="dt" sz="half" idx="10"/>
          </p:nvPr>
        </p:nvSpPr>
        <p:spPr/>
        <p:txBody>
          <a:bodyPr/>
          <a:lstStyle/>
          <a:p>
            <a:fld id="{55458A2F-6E02-4FF1-ADE9-2AA476C2C242}" type="datetime1">
              <a:rPr lang="en-US" smtClean="0">
                <a:solidFill>
                  <a:srgbClr val="404040">
                    <a:tint val="75000"/>
                  </a:srgbClr>
                </a:solidFill>
              </a:rPr>
              <a:t>7/2/2021</a:t>
            </a:fld>
            <a:endParaRPr lang="en-US">
              <a:solidFill>
                <a:srgbClr val="404040">
                  <a:tint val="75000"/>
                </a:srgbClr>
              </a:solidFill>
            </a:endParaRPr>
          </a:p>
        </p:txBody>
      </p:sp>
      <p:sp>
        <p:nvSpPr>
          <p:cNvPr id="4" name="Footer Placeholder 3">
            <a:extLst>
              <a:ext uri="{FF2B5EF4-FFF2-40B4-BE49-F238E27FC236}">
                <a16:creationId xmlns:a16="http://schemas.microsoft.com/office/drawing/2014/main" id="{E53ADCDD-CC7D-4E0D-9DEB-EA4B96527CB6}"/>
              </a:ext>
            </a:extLst>
          </p:cNvPr>
          <p:cNvSpPr>
            <a:spLocks noGrp="1"/>
          </p:cNvSpPr>
          <p:nvPr>
            <p:ph type="ftr" sz="quarter" idx="11"/>
          </p:nvPr>
        </p:nvSpPr>
        <p:spPr/>
        <p:txBody>
          <a:bodyPr/>
          <a:lstStyle/>
          <a:p>
            <a:endParaRPr lang="en-US">
              <a:solidFill>
                <a:srgbClr val="404040">
                  <a:tint val="75000"/>
                </a:srgbClr>
              </a:solidFill>
            </a:endParaRPr>
          </a:p>
        </p:txBody>
      </p:sp>
      <p:sp>
        <p:nvSpPr>
          <p:cNvPr id="5" name="Slide Number Placeholder 4">
            <a:extLst>
              <a:ext uri="{FF2B5EF4-FFF2-40B4-BE49-F238E27FC236}">
                <a16:creationId xmlns:a16="http://schemas.microsoft.com/office/drawing/2014/main" id="{7B8C8FAD-13A5-4724-BDA5-3BC88D4714F3}"/>
              </a:ext>
            </a:extLst>
          </p:cNvPr>
          <p:cNvSpPr>
            <a:spLocks noGrp="1"/>
          </p:cNvSpPr>
          <p:nvPr>
            <p:ph type="sldNum" sz="quarter" idx="12"/>
          </p:nvPr>
        </p:nvSpPr>
        <p:spPr/>
        <p:txBody>
          <a:bodyPr/>
          <a:lstStyle/>
          <a:p>
            <a:fld id="{0F7899C1-2C73-44D6-B5DF-230399EE6AEB}" type="slidenum">
              <a:rPr lang="en-US" smtClean="0">
                <a:solidFill>
                  <a:srgbClr val="404040">
                    <a:tint val="75000"/>
                  </a:srgbClr>
                </a:solidFill>
              </a:rPr>
              <a:pPr/>
              <a:t>‹#›</a:t>
            </a:fld>
            <a:endParaRPr lang="en-US">
              <a:solidFill>
                <a:srgbClr val="404040">
                  <a:tint val="75000"/>
                </a:srgbClr>
              </a:solidFill>
            </a:endParaRPr>
          </a:p>
        </p:txBody>
      </p:sp>
      <p:cxnSp>
        <p:nvCxnSpPr>
          <p:cNvPr id="6" name="Straight Connector 5">
            <a:extLst>
              <a:ext uri="{FF2B5EF4-FFF2-40B4-BE49-F238E27FC236}">
                <a16:creationId xmlns:a16="http://schemas.microsoft.com/office/drawing/2014/main" id="{09148A14-50B3-4E4A-95AA-F242D2C8E3A5}"/>
              </a:ext>
            </a:extLst>
          </p:cNvPr>
          <p:cNvCxnSpPr>
            <a:cxnSpLocks/>
          </p:cNvCxnSpPr>
          <p:nvPr userDrawn="1"/>
        </p:nvCxnSpPr>
        <p:spPr>
          <a:xfrm>
            <a:off x="496262" y="737985"/>
            <a:ext cx="11695738" cy="0"/>
          </a:xfrm>
          <a:prstGeom prst="line">
            <a:avLst/>
          </a:prstGeom>
          <a:ln w="19050">
            <a:solidFill>
              <a:srgbClr val="404040"/>
            </a:solidFill>
          </a:ln>
        </p:spPr>
        <p:style>
          <a:lnRef idx="1">
            <a:schemeClr val="accent1"/>
          </a:lnRef>
          <a:fillRef idx="0">
            <a:schemeClr val="accent1"/>
          </a:fillRef>
          <a:effectRef idx="0">
            <a:schemeClr val="accent1"/>
          </a:effectRef>
          <a:fontRef idx="minor">
            <a:schemeClr val="tx1"/>
          </a:fontRef>
        </p:style>
      </p:cxnSp>
      <p:sp>
        <p:nvSpPr>
          <p:cNvPr id="7" name="Title Placeholder 1">
            <a:extLst>
              <a:ext uri="{FF2B5EF4-FFF2-40B4-BE49-F238E27FC236}">
                <a16:creationId xmlns:a16="http://schemas.microsoft.com/office/drawing/2014/main" id="{17450D3C-0E22-4144-8B84-5F42514FCC89}"/>
              </a:ext>
            </a:extLst>
          </p:cNvPr>
          <p:cNvSpPr txBox="1">
            <a:spLocks/>
          </p:cNvSpPr>
          <p:nvPr userDrawn="1"/>
        </p:nvSpPr>
        <p:spPr>
          <a:xfrm>
            <a:off x="824965" y="0"/>
            <a:ext cx="10515600" cy="719730"/>
          </a:xfrm>
          <a:prstGeom prst="rect">
            <a:avLst/>
          </a:prstGeom>
        </p:spPr>
        <p:txBody>
          <a:bodyPr vert="horz" lIns="91440" tIns="45720" rIns="91440" bIns="45720" rtlCol="0" anchor="ctr">
            <a:normAutofit/>
          </a:bodyP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en-US" dirty="0">
                <a:solidFill>
                  <a:srgbClr val="404040"/>
                </a:solidFill>
              </a:rPr>
              <a:t>Click to edit Master title style</a:t>
            </a:r>
          </a:p>
        </p:txBody>
      </p:sp>
      <p:grpSp>
        <p:nvGrpSpPr>
          <p:cNvPr id="8" name="Group 7">
            <a:extLst>
              <a:ext uri="{FF2B5EF4-FFF2-40B4-BE49-F238E27FC236}">
                <a16:creationId xmlns:a16="http://schemas.microsoft.com/office/drawing/2014/main" id="{A2B1E056-571B-4C3C-9FDE-FAEC8FB8DDC1}"/>
              </a:ext>
            </a:extLst>
          </p:cNvPr>
          <p:cNvGrpSpPr/>
          <p:nvPr userDrawn="1"/>
        </p:nvGrpSpPr>
        <p:grpSpPr>
          <a:xfrm>
            <a:off x="11254105" y="0"/>
            <a:ext cx="933450" cy="744836"/>
            <a:chOff x="8337550" y="2210274"/>
            <a:chExt cx="933450" cy="744836"/>
          </a:xfrm>
          <a:solidFill>
            <a:schemeClr val="tx1"/>
          </a:solidFill>
        </p:grpSpPr>
        <p:sp>
          <p:nvSpPr>
            <p:cNvPr id="9" name="Rectangle 8">
              <a:extLst>
                <a:ext uri="{FF2B5EF4-FFF2-40B4-BE49-F238E27FC236}">
                  <a16:creationId xmlns:a16="http://schemas.microsoft.com/office/drawing/2014/main" id="{B9269303-9E29-4E81-8ED2-8C7523303292}"/>
                </a:ext>
              </a:extLst>
            </p:cNvPr>
            <p:cNvSpPr/>
            <p:nvPr/>
          </p:nvSpPr>
          <p:spPr>
            <a:xfrm>
              <a:off x="8337550" y="2210274"/>
              <a:ext cx="933450" cy="74483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0" name="Rectangle: Rounded Corners 9">
              <a:extLst>
                <a:ext uri="{FF2B5EF4-FFF2-40B4-BE49-F238E27FC236}">
                  <a16:creationId xmlns:a16="http://schemas.microsoft.com/office/drawing/2014/main" id="{91E1DA90-C8C5-44C8-BE0E-A54030105691}"/>
                </a:ext>
              </a:extLst>
            </p:cNvPr>
            <p:cNvSpPr/>
            <p:nvPr/>
          </p:nvSpPr>
          <p:spPr>
            <a:xfrm>
              <a:off x="8610602" y="2393473"/>
              <a:ext cx="404813" cy="404812"/>
            </a:xfrm>
            <a:prstGeom prst="roundRect">
              <a:avLst/>
            </a:prstGeom>
            <a:grpFill/>
            <a:ln w="19050">
              <a:solidFill>
                <a:srgbClr val="2F77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1" name="Picture 10">
              <a:extLst>
                <a:ext uri="{FF2B5EF4-FFF2-40B4-BE49-F238E27FC236}">
                  <a16:creationId xmlns:a16="http://schemas.microsoft.com/office/drawing/2014/main" id="{2DAF480C-0798-4A8D-B697-4E6AF5161905}"/>
                </a:ext>
              </a:extLst>
            </p:cNvPr>
            <p:cNvPicPr>
              <a:picLocks noChangeAspect="1"/>
            </p:cNvPicPr>
            <p:nvPr/>
          </p:nvPicPr>
          <p:blipFill>
            <a:blip r:embed="rId2" cstate="print"/>
            <a:stretch>
              <a:fillRect/>
            </a:stretch>
          </p:blipFill>
          <p:spPr>
            <a:xfrm>
              <a:off x="8674207" y="2425222"/>
              <a:ext cx="277602" cy="341314"/>
            </a:xfrm>
            <a:prstGeom prst="rect">
              <a:avLst/>
            </a:prstGeom>
            <a:grpFill/>
          </p:spPr>
        </p:pic>
        <p:pic>
          <p:nvPicPr>
            <p:cNvPr id="12" name="Picture 11">
              <a:extLst>
                <a:ext uri="{FF2B5EF4-FFF2-40B4-BE49-F238E27FC236}">
                  <a16:creationId xmlns:a16="http://schemas.microsoft.com/office/drawing/2014/main" id="{04675908-A9B7-45B0-BEBF-F806FFC485D0}"/>
                </a:ext>
              </a:extLst>
            </p:cNvPr>
            <p:cNvPicPr>
              <a:picLocks noChangeAspect="1"/>
            </p:cNvPicPr>
            <p:nvPr/>
          </p:nvPicPr>
          <p:blipFill>
            <a:blip r:embed="rId3" cstate="print"/>
            <a:stretch>
              <a:fillRect/>
            </a:stretch>
          </p:blipFill>
          <p:spPr>
            <a:xfrm>
              <a:off x="8952523" y="2330769"/>
              <a:ext cx="131885" cy="127000"/>
            </a:xfrm>
            <a:prstGeom prst="rect">
              <a:avLst/>
            </a:prstGeom>
            <a:grpFill/>
          </p:spPr>
        </p:pic>
      </p:grpSp>
    </p:spTree>
    <p:extLst>
      <p:ext uri="{BB962C8B-B14F-4D97-AF65-F5344CB8AC3E}">
        <p14:creationId xmlns:p14="http://schemas.microsoft.com/office/powerpoint/2010/main" val="80598797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F59341ED-4BE3-45AD-8581-A60FB7D4E6DB}"/>
              </a:ext>
            </a:extLst>
          </p:cNvPr>
          <p:cNvSpPr>
            <a:spLocks noGrp="1"/>
          </p:cNvSpPr>
          <p:nvPr>
            <p:ph type="dt" sz="half" idx="10"/>
          </p:nvPr>
        </p:nvSpPr>
        <p:spPr/>
        <p:txBody>
          <a:bodyPr/>
          <a:lstStyle/>
          <a:p>
            <a:fld id="{E985B95A-1222-4BB1-BB03-8DC34048CD32}" type="datetime1">
              <a:rPr lang="en-US" smtClean="0">
                <a:solidFill>
                  <a:srgbClr val="404040">
                    <a:tint val="75000"/>
                  </a:srgbClr>
                </a:solidFill>
              </a:rPr>
              <a:t>7/2/2021</a:t>
            </a:fld>
            <a:endParaRPr lang="en-US">
              <a:solidFill>
                <a:srgbClr val="404040">
                  <a:tint val="75000"/>
                </a:srgbClr>
              </a:solidFill>
            </a:endParaRPr>
          </a:p>
        </p:txBody>
      </p:sp>
      <p:sp>
        <p:nvSpPr>
          <p:cNvPr id="3" name="Footer Placeholder 2">
            <a:extLst>
              <a:ext uri="{FF2B5EF4-FFF2-40B4-BE49-F238E27FC236}">
                <a16:creationId xmlns:a16="http://schemas.microsoft.com/office/drawing/2014/main" id="{AD16586E-415A-4CFC-B69D-51CCF278A62D}"/>
              </a:ext>
            </a:extLst>
          </p:cNvPr>
          <p:cNvSpPr>
            <a:spLocks noGrp="1"/>
          </p:cNvSpPr>
          <p:nvPr>
            <p:ph type="ftr" sz="quarter" idx="11"/>
          </p:nvPr>
        </p:nvSpPr>
        <p:spPr/>
        <p:txBody>
          <a:bodyPr/>
          <a:lstStyle/>
          <a:p>
            <a:endParaRPr lang="en-US">
              <a:solidFill>
                <a:srgbClr val="404040">
                  <a:tint val="75000"/>
                </a:srgbClr>
              </a:solidFill>
            </a:endParaRPr>
          </a:p>
        </p:txBody>
      </p:sp>
      <p:sp>
        <p:nvSpPr>
          <p:cNvPr id="4" name="Slide Number Placeholder 3">
            <a:extLst>
              <a:ext uri="{FF2B5EF4-FFF2-40B4-BE49-F238E27FC236}">
                <a16:creationId xmlns:a16="http://schemas.microsoft.com/office/drawing/2014/main" id="{959C1266-26A9-411C-8C13-660DBFAE144B}"/>
              </a:ext>
            </a:extLst>
          </p:cNvPr>
          <p:cNvSpPr>
            <a:spLocks noGrp="1"/>
          </p:cNvSpPr>
          <p:nvPr>
            <p:ph type="sldNum" sz="quarter" idx="12"/>
          </p:nvPr>
        </p:nvSpPr>
        <p:spPr/>
        <p:txBody>
          <a:bodyPr/>
          <a:lstStyle/>
          <a:p>
            <a:fld id="{0F7899C1-2C73-44D6-B5DF-230399EE6AEB}" type="slidenum">
              <a:rPr lang="en-US" smtClean="0">
                <a:solidFill>
                  <a:srgbClr val="404040">
                    <a:tint val="75000"/>
                  </a:srgbClr>
                </a:solidFill>
              </a:rPr>
              <a:pPr/>
              <a:t>‹#›</a:t>
            </a:fld>
            <a:endParaRPr lang="en-US">
              <a:solidFill>
                <a:srgbClr val="404040">
                  <a:tint val="75000"/>
                </a:srgbClr>
              </a:solidFill>
            </a:endParaRPr>
          </a:p>
        </p:txBody>
      </p:sp>
      <p:grpSp>
        <p:nvGrpSpPr>
          <p:cNvPr id="5" name="Group 6">
            <a:extLst>
              <a:ext uri="{FF2B5EF4-FFF2-40B4-BE49-F238E27FC236}">
                <a16:creationId xmlns:a16="http://schemas.microsoft.com/office/drawing/2014/main" id="{19ACE4EF-3820-405F-8BDD-E7474897B27F}"/>
              </a:ext>
            </a:extLst>
          </p:cNvPr>
          <p:cNvGrpSpPr/>
          <p:nvPr userDrawn="1"/>
        </p:nvGrpSpPr>
        <p:grpSpPr>
          <a:xfrm>
            <a:off x="11254105" y="0"/>
            <a:ext cx="933450" cy="744836"/>
            <a:chOff x="8337550" y="2210274"/>
            <a:chExt cx="933450" cy="744836"/>
          </a:xfrm>
          <a:solidFill>
            <a:schemeClr val="tx1"/>
          </a:solidFill>
        </p:grpSpPr>
        <p:sp>
          <p:nvSpPr>
            <p:cNvPr id="8" name="Rectangle 7">
              <a:extLst>
                <a:ext uri="{FF2B5EF4-FFF2-40B4-BE49-F238E27FC236}">
                  <a16:creationId xmlns:a16="http://schemas.microsoft.com/office/drawing/2014/main" id="{E3097FB8-0BBC-4140-86B1-539B9A15408C}"/>
                </a:ext>
              </a:extLst>
            </p:cNvPr>
            <p:cNvSpPr/>
            <p:nvPr/>
          </p:nvSpPr>
          <p:spPr>
            <a:xfrm>
              <a:off x="8337550" y="2210274"/>
              <a:ext cx="933450" cy="74483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9" name="Rectangle: Rounded Corners 8">
              <a:extLst>
                <a:ext uri="{FF2B5EF4-FFF2-40B4-BE49-F238E27FC236}">
                  <a16:creationId xmlns:a16="http://schemas.microsoft.com/office/drawing/2014/main" id="{B5C76A9F-EE88-4C4F-8DE8-BA934B561E4A}"/>
                </a:ext>
              </a:extLst>
            </p:cNvPr>
            <p:cNvSpPr/>
            <p:nvPr/>
          </p:nvSpPr>
          <p:spPr>
            <a:xfrm>
              <a:off x="8610602" y="2393473"/>
              <a:ext cx="404813" cy="404812"/>
            </a:xfrm>
            <a:prstGeom prst="roundRect">
              <a:avLst/>
            </a:prstGeom>
            <a:grpFill/>
            <a:ln w="19050">
              <a:solidFill>
                <a:srgbClr val="2F77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0" name="Picture 9">
              <a:extLst>
                <a:ext uri="{FF2B5EF4-FFF2-40B4-BE49-F238E27FC236}">
                  <a16:creationId xmlns:a16="http://schemas.microsoft.com/office/drawing/2014/main" id="{09C7316E-BC06-43BA-83FA-DC7ACF3FEF20}"/>
                </a:ext>
              </a:extLst>
            </p:cNvPr>
            <p:cNvPicPr>
              <a:picLocks noChangeAspect="1"/>
            </p:cNvPicPr>
            <p:nvPr/>
          </p:nvPicPr>
          <p:blipFill>
            <a:blip r:embed="rId2" cstate="print"/>
            <a:stretch>
              <a:fillRect/>
            </a:stretch>
          </p:blipFill>
          <p:spPr>
            <a:xfrm>
              <a:off x="8674207" y="2425222"/>
              <a:ext cx="277602" cy="341314"/>
            </a:xfrm>
            <a:prstGeom prst="rect">
              <a:avLst/>
            </a:prstGeom>
            <a:grpFill/>
          </p:spPr>
        </p:pic>
        <p:pic>
          <p:nvPicPr>
            <p:cNvPr id="11" name="Picture 10">
              <a:extLst>
                <a:ext uri="{FF2B5EF4-FFF2-40B4-BE49-F238E27FC236}">
                  <a16:creationId xmlns:a16="http://schemas.microsoft.com/office/drawing/2014/main" id="{F8887AE7-159E-45B1-A787-B915767CFCCA}"/>
                </a:ext>
              </a:extLst>
            </p:cNvPr>
            <p:cNvPicPr>
              <a:picLocks noChangeAspect="1"/>
            </p:cNvPicPr>
            <p:nvPr/>
          </p:nvPicPr>
          <p:blipFill>
            <a:blip r:embed="rId3" cstate="print"/>
            <a:stretch>
              <a:fillRect/>
            </a:stretch>
          </p:blipFill>
          <p:spPr>
            <a:xfrm>
              <a:off x="8952523" y="2330769"/>
              <a:ext cx="131885" cy="127000"/>
            </a:xfrm>
            <a:prstGeom prst="rect">
              <a:avLst/>
            </a:prstGeom>
            <a:grpFill/>
          </p:spPr>
        </p:pic>
      </p:grpSp>
    </p:spTree>
    <p:extLst>
      <p:ext uri="{BB962C8B-B14F-4D97-AF65-F5344CB8AC3E}">
        <p14:creationId xmlns:p14="http://schemas.microsoft.com/office/powerpoint/2010/main" val="2784809287"/>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7E1EDF-5E6E-4AC2-801E-A8E67CE3AC69}"/>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560103C4-C390-4B15-B813-F703BB8662EB}"/>
              </a:ext>
            </a:extLst>
          </p:cNvPr>
          <p:cNvSpPr>
            <a:spLocks noGrp="1"/>
          </p:cNvSpPr>
          <p:nvPr>
            <p:ph idx="1"/>
          </p:nvPr>
        </p:nvSpPr>
        <p:spPr>
          <a:xfrm>
            <a:off x="5183188" y="987425"/>
            <a:ext cx="6172200" cy="4873625"/>
          </a:xfrm>
          <a:prstGeom prst="rect">
            <a:avLst/>
          </a:prstGeo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6F15386-9E32-43AF-9329-881E35A5B9AF}"/>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4E4D0C97-C885-4B53-8ED9-AACAD98C9AF3}"/>
              </a:ext>
            </a:extLst>
          </p:cNvPr>
          <p:cNvSpPr>
            <a:spLocks noGrp="1"/>
          </p:cNvSpPr>
          <p:nvPr>
            <p:ph type="dt" sz="half" idx="10"/>
          </p:nvPr>
        </p:nvSpPr>
        <p:spPr/>
        <p:txBody>
          <a:bodyPr/>
          <a:lstStyle/>
          <a:p>
            <a:fld id="{D5AB3518-7599-40DF-BB14-EF7D98FEDD38}" type="datetime1">
              <a:rPr lang="en-US" smtClean="0">
                <a:solidFill>
                  <a:srgbClr val="404040">
                    <a:tint val="75000"/>
                  </a:srgbClr>
                </a:solidFill>
              </a:rPr>
              <a:t>7/2/2021</a:t>
            </a:fld>
            <a:endParaRPr lang="en-US">
              <a:solidFill>
                <a:srgbClr val="404040">
                  <a:tint val="75000"/>
                </a:srgbClr>
              </a:solidFill>
            </a:endParaRPr>
          </a:p>
        </p:txBody>
      </p:sp>
      <p:sp>
        <p:nvSpPr>
          <p:cNvPr id="6" name="Footer Placeholder 5">
            <a:extLst>
              <a:ext uri="{FF2B5EF4-FFF2-40B4-BE49-F238E27FC236}">
                <a16:creationId xmlns:a16="http://schemas.microsoft.com/office/drawing/2014/main" id="{F5FDCA99-AC75-4A8D-86D0-8E35CBC502A6}"/>
              </a:ext>
            </a:extLst>
          </p:cNvPr>
          <p:cNvSpPr>
            <a:spLocks noGrp="1"/>
          </p:cNvSpPr>
          <p:nvPr>
            <p:ph type="ftr" sz="quarter" idx="11"/>
          </p:nvPr>
        </p:nvSpPr>
        <p:spPr/>
        <p:txBody>
          <a:bodyPr/>
          <a:lstStyle/>
          <a:p>
            <a:endParaRPr lang="en-US">
              <a:solidFill>
                <a:srgbClr val="404040">
                  <a:tint val="75000"/>
                </a:srgbClr>
              </a:solidFill>
            </a:endParaRPr>
          </a:p>
        </p:txBody>
      </p:sp>
      <p:sp>
        <p:nvSpPr>
          <p:cNvPr id="7" name="Slide Number Placeholder 6">
            <a:extLst>
              <a:ext uri="{FF2B5EF4-FFF2-40B4-BE49-F238E27FC236}">
                <a16:creationId xmlns:a16="http://schemas.microsoft.com/office/drawing/2014/main" id="{76D84321-ED8A-4BCE-ADF9-6112E925F581}"/>
              </a:ext>
            </a:extLst>
          </p:cNvPr>
          <p:cNvSpPr>
            <a:spLocks noGrp="1"/>
          </p:cNvSpPr>
          <p:nvPr>
            <p:ph type="sldNum" sz="quarter" idx="12"/>
          </p:nvPr>
        </p:nvSpPr>
        <p:spPr/>
        <p:txBody>
          <a:bodyPr/>
          <a:lstStyle/>
          <a:p>
            <a:fld id="{0F7899C1-2C73-44D6-B5DF-230399EE6AEB}" type="slidenum">
              <a:rPr lang="en-US" smtClean="0">
                <a:solidFill>
                  <a:srgbClr val="404040">
                    <a:tint val="75000"/>
                  </a:srgbClr>
                </a:solidFill>
              </a:rPr>
              <a:pPr/>
              <a:t>‹#›</a:t>
            </a:fld>
            <a:endParaRPr lang="en-US">
              <a:solidFill>
                <a:srgbClr val="404040">
                  <a:tint val="75000"/>
                </a:srgbClr>
              </a:solidFill>
            </a:endParaRPr>
          </a:p>
        </p:txBody>
      </p:sp>
    </p:spTree>
    <p:extLst>
      <p:ext uri="{BB962C8B-B14F-4D97-AF65-F5344CB8AC3E}">
        <p14:creationId xmlns:p14="http://schemas.microsoft.com/office/powerpoint/2010/main" val="381651139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E075FD-8CFA-4247-937A-4FE3490C018A}"/>
              </a:ext>
            </a:extLst>
          </p:cNvPr>
          <p:cNvSpPr>
            <a:spLocks noGrp="1"/>
          </p:cNvSpPr>
          <p:nvPr>
            <p:ph type="title"/>
          </p:nvPr>
        </p:nvSpPr>
        <p:spPr>
          <a:xfrm>
            <a:off x="839788" y="457200"/>
            <a:ext cx="3932237" cy="1600200"/>
          </a:xfrm>
          <a:prstGeom prst="rect">
            <a:avLst/>
          </a:prstGeo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DB090E60-E802-4E68-ADD1-A26B95EEE841}"/>
              </a:ext>
            </a:extLst>
          </p:cNvPr>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64A5B2AA-D1EC-43B6-B361-1AE7E6609677}"/>
              </a:ext>
            </a:extLst>
          </p:cNvPr>
          <p:cNvSpPr>
            <a:spLocks noGrp="1"/>
          </p:cNvSpPr>
          <p:nvPr>
            <p:ph type="body" sz="half" idx="2"/>
          </p:nvPr>
        </p:nvSpPr>
        <p:spPr>
          <a:xfrm>
            <a:off x="839788" y="2057400"/>
            <a:ext cx="3932237" cy="3811588"/>
          </a:xfrm>
          <a:prstGeom prst="rect">
            <a:avLst/>
          </a:prstGeo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7FB53C9C-5F2E-460D-9342-2A5F3265E43E}"/>
              </a:ext>
            </a:extLst>
          </p:cNvPr>
          <p:cNvSpPr>
            <a:spLocks noGrp="1"/>
          </p:cNvSpPr>
          <p:nvPr>
            <p:ph type="dt" sz="half" idx="10"/>
          </p:nvPr>
        </p:nvSpPr>
        <p:spPr/>
        <p:txBody>
          <a:bodyPr/>
          <a:lstStyle/>
          <a:p>
            <a:fld id="{CA14886D-E9DE-49BA-A911-19473E28D9A7}" type="datetime1">
              <a:rPr lang="en-US" smtClean="0">
                <a:solidFill>
                  <a:srgbClr val="404040">
                    <a:tint val="75000"/>
                  </a:srgbClr>
                </a:solidFill>
              </a:rPr>
              <a:t>7/2/2021</a:t>
            </a:fld>
            <a:endParaRPr lang="en-US">
              <a:solidFill>
                <a:srgbClr val="404040">
                  <a:tint val="75000"/>
                </a:srgbClr>
              </a:solidFill>
            </a:endParaRPr>
          </a:p>
        </p:txBody>
      </p:sp>
      <p:sp>
        <p:nvSpPr>
          <p:cNvPr id="6" name="Footer Placeholder 5">
            <a:extLst>
              <a:ext uri="{FF2B5EF4-FFF2-40B4-BE49-F238E27FC236}">
                <a16:creationId xmlns:a16="http://schemas.microsoft.com/office/drawing/2014/main" id="{8E227C0C-6B11-4B53-8A24-7E46BAFC26C3}"/>
              </a:ext>
            </a:extLst>
          </p:cNvPr>
          <p:cNvSpPr>
            <a:spLocks noGrp="1"/>
          </p:cNvSpPr>
          <p:nvPr>
            <p:ph type="ftr" sz="quarter" idx="11"/>
          </p:nvPr>
        </p:nvSpPr>
        <p:spPr/>
        <p:txBody>
          <a:bodyPr/>
          <a:lstStyle/>
          <a:p>
            <a:endParaRPr lang="en-US">
              <a:solidFill>
                <a:srgbClr val="404040">
                  <a:tint val="75000"/>
                </a:srgbClr>
              </a:solidFill>
            </a:endParaRPr>
          </a:p>
        </p:txBody>
      </p:sp>
      <p:sp>
        <p:nvSpPr>
          <p:cNvPr id="7" name="Slide Number Placeholder 6">
            <a:extLst>
              <a:ext uri="{FF2B5EF4-FFF2-40B4-BE49-F238E27FC236}">
                <a16:creationId xmlns:a16="http://schemas.microsoft.com/office/drawing/2014/main" id="{9A0B8457-1FDC-4F2E-9BED-BB8F8935545E}"/>
              </a:ext>
            </a:extLst>
          </p:cNvPr>
          <p:cNvSpPr>
            <a:spLocks noGrp="1"/>
          </p:cNvSpPr>
          <p:nvPr>
            <p:ph type="sldNum" sz="quarter" idx="12"/>
          </p:nvPr>
        </p:nvSpPr>
        <p:spPr/>
        <p:txBody>
          <a:bodyPr/>
          <a:lstStyle/>
          <a:p>
            <a:fld id="{0F7899C1-2C73-44D6-B5DF-230399EE6AEB}" type="slidenum">
              <a:rPr lang="en-US" smtClean="0">
                <a:solidFill>
                  <a:srgbClr val="404040">
                    <a:tint val="75000"/>
                  </a:srgbClr>
                </a:solidFill>
              </a:rPr>
              <a:pPr/>
              <a:t>‹#›</a:t>
            </a:fld>
            <a:endParaRPr lang="en-US">
              <a:solidFill>
                <a:srgbClr val="404040">
                  <a:tint val="75000"/>
                </a:srgbClr>
              </a:solidFill>
            </a:endParaRPr>
          </a:p>
        </p:txBody>
      </p:sp>
    </p:spTree>
    <p:extLst>
      <p:ext uri="{BB962C8B-B14F-4D97-AF65-F5344CB8AC3E}">
        <p14:creationId xmlns:p14="http://schemas.microsoft.com/office/powerpoint/2010/main" val="373560571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Title and Vertical Text">
    <p:spTree>
      <p:nvGrpSpPr>
        <p:cNvPr id="1" name=""/>
        <p:cNvGrpSpPr/>
        <p:nvPr/>
      </p:nvGrpSpPr>
      <p:grpSpPr>
        <a:xfrm>
          <a:off x="0" y="0"/>
          <a:ext cx="0" cy="0"/>
          <a:chOff x="0" y="0"/>
          <a:chExt cx="0" cy="0"/>
        </a:xfrm>
      </p:grpSpPr>
      <p:sp>
        <p:nvSpPr>
          <p:cNvPr id="3" name="Vertical Text Placeholder 2">
            <a:extLst>
              <a:ext uri="{FF2B5EF4-FFF2-40B4-BE49-F238E27FC236}">
                <a16:creationId xmlns:a16="http://schemas.microsoft.com/office/drawing/2014/main" id="{107D93E8-50DD-47BB-AE9E-C6CF9C4CE994}"/>
              </a:ext>
            </a:extLst>
          </p:cNvPr>
          <p:cNvSpPr>
            <a:spLocks noGrp="1"/>
          </p:cNvSpPr>
          <p:nvPr>
            <p:ph type="body" orient="vert" idx="1"/>
          </p:nvPr>
        </p:nvSpPr>
        <p:spPr>
          <a:xfrm>
            <a:off x="838200" y="1825625"/>
            <a:ext cx="10515600" cy="43513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E519CE8-6403-468A-AE66-91F8B799C5DF}"/>
              </a:ext>
            </a:extLst>
          </p:cNvPr>
          <p:cNvSpPr>
            <a:spLocks noGrp="1"/>
          </p:cNvSpPr>
          <p:nvPr>
            <p:ph type="dt" sz="half" idx="10"/>
          </p:nvPr>
        </p:nvSpPr>
        <p:spPr/>
        <p:txBody>
          <a:bodyPr/>
          <a:lstStyle/>
          <a:p>
            <a:fld id="{490CA8CB-014D-43CF-AB3B-9BDFFC051B55}" type="datetime1">
              <a:rPr lang="en-US" smtClean="0">
                <a:solidFill>
                  <a:srgbClr val="404040">
                    <a:tint val="75000"/>
                  </a:srgbClr>
                </a:solidFill>
              </a:rPr>
              <a:t>7/2/2021</a:t>
            </a:fld>
            <a:endParaRPr lang="en-US">
              <a:solidFill>
                <a:srgbClr val="404040">
                  <a:tint val="75000"/>
                </a:srgbClr>
              </a:solidFill>
            </a:endParaRPr>
          </a:p>
        </p:txBody>
      </p:sp>
      <p:sp>
        <p:nvSpPr>
          <p:cNvPr id="5" name="Footer Placeholder 4">
            <a:extLst>
              <a:ext uri="{FF2B5EF4-FFF2-40B4-BE49-F238E27FC236}">
                <a16:creationId xmlns:a16="http://schemas.microsoft.com/office/drawing/2014/main" id="{CEE366F8-A445-4682-AB92-73F3FB4C50A6}"/>
              </a:ext>
            </a:extLst>
          </p:cNvPr>
          <p:cNvSpPr>
            <a:spLocks noGrp="1"/>
          </p:cNvSpPr>
          <p:nvPr>
            <p:ph type="ftr" sz="quarter" idx="11"/>
          </p:nvPr>
        </p:nvSpPr>
        <p:spPr/>
        <p:txBody>
          <a:bodyPr/>
          <a:lstStyle/>
          <a:p>
            <a:endParaRPr lang="en-US">
              <a:solidFill>
                <a:srgbClr val="404040">
                  <a:tint val="75000"/>
                </a:srgbClr>
              </a:solidFill>
            </a:endParaRPr>
          </a:p>
        </p:txBody>
      </p:sp>
      <p:sp>
        <p:nvSpPr>
          <p:cNvPr id="6" name="Slide Number Placeholder 5">
            <a:extLst>
              <a:ext uri="{FF2B5EF4-FFF2-40B4-BE49-F238E27FC236}">
                <a16:creationId xmlns:a16="http://schemas.microsoft.com/office/drawing/2014/main" id="{968C7B64-EA25-4F74-9134-CB913F36A93A}"/>
              </a:ext>
            </a:extLst>
          </p:cNvPr>
          <p:cNvSpPr>
            <a:spLocks noGrp="1"/>
          </p:cNvSpPr>
          <p:nvPr>
            <p:ph type="sldNum" sz="quarter" idx="12"/>
          </p:nvPr>
        </p:nvSpPr>
        <p:spPr/>
        <p:txBody>
          <a:bodyPr/>
          <a:lstStyle/>
          <a:p>
            <a:fld id="{0F7899C1-2C73-44D6-B5DF-230399EE6AEB}" type="slidenum">
              <a:rPr lang="en-US" smtClean="0">
                <a:solidFill>
                  <a:srgbClr val="404040">
                    <a:tint val="75000"/>
                  </a:srgbClr>
                </a:solidFill>
              </a:rPr>
              <a:pPr/>
              <a:t>‹#›</a:t>
            </a:fld>
            <a:endParaRPr lang="en-US">
              <a:solidFill>
                <a:srgbClr val="404040">
                  <a:tint val="75000"/>
                </a:srgbClr>
              </a:solidFill>
            </a:endParaRPr>
          </a:p>
        </p:txBody>
      </p:sp>
      <p:cxnSp>
        <p:nvCxnSpPr>
          <p:cNvPr id="7" name="Straight Connector 6">
            <a:extLst>
              <a:ext uri="{FF2B5EF4-FFF2-40B4-BE49-F238E27FC236}">
                <a16:creationId xmlns:a16="http://schemas.microsoft.com/office/drawing/2014/main" id="{0DAAA287-6C3C-44DE-9957-41AC5DA2DEB0}"/>
              </a:ext>
            </a:extLst>
          </p:cNvPr>
          <p:cNvCxnSpPr>
            <a:cxnSpLocks/>
          </p:cNvCxnSpPr>
          <p:nvPr userDrawn="1"/>
        </p:nvCxnSpPr>
        <p:spPr>
          <a:xfrm>
            <a:off x="496262" y="737985"/>
            <a:ext cx="11695738" cy="0"/>
          </a:xfrm>
          <a:prstGeom prst="line">
            <a:avLst/>
          </a:prstGeom>
          <a:ln w="19050">
            <a:solidFill>
              <a:srgbClr val="404040"/>
            </a:solidFill>
          </a:ln>
        </p:spPr>
        <p:style>
          <a:lnRef idx="1">
            <a:schemeClr val="accent1"/>
          </a:lnRef>
          <a:fillRef idx="0">
            <a:schemeClr val="accent1"/>
          </a:fillRef>
          <a:effectRef idx="0">
            <a:schemeClr val="accent1"/>
          </a:effectRef>
          <a:fontRef idx="minor">
            <a:schemeClr val="tx1"/>
          </a:fontRef>
        </p:style>
      </p:cxnSp>
      <p:sp>
        <p:nvSpPr>
          <p:cNvPr id="8" name="Title Placeholder 1">
            <a:extLst>
              <a:ext uri="{FF2B5EF4-FFF2-40B4-BE49-F238E27FC236}">
                <a16:creationId xmlns:a16="http://schemas.microsoft.com/office/drawing/2014/main" id="{F0B432A8-FE3E-4E28-9E78-0CE438154DA4}"/>
              </a:ext>
            </a:extLst>
          </p:cNvPr>
          <p:cNvSpPr>
            <a:spLocks noGrp="1"/>
          </p:cNvSpPr>
          <p:nvPr>
            <p:ph type="title"/>
          </p:nvPr>
        </p:nvSpPr>
        <p:spPr>
          <a:xfrm>
            <a:off x="824965" y="0"/>
            <a:ext cx="10515600" cy="719730"/>
          </a:xfrm>
          <a:prstGeom prst="rect">
            <a:avLst/>
          </a:prstGeom>
        </p:spPr>
        <p:txBody>
          <a:bodyPr vert="horz" lIns="91440" tIns="45720" rIns="91440" bIns="45720" rtlCol="0" anchor="ctr">
            <a:normAutofit/>
          </a:bodyPr>
          <a:lstStyle/>
          <a:p>
            <a:r>
              <a:rPr lang="en-US" dirty="0"/>
              <a:t>Click to edit Master title style</a:t>
            </a:r>
          </a:p>
        </p:txBody>
      </p:sp>
      <p:grpSp>
        <p:nvGrpSpPr>
          <p:cNvPr id="2" name="Group 8">
            <a:extLst>
              <a:ext uri="{FF2B5EF4-FFF2-40B4-BE49-F238E27FC236}">
                <a16:creationId xmlns:a16="http://schemas.microsoft.com/office/drawing/2014/main" id="{3E5BD491-60CD-47E1-95A7-229108B81BA6}"/>
              </a:ext>
            </a:extLst>
          </p:cNvPr>
          <p:cNvGrpSpPr/>
          <p:nvPr userDrawn="1"/>
        </p:nvGrpSpPr>
        <p:grpSpPr>
          <a:xfrm>
            <a:off x="11254105" y="0"/>
            <a:ext cx="933450" cy="744836"/>
            <a:chOff x="8337550" y="2210274"/>
            <a:chExt cx="933450" cy="744836"/>
          </a:xfrm>
          <a:solidFill>
            <a:schemeClr val="tx1"/>
          </a:solidFill>
        </p:grpSpPr>
        <p:sp>
          <p:nvSpPr>
            <p:cNvPr id="10" name="Rectangle 9">
              <a:extLst>
                <a:ext uri="{FF2B5EF4-FFF2-40B4-BE49-F238E27FC236}">
                  <a16:creationId xmlns:a16="http://schemas.microsoft.com/office/drawing/2014/main" id="{7156C621-4E22-4E46-AA26-E121AD25114F}"/>
                </a:ext>
              </a:extLst>
            </p:cNvPr>
            <p:cNvSpPr/>
            <p:nvPr/>
          </p:nvSpPr>
          <p:spPr>
            <a:xfrm>
              <a:off x="8337550" y="2210274"/>
              <a:ext cx="933450" cy="74483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prstClr val="white"/>
                </a:solidFill>
              </a:endParaRPr>
            </a:p>
          </p:txBody>
        </p:sp>
        <p:sp>
          <p:nvSpPr>
            <p:cNvPr id="11" name="Rectangle: Rounded Corners 10">
              <a:extLst>
                <a:ext uri="{FF2B5EF4-FFF2-40B4-BE49-F238E27FC236}">
                  <a16:creationId xmlns:a16="http://schemas.microsoft.com/office/drawing/2014/main" id="{BACDBDDF-8C82-4F4F-8E03-65DFB591F95F}"/>
                </a:ext>
              </a:extLst>
            </p:cNvPr>
            <p:cNvSpPr/>
            <p:nvPr/>
          </p:nvSpPr>
          <p:spPr>
            <a:xfrm>
              <a:off x="8610602" y="2393473"/>
              <a:ext cx="404813" cy="404812"/>
            </a:xfrm>
            <a:prstGeom prst="roundRect">
              <a:avLst/>
            </a:prstGeom>
            <a:grpFill/>
            <a:ln w="19050">
              <a:solidFill>
                <a:srgbClr val="2F773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prstClr val="white"/>
                </a:solidFill>
              </a:endParaRPr>
            </a:p>
          </p:txBody>
        </p:sp>
        <p:pic>
          <p:nvPicPr>
            <p:cNvPr id="12" name="Picture 11">
              <a:extLst>
                <a:ext uri="{FF2B5EF4-FFF2-40B4-BE49-F238E27FC236}">
                  <a16:creationId xmlns:a16="http://schemas.microsoft.com/office/drawing/2014/main" id="{E793B424-8854-4284-9DF0-FE4BDEE96770}"/>
                </a:ext>
              </a:extLst>
            </p:cNvPr>
            <p:cNvPicPr>
              <a:picLocks noChangeAspect="1"/>
            </p:cNvPicPr>
            <p:nvPr/>
          </p:nvPicPr>
          <p:blipFill>
            <a:blip r:embed="rId2" cstate="print"/>
            <a:stretch>
              <a:fillRect/>
            </a:stretch>
          </p:blipFill>
          <p:spPr>
            <a:xfrm>
              <a:off x="8674207" y="2425222"/>
              <a:ext cx="277602" cy="341314"/>
            </a:xfrm>
            <a:prstGeom prst="rect">
              <a:avLst/>
            </a:prstGeom>
            <a:grpFill/>
          </p:spPr>
        </p:pic>
        <p:pic>
          <p:nvPicPr>
            <p:cNvPr id="13" name="Picture 12">
              <a:extLst>
                <a:ext uri="{FF2B5EF4-FFF2-40B4-BE49-F238E27FC236}">
                  <a16:creationId xmlns:a16="http://schemas.microsoft.com/office/drawing/2014/main" id="{B4D86E29-4F7B-4B5D-B55D-6765EB0A11A5}"/>
                </a:ext>
              </a:extLst>
            </p:cNvPr>
            <p:cNvPicPr>
              <a:picLocks noChangeAspect="1"/>
            </p:cNvPicPr>
            <p:nvPr/>
          </p:nvPicPr>
          <p:blipFill>
            <a:blip r:embed="rId3" cstate="print"/>
            <a:stretch>
              <a:fillRect/>
            </a:stretch>
          </p:blipFill>
          <p:spPr>
            <a:xfrm>
              <a:off x="8952523" y="2330769"/>
              <a:ext cx="131885" cy="127000"/>
            </a:xfrm>
            <a:prstGeom prst="rect">
              <a:avLst/>
            </a:prstGeom>
            <a:grpFill/>
          </p:spPr>
        </p:pic>
      </p:grpSp>
    </p:spTree>
    <p:extLst>
      <p:ext uri="{BB962C8B-B14F-4D97-AF65-F5344CB8AC3E}">
        <p14:creationId xmlns:p14="http://schemas.microsoft.com/office/powerpoint/2010/main" val="250265512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EAA201-2E3C-F745-B30F-620243D46957}"/>
              </a:ext>
            </a:extLst>
          </p:cNvPr>
          <p:cNvSpPr>
            <a:spLocks noGrp="1"/>
          </p:cNvSpPr>
          <p:nvPr>
            <p:ph type="title"/>
          </p:nvPr>
        </p:nvSpPr>
        <p:spPr/>
        <p:txBody>
          <a:bodyPr/>
          <a:lstStyle/>
          <a:p>
            <a:r>
              <a:rPr lang="en-GB"/>
              <a:t>Click to edit Master title style</a:t>
            </a:r>
            <a:endParaRPr lang="x-none"/>
          </a:p>
        </p:txBody>
      </p:sp>
      <p:sp>
        <p:nvSpPr>
          <p:cNvPr id="3" name="Content Placeholder 2">
            <a:extLst>
              <a:ext uri="{FF2B5EF4-FFF2-40B4-BE49-F238E27FC236}">
                <a16:creationId xmlns:a16="http://schemas.microsoft.com/office/drawing/2014/main" id="{7B8103B2-0C5A-3847-8DDF-B303723E5B0F}"/>
              </a:ext>
            </a:extLst>
          </p:cNvPr>
          <p:cNvSpPr>
            <a:spLocks noGrp="1"/>
          </p:cNvSpPr>
          <p:nvPr>
            <p:ph sz="half" idx="1"/>
          </p:nvPr>
        </p:nvSpPr>
        <p:spPr>
          <a:xfrm>
            <a:off x="838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x-none"/>
          </a:p>
        </p:txBody>
      </p:sp>
      <p:sp>
        <p:nvSpPr>
          <p:cNvPr id="4" name="Content Placeholder 3">
            <a:extLst>
              <a:ext uri="{FF2B5EF4-FFF2-40B4-BE49-F238E27FC236}">
                <a16:creationId xmlns:a16="http://schemas.microsoft.com/office/drawing/2014/main" id="{CE39D60D-D77D-E04A-9571-3C7A215FEE31}"/>
              </a:ext>
            </a:extLst>
          </p:cNvPr>
          <p:cNvSpPr>
            <a:spLocks noGrp="1"/>
          </p:cNvSpPr>
          <p:nvPr>
            <p:ph sz="half" idx="2"/>
          </p:nvPr>
        </p:nvSpPr>
        <p:spPr>
          <a:xfrm>
            <a:off x="6172200" y="1825625"/>
            <a:ext cx="5181600" cy="435133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x-none"/>
          </a:p>
        </p:txBody>
      </p:sp>
      <p:sp>
        <p:nvSpPr>
          <p:cNvPr id="5" name="Date Placeholder 4">
            <a:extLst>
              <a:ext uri="{FF2B5EF4-FFF2-40B4-BE49-F238E27FC236}">
                <a16:creationId xmlns:a16="http://schemas.microsoft.com/office/drawing/2014/main" id="{DECA35FD-BF4B-1E4D-91AA-3BF9700BA8C4}"/>
              </a:ext>
            </a:extLst>
          </p:cNvPr>
          <p:cNvSpPr>
            <a:spLocks noGrp="1"/>
          </p:cNvSpPr>
          <p:nvPr>
            <p:ph type="dt" sz="half" idx="10"/>
          </p:nvPr>
        </p:nvSpPr>
        <p:spPr/>
        <p:txBody>
          <a:bodyPr/>
          <a:lstStyle/>
          <a:p>
            <a:fld id="{9BDE3145-742C-4E1B-8C15-18028EE35037}" type="datetime1">
              <a:rPr lang="en-US" smtClean="0"/>
              <a:t>7/2/2021</a:t>
            </a:fld>
            <a:endParaRPr lang="x-none"/>
          </a:p>
        </p:txBody>
      </p:sp>
      <p:sp>
        <p:nvSpPr>
          <p:cNvPr id="6" name="Footer Placeholder 5">
            <a:extLst>
              <a:ext uri="{FF2B5EF4-FFF2-40B4-BE49-F238E27FC236}">
                <a16:creationId xmlns:a16="http://schemas.microsoft.com/office/drawing/2014/main" id="{8D89ECB4-00FF-5E45-8939-C70EA041F60C}"/>
              </a:ext>
            </a:extLst>
          </p:cNvPr>
          <p:cNvSpPr>
            <a:spLocks noGrp="1"/>
          </p:cNvSpPr>
          <p:nvPr>
            <p:ph type="ftr" sz="quarter" idx="11"/>
          </p:nvPr>
        </p:nvSpPr>
        <p:spPr/>
        <p:txBody>
          <a:bodyPr/>
          <a:lstStyle/>
          <a:p>
            <a:endParaRPr lang="x-none"/>
          </a:p>
        </p:txBody>
      </p:sp>
      <p:sp>
        <p:nvSpPr>
          <p:cNvPr id="7" name="Slide Number Placeholder 6">
            <a:extLst>
              <a:ext uri="{FF2B5EF4-FFF2-40B4-BE49-F238E27FC236}">
                <a16:creationId xmlns:a16="http://schemas.microsoft.com/office/drawing/2014/main" id="{13CD1806-3607-9341-9CDA-978C8AE0783E}"/>
              </a:ext>
            </a:extLst>
          </p:cNvPr>
          <p:cNvSpPr>
            <a:spLocks noGrp="1"/>
          </p:cNvSpPr>
          <p:nvPr>
            <p:ph type="sldNum" sz="quarter" idx="12"/>
          </p:nvPr>
        </p:nvSpPr>
        <p:spPr/>
        <p:txBody>
          <a:bodyPr/>
          <a:lstStyle/>
          <a:p>
            <a:fld id="{23F81716-73B5-204F-9D41-E323A418E0C9}" type="slidenum">
              <a:rPr lang="x-none" smtClean="0"/>
              <a:pPr/>
              <a:t>‹#›</a:t>
            </a:fld>
            <a:endParaRPr lang="x-none"/>
          </a:p>
        </p:txBody>
      </p:sp>
    </p:spTree>
    <p:extLst>
      <p:ext uri="{BB962C8B-B14F-4D97-AF65-F5344CB8AC3E}">
        <p14:creationId xmlns:p14="http://schemas.microsoft.com/office/powerpoint/2010/main" val="640431244"/>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DC5513D-E7B9-4420-8453-92A2CD53211E}"/>
              </a:ext>
            </a:extLst>
          </p:cNvPr>
          <p:cNvSpPr>
            <a:spLocks noGrp="1"/>
          </p:cNvSpPr>
          <p:nvPr>
            <p:ph type="title" orient="vert"/>
          </p:nvPr>
        </p:nvSpPr>
        <p:spPr>
          <a:xfrm>
            <a:off x="8724900" y="365125"/>
            <a:ext cx="2628900" cy="5811838"/>
          </a:xfrm>
          <a:prstGeom prst="rect">
            <a:avLst/>
          </a:prstGeo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6CFC345-2A00-46E0-84F7-B541CA63F675}"/>
              </a:ext>
            </a:extLst>
          </p:cNvPr>
          <p:cNvSpPr>
            <a:spLocks noGrp="1"/>
          </p:cNvSpPr>
          <p:nvPr>
            <p:ph type="body" orient="vert" idx="1"/>
          </p:nvPr>
        </p:nvSpPr>
        <p:spPr>
          <a:xfrm>
            <a:off x="838200" y="365125"/>
            <a:ext cx="7734300" cy="5811838"/>
          </a:xfrm>
          <a:prstGeom prst="rect">
            <a:avLst/>
          </a:prstGeo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AF5E7495-B3C1-44C9-86C3-637A78561758}"/>
              </a:ext>
            </a:extLst>
          </p:cNvPr>
          <p:cNvSpPr>
            <a:spLocks noGrp="1"/>
          </p:cNvSpPr>
          <p:nvPr>
            <p:ph type="dt" sz="half" idx="10"/>
          </p:nvPr>
        </p:nvSpPr>
        <p:spPr/>
        <p:txBody>
          <a:bodyPr/>
          <a:lstStyle/>
          <a:p>
            <a:fld id="{41A790F0-997A-4078-812F-61923E63705B}" type="datetime1">
              <a:rPr lang="en-US" smtClean="0">
                <a:solidFill>
                  <a:srgbClr val="404040">
                    <a:tint val="75000"/>
                  </a:srgbClr>
                </a:solidFill>
              </a:rPr>
              <a:t>7/2/2021</a:t>
            </a:fld>
            <a:endParaRPr lang="en-US">
              <a:solidFill>
                <a:srgbClr val="404040">
                  <a:tint val="75000"/>
                </a:srgbClr>
              </a:solidFill>
            </a:endParaRPr>
          </a:p>
        </p:txBody>
      </p:sp>
      <p:sp>
        <p:nvSpPr>
          <p:cNvPr id="5" name="Footer Placeholder 4">
            <a:extLst>
              <a:ext uri="{FF2B5EF4-FFF2-40B4-BE49-F238E27FC236}">
                <a16:creationId xmlns:a16="http://schemas.microsoft.com/office/drawing/2014/main" id="{5BF1F737-CADA-4231-8F59-603A5FBC1F81}"/>
              </a:ext>
            </a:extLst>
          </p:cNvPr>
          <p:cNvSpPr>
            <a:spLocks noGrp="1"/>
          </p:cNvSpPr>
          <p:nvPr>
            <p:ph type="ftr" sz="quarter" idx="11"/>
          </p:nvPr>
        </p:nvSpPr>
        <p:spPr/>
        <p:txBody>
          <a:bodyPr/>
          <a:lstStyle/>
          <a:p>
            <a:endParaRPr lang="en-US">
              <a:solidFill>
                <a:srgbClr val="404040">
                  <a:tint val="75000"/>
                </a:srgbClr>
              </a:solidFill>
            </a:endParaRPr>
          </a:p>
        </p:txBody>
      </p:sp>
      <p:sp>
        <p:nvSpPr>
          <p:cNvPr id="6" name="Slide Number Placeholder 5">
            <a:extLst>
              <a:ext uri="{FF2B5EF4-FFF2-40B4-BE49-F238E27FC236}">
                <a16:creationId xmlns:a16="http://schemas.microsoft.com/office/drawing/2014/main" id="{35DC6515-3453-46C4-BE16-98F6DCDAF273}"/>
              </a:ext>
            </a:extLst>
          </p:cNvPr>
          <p:cNvSpPr>
            <a:spLocks noGrp="1"/>
          </p:cNvSpPr>
          <p:nvPr>
            <p:ph type="sldNum" sz="quarter" idx="12"/>
          </p:nvPr>
        </p:nvSpPr>
        <p:spPr/>
        <p:txBody>
          <a:bodyPr/>
          <a:lstStyle/>
          <a:p>
            <a:fld id="{0F7899C1-2C73-44D6-B5DF-230399EE6AEB}" type="slidenum">
              <a:rPr lang="en-US" smtClean="0">
                <a:solidFill>
                  <a:srgbClr val="404040">
                    <a:tint val="75000"/>
                  </a:srgbClr>
                </a:solidFill>
              </a:rPr>
              <a:pPr/>
              <a:t>‹#›</a:t>
            </a:fld>
            <a:endParaRPr lang="en-US">
              <a:solidFill>
                <a:srgbClr val="404040">
                  <a:tint val="75000"/>
                </a:srgbClr>
              </a:solidFill>
            </a:endParaRPr>
          </a:p>
        </p:txBody>
      </p:sp>
    </p:spTree>
    <p:extLst>
      <p:ext uri="{BB962C8B-B14F-4D97-AF65-F5344CB8AC3E}">
        <p14:creationId xmlns:p14="http://schemas.microsoft.com/office/powerpoint/2010/main" val="326781538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F9985A-4303-764A-B092-0BFDA1FD13BC}"/>
              </a:ext>
            </a:extLst>
          </p:cNvPr>
          <p:cNvSpPr>
            <a:spLocks noGrp="1"/>
          </p:cNvSpPr>
          <p:nvPr>
            <p:ph type="title"/>
          </p:nvPr>
        </p:nvSpPr>
        <p:spPr>
          <a:xfrm>
            <a:off x="839788" y="365125"/>
            <a:ext cx="10515600" cy="1325563"/>
          </a:xfrm>
        </p:spPr>
        <p:txBody>
          <a:bodyPr/>
          <a:lstStyle/>
          <a:p>
            <a:r>
              <a:rPr lang="en-GB"/>
              <a:t>Click to edit Master title style</a:t>
            </a:r>
            <a:endParaRPr lang="x-none"/>
          </a:p>
        </p:txBody>
      </p:sp>
      <p:sp>
        <p:nvSpPr>
          <p:cNvPr id="3" name="Text Placeholder 2">
            <a:extLst>
              <a:ext uri="{FF2B5EF4-FFF2-40B4-BE49-F238E27FC236}">
                <a16:creationId xmlns:a16="http://schemas.microsoft.com/office/drawing/2014/main" id="{8D33BD19-8876-8445-A5DC-6BF7252DD89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84B05975-4442-2146-AAF4-EE6B4B11142A}"/>
              </a:ext>
            </a:extLst>
          </p:cNvPr>
          <p:cNvSpPr>
            <a:spLocks noGrp="1"/>
          </p:cNvSpPr>
          <p:nvPr>
            <p:ph sz="half" idx="2"/>
          </p:nvPr>
        </p:nvSpPr>
        <p:spPr>
          <a:xfrm>
            <a:off x="839788" y="2505075"/>
            <a:ext cx="515778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x-none"/>
          </a:p>
        </p:txBody>
      </p:sp>
      <p:sp>
        <p:nvSpPr>
          <p:cNvPr id="5" name="Text Placeholder 4">
            <a:extLst>
              <a:ext uri="{FF2B5EF4-FFF2-40B4-BE49-F238E27FC236}">
                <a16:creationId xmlns:a16="http://schemas.microsoft.com/office/drawing/2014/main" id="{B1CE61C5-D4CF-284E-AD93-9D00B4C82C5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EC6FBCEA-725A-B849-8257-D2B154E7FA88}"/>
              </a:ext>
            </a:extLst>
          </p:cNvPr>
          <p:cNvSpPr>
            <a:spLocks noGrp="1"/>
          </p:cNvSpPr>
          <p:nvPr>
            <p:ph sz="quarter" idx="4"/>
          </p:nvPr>
        </p:nvSpPr>
        <p:spPr>
          <a:xfrm>
            <a:off x="6172200" y="2505075"/>
            <a:ext cx="51831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x-none"/>
          </a:p>
        </p:txBody>
      </p:sp>
      <p:sp>
        <p:nvSpPr>
          <p:cNvPr id="7" name="Date Placeholder 6">
            <a:extLst>
              <a:ext uri="{FF2B5EF4-FFF2-40B4-BE49-F238E27FC236}">
                <a16:creationId xmlns:a16="http://schemas.microsoft.com/office/drawing/2014/main" id="{BE1C4E00-E56B-164B-81CA-068935202070}"/>
              </a:ext>
            </a:extLst>
          </p:cNvPr>
          <p:cNvSpPr>
            <a:spLocks noGrp="1"/>
          </p:cNvSpPr>
          <p:nvPr>
            <p:ph type="dt" sz="half" idx="10"/>
          </p:nvPr>
        </p:nvSpPr>
        <p:spPr/>
        <p:txBody>
          <a:bodyPr/>
          <a:lstStyle/>
          <a:p>
            <a:fld id="{9F3A9D24-5AFE-4D4C-BD36-CC9A3EAE889D}" type="datetime1">
              <a:rPr lang="en-US" smtClean="0"/>
              <a:t>7/2/2021</a:t>
            </a:fld>
            <a:endParaRPr lang="x-none"/>
          </a:p>
        </p:txBody>
      </p:sp>
      <p:sp>
        <p:nvSpPr>
          <p:cNvPr id="8" name="Footer Placeholder 7">
            <a:extLst>
              <a:ext uri="{FF2B5EF4-FFF2-40B4-BE49-F238E27FC236}">
                <a16:creationId xmlns:a16="http://schemas.microsoft.com/office/drawing/2014/main" id="{2538C214-DBCC-924E-83CA-EF3FA50AFDE4}"/>
              </a:ext>
            </a:extLst>
          </p:cNvPr>
          <p:cNvSpPr>
            <a:spLocks noGrp="1"/>
          </p:cNvSpPr>
          <p:nvPr>
            <p:ph type="ftr" sz="quarter" idx="11"/>
          </p:nvPr>
        </p:nvSpPr>
        <p:spPr/>
        <p:txBody>
          <a:bodyPr/>
          <a:lstStyle/>
          <a:p>
            <a:endParaRPr lang="x-none"/>
          </a:p>
        </p:txBody>
      </p:sp>
      <p:sp>
        <p:nvSpPr>
          <p:cNvPr id="9" name="Slide Number Placeholder 8">
            <a:extLst>
              <a:ext uri="{FF2B5EF4-FFF2-40B4-BE49-F238E27FC236}">
                <a16:creationId xmlns:a16="http://schemas.microsoft.com/office/drawing/2014/main" id="{DC239D3E-7602-FF4B-B78F-585ADC44440C}"/>
              </a:ext>
            </a:extLst>
          </p:cNvPr>
          <p:cNvSpPr>
            <a:spLocks noGrp="1"/>
          </p:cNvSpPr>
          <p:nvPr>
            <p:ph type="sldNum" sz="quarter" idx="12"/>
          </p:nvPr>
        </p:nvSpPr>
        <p:spPr/>
        <p:txBody>
          <a:bodyPr/>
          <a:lstStyle/>
          <a:p>
            <a:fld id="{23F81716-73B5-204F-9D41-E323A418E0C9}" type="slidenum">
              <a:rPr lang="x-none" smtClean="0"/>
              <a:pPr/>
              <a:t>‹#›</a:t>
            </a:fld>
            <a:endParaRPr lang="x-none"/>
          </a:p>
        </p:txBody>
      </p:sp>
    </p:spTree>
    <p:extLst>
      <p:ext uri="{BB962C8B-B14F-4D97-AF65-F5344CB8AC3E}">
        <p14:creationId xmlns:p14="http://schemas.microsoft.com/office/powerpoint/2010/main" val="363729651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26AABA1-8954-6F45-87A8-BBA48DEB4DBF}"/>
              </a:ext>
            </a:extLst>
          </p:cNvPr>
          <p:cNvSpPr>
            <a:spLocks noGrp="1"/>
          </p:cNvSpPr>
          <p:nvPr>
            <p:ph type="title"/>
          </p:nvPr>
        </p:nvSpPr>
        <p:spPr/>
        <p:txBody>
          <a:bodyPr/>
          <a:lstStyle/>
          <a:p>
            <a:r>
              <a:rPr lang="en-GB"/>
              <a:t>Click to edit Master title style</a:t>
            </a:r>
            <a:endParaRPr lang="x-none"/>
          </a:p>
        </p:txBody>
      </p:sp>
      <p:sp>
        <p:nvSpPr>
          <p:cNvPr id="3" name="Date Placeholder 2">
            <a:extLst>
              <a:ext uri="{FF2B5EF4-FFF2-40B4-BE49-F238E27FC236}">
                <a16:creationId xmlns:a16="http://schemas.microsoft.com/office/drawing/2014/main" id="{D1E1DEA8-53C9-9C42-A902-BB27512E5033}"/>
              </a:ext>
            </a:extLst>
          </p:cNvPr>
          <p:cNvSpPr>
            <a:spLocks noGrp="1"/>
          </p:cNvSpPr>
          <p:nvPr>
            <p:ph type="dt" sz="half" idx="10"/>
          </p:nvPr>
        </p:nvSpPr>
        <p:spPr/>
        <p:txBody>
          <a:bodyPr/>
          <a:lstStyle/>
          <a:p>
            <a:fld id="{A82B0C94-2085-47E4-8BBD-839FAC1C3C41}" type="datetime1">
              <a:rPr lang="en-US" smtClean="0"/>
              <a:t>7/2/2021</a:t>
            </a:fld>
            <a:endParaRPr lang="x-none"/>
          </a:p>
        </p:txBody>
      </p:sp>
      <p:sp>
        <p:nvSpPr>
          <p:cNvPr id="4" name="Footer Placeholder 3">
            <a:extLst>
              <a:ext uri="{FF2B5EF4-FFF2-40B4-BE49-F238E27FC236}">
                <a16:creationId xmlns:a16="http://schemas.microsoft.com/office/drawing/2014/main" id="{7632A143-87E9-964E-B596-CC9E4AC8C46C}"/>
              </a:ext>
            </a:extLst>
          </p:cNvPr>
          <p:cNvSpPr>
            <a:spLocks noGrp="1"/>
          </p:cNvSpPr>
          <p:nvPr>
            <p:ph type="ftr" sz="quarter" idx="11"/>
          </p:nvPr>
        </p:nvSpPr>
        <p:spPr/>
        <p:txBody>
          <a:bodyPr/>
          <a:lstStyle/>
          <a:p>
            <a:endParaRPr lang="x-none"/>
          </a:p>
        </p:txBody>
      </p:sp>
      <p:sp>
        <p:nvSpPr>
          <p:cNvPr id="5" name="Slide Number Placeholder 4">
            <a:extLst>
              <a:ext uri="{FF2B5EF4-FFF2-40B4-BE49-F238E27FC236}">
                <a16:creationId xmlns:a16="http://schemas.microsoft.com/office/drawing/2014/main" id="{6353038D-4183-3749-8782-DF5E2E9572DA}"/>
              </a:ext>
            </a:extLst>
          </p:cNvPr>
          <p:cNvSpPr>
            <a:spLocks noGrp="1"/>
          </p:cNvSpPr>
          <p:nvPr>
            <p:ph type="sldNum" sz="quarter" idx="12"/>
          </p:nvPr>
        </p:nvSpPr>
        <p:spPr/>
        <p:txBody>
          <a:bodyPr/>
          <a:lstStyle/>
          <a:p>
            <a:fld id="{23F81716-73B5-204F-9D41-E323A418E0C9}" type="slidenum">
              <a:rPr lang="x-none" smtClean="0"/>
              <a:pPr/>
              <a:t>‹#›</a:t>
            </a:fld>
            <a:endParaRPr lang="x-none"/>
          </a:p>
        </p:txBody>
      </p:sp>
    </p:spTree>
    <p:extLst>
      <p:ext uri="{BB962C8B-B14F-4D97-AF65-F5344CB8AC3E}">
        <p14:creationId xmlns:p14="http://schemas.microsoft.com/office/powerpoint/2010/main" val="224845552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48C9554D-B00A-D945-A951-5EE2A5B070FA}"/>
              </a:ext>
            </a:extLst>
          </p:cNvPr>
          <p:cNvSpPr>
            <a:spLocks noGrp="1"/>
          </p:cNvSpPr>
          <p:nvPr>
            <p:ph type="dt" sz="half" idx="10"/>
          </p:nvPr>
        </p:nvSpPr>
        <p:spPr/>
        <p:txBody>
          <a:bodyPr/>
          <a:lstStyle/>
          <a:p>
            <a:fld id="{9378D936-F4EA-4A1F-A081-B838B7751A08}" type="datetime1">
              <a:rPr lang="en-US" smtClean="0"/>
              <a:t>7/2/2021</a:t>
            </a:fld>
            <a:endParaRPr lang="x-none"/>
          </a:p>
        </p:txBody>
      </p:sp>
      <p:sp>
        <p:nvSpPr>
          <p:cNvPr id="3" name="Footer Placeholder 2">
            <a:extLst>
              <a:ext uri="{FF2B5EF4-FFF2-40B4-BE49-F238E27FC236}">
                <a16:creationId xmlns:a16="http://schemas.microsoft.com/office/drawing/2014/main" id="{7CF82A84-687F-374A-95E9-430EF590D401}"/>
              </a:ext>
            </a:extLst>
          </p:cNvPr>
          <p:cNvSpPr>
            <a:spLocks noGrp="1"/>
          </p:cNvSpPr>
          <p:nvPr>
            <p:ph type="ftr" sz="quarter" idx="11"/>
          </p:nvPr>
        </p:nvSpPr>
        <p:spPr/>
        <p:txBody>
          <a:bodyPr/>
          <a:lstStyle/>
          <a:p>
            <a:endParaRPr lang="x-none"/>
          </a:p>
        </p:txBody>
      </p:sp>
      <p:sp>
        <p:nvSpPr>
          <p:cNvPr id="4" name="Slide Number Placeholder 3">
            <a:extLst>
              <a:ext uri="{FF2B5EF4-FFF2-40B4-BE49-F238E27FC236}">
                <a16:creationId xmlns:a16="http://schemas.microsoft.com/office/drawing/2014/main" id="{9C60B303-9891-7B44-AF1D-E1D9162D1A03}"/>
              </a:ext>
            </a:extLst>
          </p:cNvPr>
          <p:cNvSpPr>
            <a:spLocks noGrp="1"/>
          </p:cNvSpPr>
          <p:nvPr>
            <p:ph type="sldNum" sz="quarter" idx="12"/>
          </p:nvPr>
        </p:nvSpPr>
        <p:spPr/>
        <p:txBody>
          <a:bodyPr/>
          <a:lstStyle/>
          <a:p>
            <a:fld id="{23F81716-73B5-204F-9D41-E323A418E0C9}" type="slidenum">
              <a:rPr lang="x-none" smtClean="0"/>
              <a:pPr/>
              <a:t>‹#›</a:t>
            </a:fld>
            <a:endParaRPr lang="x-none"/>
          </a:p>
        </p:txBody>
      </p:sp>
    </p:spTree>
    <p:extLst>
      <p:ext uri="{BB962C8B-B14F-4D97-AF65-F5344CB8AC3E}">
        <p14:creationId xmlns:p14="http://schemas.microsoft.com/office/powerpoint/2010/main" val="103195423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47D8B8C-588F-784A-8773-7D1D2FE537C4}"/>
              </a:ext>
            </a:extLst>
          </p:cNvPr>
          <p:cNvSpPr>
            <a:spLocks noGrp="1"/>
          </p:cNvSpPr>
          <p:nvPr>
            <p:ph type="title"/>
          </p:nvPr>
        </p:nvSpPr>
        <p:spPr>
          <a:xfrm>
            <a:off x="839788" y="457200"/>
            <a:ext cx="3932237" cy="1600200"/>
          </a:xfrm>
        </p:spPr>
        <p:txBody>
          <a:bodyPr anchor="b"/>
          <a:lstStyle>
            <a:lvl1pPr>
              <a:defRPr sz="3200"/>
            </a:lvl1pPr>
          </a:lstStyle>
          <a:p>
            <a:r>
              <a:rPr lang="en-GB"/>
              <a:t>Click to edit Master title style</a:t>
            </a:r>
            <a:endParaRPr lang="x-none"/>
          </a:p>
        </p:txBody>
      </p:sp>
      <p:sp>
        <p:nvSpPr>
          <p:cNvPr id="3" name="Content Placeholder 2">
            <a:extLst>
              <a:ext uri="{FF2B5EF4-FFF2-40B4-BE49-F238E27FC236}">
                <a16:creationId xmlns:a16="http://schemas.microsoft.com/office/drawing/2014/main" id="{D49D3F42-B138-3E4B-8A13-66FE14230EB5}"/>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x-none"/>
          </a:p>
        </p:txBody>
      </p:sp>
      <p:sp>
        <p:nvSpPr>
          <p:cNvPr id="4" name="Text Placeholder 3">
            <a:extLst>
              <a:ext uri="{FF2B5EF4-FFF2-40B4-BE49-F238E27FC236}">
                <a16:creationId xmlns:a16="http://schemas.microsoft.com/office/drawing/2014/main" id="{AF5FC0AE-9BBD-FE47-B35A-B0D912451E7E}"/>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FF2E55CE-1E70-F740-8CEB-CF45424E427B}"/>
              </a:ext>
            </a:extLst>
          </p:cNvPr>
          <p:cNvSpPr>
            <a:spLocks noGrp="1"/>
          </p:cNvSpPr>
          <p:nvPr>
            <p:ph type="dt" sz="half" idx="10"/>
          </p:nvPr>
        </p:nvSpPr>
        <p:spPr/>
        <p:txBody>
          <a:bodyPr/>
          <a:lstStyle/>
          <a:p>
            <a:fld id="{58046F05-BFDC-43CC-B652-3D8FF893E732}" type="datetime1">
              <a:rPr lang="en-US" smtClean="0"/>
              <a:t>7/2/2021</a:t>
            </a:fld>
            <a:endParaRPr lang="x-none"/>
          </a:p>
        </p:txBody>
      </p:sp>
      <p:sp>
        <p:nvSpPr>
          <p:cNvPr id="6" name="Footer Placeholder 5">
            <a:extLst>
              <a:ext uri="{FF2B5EF4-FFF2-40B4-BE49-F238E27FC236}">
                <a16:creationId xmlns:a16="http://schemas.microsoft.com/office/drawing/2014/main" id="{B2FF81A8-58F9-4043-B6CD-3F4821B34F7F}"/>
              </a:ext>
            </a:extLst>
          </p:cNvPr>
          <p:cNvSpPr>
            <a:spLocks noGrp="1"/>
          </p:cNvSpPr>
          <p:nvPr>
            <p:ph type="ftr" sz="quarter" idx="11"/>
          </p:nvPr>
        </p:nvSpPr>
        <p:spPr/>
        <p:txBody>
          <a:bodyPr/>
          <a:lstStyle/>
          <a:p>
            <a:endParaRPr lang="x-none"/>
          </a:p>
        </p:txBody>
      </p:sp>
      <p:sp>
        <p:nvSpPr>
          <p:cNvPr id="7" name="Slide Number Placeholder 6">
            <a:extLst>
              <a:ext uri="{FF2B5EF4-FFF2-40B4-BE49-F238E27FC236}">
                <a16:creationId xmlns:a16="http://schemas.microsoft.com/office/drawing/2014/main" id="{548A93CE-6EA9-AD44-BC73-8467D5BB1602}"/>
              </a:ext>
            </a:extLst>
          </p:cNvPr>
          <p:cNvSpPr>
            <a:spLocks noGrp="1"/>
          </p:cNvSpPr>
          <p:nvPr>
            <p:ph type="sldNum" sz="quarter" idx="12"/>
          </p:nvPr>
        </p:nvSpPr>
        <p:spPr/>
        <p:txBody>
          <a:bodyPr/>
          <a:lstStyle/>
          <a:p>
            <a:fld id="{23F81716-73B5-204F-9D41-E323A418E0C9}" type="slidenum">
              <a:rPr lang="x-none" smtClean="0"/>
              <a:pPr/>
              <a:t>‹#›</a:t>
            </a:fld>
            <a:endParaRPr lang="x-none"/>
          </a:p>
        </p:txBody>
      </p:sp>
    </p:spTree>
    <p:extLst>
      <p:ext uri="{BB962C8B-B14F-4D97-AF65-F5344CB8AC3E}">
        <p14:creationId xmlns:p14="http://schemas.microsoft.com/office/powerpoint/2010/main" val="316866903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18" Type="http://schemas.openxmlformats.org/officeDocument/2006/relationships/slideLayout" Target="../slideLayouts/slideLayout3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10" Type="http://schemas.openxmlformats.org/officeDocument/2006/relationships/slideLayout" Target="../slideLayouts/slideLayout22.xml"/><Relationship Id="rId19" Type="http://schemas.openxmlformats.org/officeDocument/2006/relationships/theme" Target="../theme/theme2.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8.xml"/><Relationship Id="rId13" Type="http://schemas.openxmlformats.org/officeDocument/2006/relationships/slideLayout" Target="../slideLayouts/slideLayout43.xml"/><Relationship Id="rId18" Type="http://schemas.openxmlformats.org/officeDocument/2006/relationships/slideLayout" Target="../slideLayouts/slideLayout48.xml"/><Relationship Id="rId3" Type="http://schemas.openxmlformats.org/officeDocument/2006/relationships/slideLayout" Target="../slideLayouts/slideLayout33.xml"/><Relationship Id="rId21" Type="http://schemas.openxmlformats.org/officeDocument/2006/relationships/theme" Target="../theme/theme3.xml"/><Relationship Id="rId7" Type="http://schemas.openxmlformats.org/officeDocument/2006/relationships/slideLayout" Target="../slideLayouts/slideLayout37.xml"/><Relationship Id="rId12" Type="http://schemas.openxmlformats.org/officeDocument/2006/relationships/slideLayout" Target="../slideLayouts/slideLayout42.xml"/><Relationship Id="rId17" Type="http://schemas.openxmlformats.org/officeDocument/2006/relationships/slideLayout" Target="../slideLayouts/slideLayout47.xml"/><Relationship Id="rId2" Type="http://schemas.openxmlformats.org/officeDocument/2006/relationships/slideLayout" Target="../slideLayouts/slideLayout32.xml"/><Relationship Id="rId16" Type="http://schemas.openxmlformats.org/officeDocument/2006/relationships/slideLayout" Target="../slideLayouts/slideLayout46.xml"/><Relationship Id="rId20" Type="http://schemas.openxmlformats.org/officeDocument/2006/relationships/slideLayout" Target="../slideLayouts/slideLayout50.xml"/><Relationship Id="rId1" Type="http://schemas.openxmlformats.org/officeDocument/2006/relationships/slideLayout" Target="../slideLayouts/slideLayout31.xml"/><Relationship Id="rId6" Type="http://schemas.openxmlformats.org/officeDocument/2006/relationships/slideLayout" Target="../slideLayouts/slideLayout36.xml"/><Relationship Id="rId11" Type="http://schemas.openxmlformats.org/officeDocument/2006/relationships/slideLayout" Target="../slideLayouts/slideLayout41.xml"/><Relationship Id="rId5" Type="http://schemas.openxmlformats.org/officeDocument/2006/relationships/slideLayout" Target="../slideLayouts/slideLayout35.xml"/><Relationship Id="rId15" Type="http://schemas.openxmlformats.org/officeDocument/2006/relationships/slideLayout" Target="../slideLayouts/slideLayout45.xml"/><Relationship Id="rId10" Type="http://schemas.openxmlformats.org/officeDocument/2006/relationships/slideLayout" Target="../slideLayouts/slideLayout40.xml"/><Relationship Id="rId19" Type="http://schemas.openxmlformats.org/officeDocument/2006/relationships/slideLayout" Target="../slideLayouts/slideLayout49.xml"/><Relationship Id="rId4" Type="http://schemas.openxmlformats.org/officeDocument/2006/relationships/slideLayout" Target="../slideLayouts/slideLayout34.xml"/><Relationship Id="rId9" Type="http://schemas.openxmlformats.org/officeDocument/2006/relationships/slideLayout" Target="../slideLayouts/slideLayout39.xml"/><Relationship Id="rId14" Type="http://schemas.openxmlformats.org/officeDocument/2006/relationships/slideLayout" Target="../slideLayouts/slideLayout4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D8432A8F-34FB-1A45-879C-2C61E9577BCC}"/>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GB"/>
              <a:t>Click to edit Master title style</a:t>
            </a:r>
            <a:endParaRPr lang="x-none"/>
          </a:p>
        </p:txBody>
      </p:sp>
      <p:sp>
        <p:nvSpPr>
          <p:cNvPr id="3" name="Text Placeholder 2">
            <a:extLst>
              <a:ext uri="{FF2B5EF4-FFF2-40B4-BE49-F238E27FC236}">
                <a16:creationId xmlns:a16="http://schemas.microsoft.com/office/drawing/2014/main" id="{6C44D60B-283A-9A4D-A876-80F90D5B0D6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x-none"/>
          </a:p>
        </p:txBody>
      </p:sp>
      <p:sp>
        <p:nvSpPr>
          <p:cNvPr id="4" name="Date Placeholder 3">
            <a:extLst>
              <a:ext uri="{FF2B5EF4-FFF2-40B4-BE49-F238E27FC236}">
                <a16:creationId xmlns:a16="http://schemas.microsoft.com/office/drawing/2014/main" id="{FDD4A111-7C00-DF4B-B36B-036337DE5F9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251A9DCD-3CD8-4FE1-BC5D-3A0A2A1E28A0}" type="datetime1">
              <a:rPr lang="en-US" smtClean="0"/>
              <a:t>7/2/2021</a:t>
            </a:fld>
            <a:endParaRPr lang="x-none"/>
          </a:p>
        </p:txBody>
      </p:sp>
      <p:sp>
        <p:nvSpPr>
          <p:cNvPr id="5" name="Footer Placeholder 4">
            <a:extLst>
              <a:ext uri="{FF2B5EF4-FFF2-40B4-BE49-F238E27FC236}">
                <a16:creationId xmlns:a16="http://schemas.microsoft.com/office/drawing/2014/main" id="{621E5F3D-73FE-B244-82CD-29F29CDDC976}"/>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x-none"/>
          </a:p>
        </p:txBody>
      </p:sp>
      <p:sp>
        <p:nvSpPr>
          <p:cNvPr id="6" name="Slide Number Placeholder 5">
            <a:extLst>
              <a:ext uri="{FF2B5EF4-FFF2-40B4-BE49-F238E27FC236}">
                <a16:creationId xmlns:a16="http://schemas.microsoft.com/office/drawing/2014/main" id="{F7868D2C-2944-CB40-AB79-542A8854DCAE}"/>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3F81716-73B5-204F-9D41-E323A418E0C9}" type="slidenum">
              <a:rPr lang="x-none" smtClean="0"/>
              <a:pPr/>
              <a:t>‹#›</a:t>
            </a:fld>
            <a:endParaRPr lang="x-none"/>
          </a:p>
        </p:txBody>
      </p:sp>
    </p:spTree>
    <p:extLst>
      <p:ext uri="{BB962C8B-B14F-4D97-AF65-F5344CB8AC3E}">
        <p14:creationId xmlns:p14="http://schemas.microsoft.com/office/powerpoint/2010/main" val="1627665937"/>
      </p:ext>
    </p:extLst>
  </p:cSld>
  <p:clrMap bg1="lt1" tx1="dk1" bg2="lt2" tx2="dk2" accent1="accent1" accent2="accent2" accent3="accent3" accent4="accent4" accent5="accent5" accent6="accent6" hlink="hlink" folHlink="folHlink"/>
  <p:sldLayoutIdLst>
    <p:sldLayoutId id="2147483660"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x-none"/>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00682F">
            <a:alpha val="0"/>
          </a:srgbClr>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8D8FFB33-B7BD-4325-A36A-A7D7156D962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661933F6-F16F-4A1B-9267-CBD8C5D3E941}" type="datetime1">
              <a:rPr lang="en-US" smtClean="0"/>
              <a:t>7/2/2021</a:t>
            </a:fld>
            <a:endParaRPr lang="en-US" dirty="0"/>
          </a:p>
        </p:txBody>
      </p:sp>
      <p:sp>
        <p:nvSpPr>
          <p:cNvPr id="5" name="Footer Placeholder 4">
            <a:extLst>
              <a:ext uri="{FF2B5EF4-FFF2-40B4-BE49-F238E27FC236}">
                <a16:creationId xmlns:a16="http://schemas.microsoft.com/office/drawing/2014/main" id="{5C1DF210-5EE2-43A3-824B-5538DACE4AD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a:extLst>
              <a:ext uri="{FF2B5EF4-FFF2-40B4-BE49-F238E27FC236}">
                <a16:creationId xmlns:a16="http://schemas.microsoft.com/office/drawing/2014/main" id="{89A25319-EC76-4B96-9117-856B3B0FFEC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F7899C1-2C73-44D6-B5DF-230399EE6AEB}" type="slidenum">
              <a:rPr lang="en-US" smtClean="0"/>
              <a:pPr/>
              <a:t>‹#›</a:t>
            </a:fld>
            <a:endParaRPr lang="en-US" dirty="0"/>
          </a:p>
        </p:txBody>
      </p:sp>
    </p:spTree>
    <p:extLst>
      <p:ext uri="{BB962C8B-B14F-4D97-AF65-F5344CB8AC3E}">
        <p14:creationId xmlns:p14="http://schemas.microsoft.com/office/powerpoint/2010/main" val="228326880"/>
      </p:ext>
    </p:extLst>
  </p:cSld>
  <p:clrMap bg1="lt1" tx1="dk1" bg2="lt2" tx2="dk2" accent1="accent1" accent2="accent2" accent3="accent3" accent4="accent4" accent5="accent5" accent6="accent6" hlink="hlink" folHlink="folHlink"/>
  <p:sldLayoutIdLst>
    <p:sldLayoutId id="2147483662" r:id="rId1"/>
    <p:sldLayoutId id="2147483663" r:id="rId2"/>
    <p:sldLayoutId id="2147483664" r:id="rId3"/>
    <p:sldLayoutId id="2147483665" r:id="rId4"/>
    <p:sldLayoutId id="2147483666" r:id="rId5"/>
    <p:sldLayoutId id="2147483667" r:id="rId6"/>
    <p:sldLayoutId id="2147483668" r:id="rId7"/>
    <p:sldLayoutId id="2147483669" r:id="rId8"/>
    <p:sldLayoutId id="2147483670" r:id="rId9"/>
    <p:sldLayoutId id="2147483671" r:id="rId10"/>
    <p:sldLayoutId id="2147483672" r:id="rId11"/>
    <p:sldLayoutId id="2147483673" r:id="rId12"/>
    <p:sldLayoutId id="2147483674" r:id="rId13"/>
    <p:sldLayoutId id="2147483675" r:id="rId14"/>
    <p:sldLayoutId id="2147483676" r:id="rId15"/>
    <p:sldLayoutId id="2147483677" r:id="rId16"/>
    <p:sldLayoutId id="2147483678" r:id="rId17"/>
    <p:sldLayoutId id="2147483679" r:id="rId18"/>
  </p:sldLayoutIdLst>
  <p:hf hdr="0" ftr="0" dt="0"/>
  <p:txStyles>
    <p:title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rgbClr val="00682F">
            <a:alpha val="0"/>
          </a:srgbClr>
        </a:solidFill>
        <a:effectLst/>
      </p:bgPr>
    </p:bg>
    <p:spTree>
      <p:nvGrpSpPr>
        <p:cNvPr id="1" name=""/>
        <p:cNvGrpSpPr/>
        <p:nvPr/>
      </p:nvGrpSpPr>
      <p:grpSpPr>
        <a:xfrm>
          <a:off x="0" y="0"/>
          <a:ext cx="0" cy="0"/>
          <a:chOff x="0" y="0"/>
          <a:chExt cx="0" cy="0"/>
        </a:xfrm>
      </p:grpSpPr>
      <p:sp>
        <p:nvSpPr>
          <p:cNvPr id="4" name="Date Placeholder 3">
            <a:extLst>
              <a:ext uri="{FF2B5EF4-FFF2-40B4-BE49-F238E27FC236}">
                <a16:creationId xmlns:a16="http://schemas.microsoft.com/office/drawing/2014/main" id="{8D8FFB33-B7BD-4325-A36A-A7D7156D9620}"/>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311FBCE-8D35-4E4F-BC62-3EA764E8FBC9}" type="datetime1">
              <a:rPr lang="en-US" smtClean="0">
                <a:solidFill>
                  <a:srgbClr val="404040">
                    <a:tint val="75000"/>
                  </a:srgbClr>
                </a:solidFill>
              </a:rPr>
              <a:t>7/2/2021</a:t>
            </a:fld>
            <a:endParaRPr lang="en-US">
              <a:solidFill>
                <a:srgbClr val="404040">
                  <a:tint val="75000"/>
                </a:srgbClr>
              </a:solidFill>
            </a:endParaRPr>
          </a:p>
        </p:txBody>
      </p:sp>
      <p:sp>
        <p:nvSpPr>
          <p:cNvPr id="5" name="Footer Placeholder 4">
            <a:extLst>
              <a:ext uri="{FF2B5EF4-FFF2-40B4-BE49-F238E27FC236}">
                <a16:creationId xmlns:a16="http://schemas.microsoft.com/office/drawing/2014/main" id="{5C1DF210-5EE2-43A3-824B-5538DACE4AD2}"/>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srgbClr val="404040">
                  <a:tint val="75000"/>
                </a:srgbClr>
              </a:solidFill>
            </a:endParaRPr>
          </a:p>
        </p:txBody>
      </p:sp>
      <p:sp>
        <p:nvSpPr>
          <p:cNvPr id="6" name="Slide Number Placeholder 5">
            <a:extLst>
              <a:ext uri="{FF2B5EF4-FFF2-40B4-BE49-F238E27FC236}">
                <a16:creationId xmlns:a16="http://schemas.microsoft.com/office/drawing/2014/main" id="{89A25319-EC76-4B96-9117-856B3B0FFEC9}"/>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0F7899C1-2C73-44D6-B5DF-230399EE6AEB}" type="slidenum">
              <a:rPr lang="en-US" smtClean="0">
                <a:solidFill>
                  <a:srgbClr val="404040">
                    <a:tint val="75000"/>
                  </a:srgbClr>
                </a:solidFill>
              </a:rPr>
              <a:pPr/>
              <a:t>‹#›</a:t>
            </a:fld>
            <a:endParaRPr lang="en-US">
              <a:solidFill>
                <a:srgbClr val="404040">
                  <a:tint val="75000"/>
                </a:srgbClr>
              </a:solidFill>
            </a:endParaRPr>
          </a:p>
        </p:txBody>
      </p:sp>
    </p:spTree>
    <p:extLst>
      <p:ext uri="{BB962C8B-B14F-4D97-AF65-F5344CB8AC3E}">
        <p14:creationId xmlns:p14="http://schemas.microsoft.com/office/powerpoint/2010/main" val="4008106181"/>
      </p:ext>
    </p:extLst>
  </p:cSld>
  <p:clrMap bg1="lt1" tx1="dk1" bg2="lt2" tx2="dk2" accent1="accent1" accent2="accent2" accent3="accent3" accent4="accent4" accent5="accent5" accent6="accent6" hlink="hlink" folHlink="folHlink"/>
  <p:sldLayoutIdLst>
    <p:sldLayoutId id="2147483684" r:id="rId1"/>
    <p:sldLayoutId id="2147483685" r:id="rId2"/>
    <p:sldLayoutId id="2147483703" r:id="rId3"/>
    <p:sldLayoutId id="2147483702" r:id="rId4"/>
    <p:sldLayoutId id="2147483686" r:id="rId5"/>
    <p:sldLayoutId id="2147483687" r:id="rId6"/>
    <p:sldLayoutId id="2147483688" r:id="rId7"/>
    <p:sldLayoutId id="2147483689" r:id="rId8"/>
    <p:sldLayoutId id="2147483690" r:id="rId9"/>
    <p:sldLayoutId id="2147483691" r:id="rId10"/>
    <p:sldLayoutId id="2147483692" r:id="rId11"/>
    <p:sldLayoutId id="2147483693" r:id="rId12"/>
    <p:sldLayoutId id="2147483694" r:id="rId13"/>
    <p:sldLayoutId id="2147483695" r:id="rId14"/>
    <p:sldLayoutId id="2147483696" r:id="rId15"/>
    <p:sldLayoutId id="2147483697" r:id="rId16"/>
    <p:sldLayoutId id="2147483698" r:id="rId17"/>
    <p:sldLayoutId id="2147483699" r:id="rId18"/>
    <p:sldLayoutId id="2147483700" r:id="rId19"/>
    <p:sldLayoutId id="2147483701" r:id="rId20"/>
  </p:sldLayoutIdLst>
  <p:hf hdr="0" ftr="0" dt="0"/>
  <p:txStyles>
    <p:title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1.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2.xml"/></Relationships>
</file>

<file path=ppt/slides/_rels/slide11.xml.rels><?xml version="1.0" encoding="UTF-8" standalone="yes"?>
<Relationships xmlns="http://schemas.openxmlformats.org/package/2006/relationships"><Relationship Id="rId2" Type="http://schemas.openxmlformats.org/officeDocument/2006/relationships/chart" Target="../charts/chart7.xml"/><Relationship Id="rId1" Type="http://schemas.openxmlformats.org/officeDocument/2006/relationships/slideLayout" Target="../slideLayouts/slideLayout32.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13.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21.xml"/></Relationships>
</file>

<file path=ppt/slides/_rels/slide14.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6.xml"/><Relationship Id="rId1" Type="http://schemas.openxmlformats.org/officeDocument/2006/relationships/slideLayout" Target="../slideLayouts/slideLayout32.xml"/><Relationship Id="rId4" Type="http://schemas.openxmlformats.org/officeDocument/2006/relationships/chart" Target="../charts/chart9.xml"/></Relationships>
</file>

<file path=ppt/slides/_rels/slide15.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7.xml"/><Relationship Id="rId1" Type="http://schemas.openxmlformats.org/officeDocument/2006/relationships/slideLayout" Target="../slideLayouts/slideLayout3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2.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19.xml.rels><?xml version="1.0" encoding="UTF-8" standalone="yes"?>
<Relationships xmlns="http://schemas.openxmlformats.org/package/2006/relationships"><Relationship Id="rId2" Type="http://schemas.openxmlformats.org/officeDocument/2006/relationships/chart" Target="../charts/chart11.xml"/><Relationship Id="rId1" Type="http://schemas.openxmlformats.org/officeDocument/2006/relationships/slideLayout" Target="../slideLayouts/slideLayout32.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20.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chart" Target="../charts/chart12.xml"/><Relationship Id="rId1" Type="http://schemas.openxmlformats.org/officeDocument/2006/relationships/slideLayout" Target="../slideLayouts/slideLayout32.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23.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3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26.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32.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28.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3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Layout" Target="../slideLayouts/slideLayout32.xml"/></Relationships>
</file>

<file path=ppt/slides/_rels/slide30.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3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2.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chart" Target="../charts/chart18.xml"/><Relationship Id="rId1" Type="http://schemas.openxmlformats.org/officeDocument/2006/relationships/slideLayout" Target="../slideLayouts/slideLayout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4.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chart" Target="../charts/chart20.xml"/><Relationship Id="rId1" Type="http://schemas.openxmlformats.org/officeDocument/2006/relationships/slideLayout" Target="../slideLayouts/slideLayout3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7.xml.rels><?xml version="1.0" encoding="UTF-8" standalone="yes"?>
<Relationships xmlns="http://schemas.openxmlformats.org/package/2006/relationships"><Relationship Id="rId2" Type="http://schemas.openxmlformats.org/officeDocument/2006/relationships/chart" Target="../charts/chart22.xml"/><Relationship Id="rId1" Type="http://schemas.openxmlformats.org/officeDocument/2006/relationships/slideLayout" Target="../slideLayouts/slideLayout3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9.xml.rels><?xml version="1.0" encoding="UTF-8" standalone="yes"?>
<Relationships xmlns="http://schemas.openxmlformats.org/package/2006/relationships"><Relationship Id="rId2" Type="http://schemas.openxmlformats.org/officeDocument/2006/relationships/chart" Target="../charts/chart23.xml"/><Relationship Id="rId1" Type="http://schemas.openxmlformats.org/officeDocument/2006/relationships/slideLayout" Target="../slideLayouts/slideLayout3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1.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21.xml"/></Relationships>
</file>

<file path=ppt/slides/_rels/slide42.xml.rels><?xml version="1.0" encoding="UTF-8" standalone="yes"?>
<Relationships xmlns="http://schemas.openxmlformats.org/package/2006/relationships"><Relationship Id="rId2" Type="http://schemas.openxmlformats.org/officeDocument/2006/relationships/chart" Target="../charts/chart24.xml"/><Relationship Id="rId1" Type="http://schemas.openxmlformats.org/officeDocument/2006/relationships/slideLayout" Target="../slideLayouts/slideLayout3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4.xml.rels><?xml version="1.0" encoding="UTF-8" standalone="yes"?>
<Relationships xmlns="http://schemas.openxmlformats.org/package/2006/relationships"><Relationship Id="rId2" Type="http://schemas.openxmlformats.org/officeDocument/2006/relationships/chart" Target="../charts/chart25.xml"/><Relationship Id="rId1" Type="http://schemas.openxmlformats.org/officeDocument/2006/relationships/slideLayout" Target="../slideLayouts/slideLayout3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6.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chart" Target="../charts/chart26.xml"/><Relationship Id="rId1" Type="http://schemas.openxmlformats.org/officeDocument/2006/relationships/slideLayout" Target="../slideLayouts/slideLayout32.xml"/></Relationships>
</file>

<file path=ppt/slides/_rels/slide47.xml.rels><?xml version="1.0" encoding="UTF-8" standalone="yes"?>
<Relationships xmlns="http://schemas.openxmlformats.org/package/2006/relationships"><Relationship Id="rId2" Type="http://schemas.openxmlformats.org/officeDocument/2006/relationships/chart" Target="../charts/chart28.xml"/><Relationship Id="rId1" Type="http://schemas.openxmlformats.org/officeDocument/2006/relationships/slideLayout" Target="../slideLayouts/slideLayout3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4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21.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50.xml.rels><?xml version="1.0" encoding="UTF-8" standalone="yes"?>
<Relationships xmlns="http://schemas.openxmlformats.org/package/2006/relationships"><Relationship Id="rId2" Type="http://schemas.openxmlformats.org/officeDocument/2006/relationships/chart" Target="../charts/chart29.xml"/><Relationship Id="rId1" Type="http://schemas.openxmlformats.org/officeDocument/2006/relationships/slideLayout" Target="../slideLayouts/slideLayout32.xml"/></Relationships>
</file>

<file path=ppt/slides/_rels/slide51.xml.rels><?xml version="1.0" encoding="UTF-8" standalone="yes"?>
<Relationships xmlns="http://schemas.openxmlformats.org/package/2006/relationships"><Relationship Id="rId2" Type="http://schemas.openxmlformats.org/officeDocument/2006/relationships/chart" Target="../charts/chart30.xml"/><Relationship Id="rId1" Type="http://schemas.openxmlformats.org/officeDocument/2006/relationships/slideLayout" Target="../slideLayouts/slideLayout32.xml"/></Relationships>
</file>

<file path=ppt/slides/_rels/slide52.xml.rels><?xml version="1.0" encoding="UTF-8" standalone="yes"?>
<Relationships xmlns="http://schemas.openxmlformats.org/package/2006/relationships"><Relationship Id="rId2" Type="http://schemas.openxmlformats.org/officeDocument/2006/relationships/chart" Target="../charts/chart31.xml"/><Relationship Id="rId1" Type="http://schemas.openxmlformats.org/officeDocument/2006/relationships/slideLayout" Target="../slideLayouts/slideLayout32.xml"/></Relationships>
</file>

<file path=ppt/slides/_rels/slide53.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9.xml"/><Relationship Id="rId1" Type="http://schemas.openxmlformats.org/officeDocument/2006/relationships/slideLayout" Target="../slideLayouts/slideLayout32.xml"/></Relationships>
</file>

<file path=ppt/slides/_rels/slide54.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chart" Target="../charts/chart33.xml"/><Relationship Id="rId1" Type="http://schemas.openxmlformats.org/officeDocument/2006/relationships/slideLayout" Target="../slideLayouts/slideLayout32.xml"/></Relationships>
</file>

<file path=ppt/slides/_rels/slide55.xml.rels><?xml version="1.0" encoding="UTF-8" standalone="yes"?>
<Relationships xmlns="http://schemas.openxmlformats.org/package/2006/relationships"><Relationship Id="rId2" Type="http://schemas.openxmlformats.org/officeDocument/2006/relationships/chart" Target="../charts/chart35.xml"/><Relationship Id="rId1" Type="http://schemas.openxmlformats.org/officeDocument/2006/relationships/slideLayout" Target="../slideLayouts/slideLayout32.xml"/></Relationships>
</file>

<file path=ppt/slides/_rels/slide56.xml.rels><?xml version="1.0" encoding="UTF-8" standalone="yes"?>
<Relationships xmlns="http://schemas.openxmlformats.org/package/2006/relationships"><Relationship Id="rId2" Type="http://schemas.openxmlformats.org/officeDocument/2006/relationships/chart" Target="../charts/chart36.xml"/><Relationship Id="rId1" Type="http://schemas.openxmlformats.org/officeDocument/2006/relationships/slideLayout" Target="../slideLayouts/slideLayout32.xml"/></Relationships>
</file>

<file path=ppt/slides/_rels/slide57.xml.rels><?xml version="1.0" encoding="UTF-8" standalone="yes"?>
<Relationships xmlns="http://schemas.openxmlformats.org/package/2006/relationships"><Relationship Id="rId2" Type="http://schemas.openxmlformats.org/officeDocument/2006/relationships/chart" Target="../charts/chart37.xml"/><Relationship Id="rId1" Type="http://schemas.openxmlformats.org/officeDocument/2006/relationships/slideLayout" Target="../slideLayouts/slideLayout32.xml"/></Relationships>
</file>

<file path=ppt/slides/_rels/slide58.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10.xml"/><Relationship Id="rId1" Type="http://schemas.openxmlformats.org/officeDocument/2006/relationships/slideLayout" Target="../slideLayouts/slideLayout32.xml"/></Relationships>
</file>

<file path=ppt/slides/_rels/slide59.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11.xml"/><Relationship Id="rId1" Type="http://schemas.openxmlformats.org/officeDocument/2006/relationships/slideLayout" Target="../slideLayouts/slideLayout32.xml"/><Relationship Id="rId4" Type="http://schemas.openxmlformats.org/officeDocument/2006/relationships/chart" Target="../charts/chart40.xml"/></Relationships>
</file>

<file path=ppt/slides/_rels/slide6.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1.xml"/></Relationships>
</file>

<file path=ppt/slides/_rels/slide60.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chart" Target="../charts/chart41.xml"/><Relationship Id="rId1" Type="http://schemas.openxmlformats.org/officeDocument/2006/relationships/slideLayout" Target="../slideLayouts/slideLayout3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2.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chart" Target="../charts/chart43.xml"/><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64.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chart" Target="../charts/chart45.xml"/><Relationship Id="rId1" Type="http://schemas.openxmlformats.org/officeDocument/2006/relationships/slideLayout" Target="../slideLayouts/slideLayout3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6.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21.xml"/></Relationships>
</file>

<file path=ppt/slides/_rels/slide67.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chart" Target="../charts/chart47.xml"/><Relationship Id="rId1" Type="http://schemas.openxmlformats.org/officeDocument/2006/relationships/slideLayout" Target="../slideLayouts/slideLayout3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9.xml.rels><?xml version="1.0" encoding="UTF-8" standalone="yes"?>
<Relationships xmlns="http://schemas.openxmlformats.org/package/2006/relationships"><Relationship Id="rId2" Type="http://schemas.openxmlformats.org/officeDocument/2006/relationships/chart" Target="../charts/chart49.xml"/><Relationship Id="rId1" Type="http://schemas.openxmlformats.org/officeDocument/2006/relationships/slideLayout" Target="../slideLayouts/slideLayout32.xml"/></Relationships>
</file>

<file path=ppt/slides/_rels/slide7.xml.rels><?xml version="1.0" encoding="UTF-8" standalone="yes"?>
<Relationships xmlns="http://schemas.openxmlformats.org/package/2006/relationships"><Relationship Id="rId8" Type="http://schemas.openxmlformats.org/officeDocument/2006/relationships/chart" Target="../charts/chart6.xml"/><Relationship Id="rId3" Type="http://schemas.openxmlformats.org/officeDocument/2006/relationships/chart" Target="../charts/chart1.xml"/><Relationship Id="rId7" Type="http://schemas.openxmlformats.org/officeDocument/2006/relationships/chart" Target="../charts/chart5.xml"/><Relationship Id="rId2" Type="http://schemas.openxmlformats.org/officeDocument/2006/relationships/notesSlide" Target="../notesSlides/notesSlide3.xml"/><Relationship Id="rId1" Type="http://schemas.openxmlformats.org/officeDocument/2006/relationships/slideLayout" Target="../slideLayouts/slideLayout32.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72.xml.rels><?xml version="1.0" encoding="UTF-8" standalone="yes"?>
<Relationships xmlns="http://schemas.openxmlformats.org/package/2006/relationships"><Relationship Id="rId2" Type="http://schemas.openxmlformats.org/officeDocument/2006/relationships/chart" Target="../charts/chart50.xml"/><Relationship Id="rId1" Type="http://schemas.openxmlformats.org/officeDocument/2006/relationships/slideLayout" Target="../slideLayouts/slideLayout3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74.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21.xml"/></Relationships>
</file>

<file path=ppt/slides/_rels/slide75.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chart" Target="../charts/chart51.xml"/><Relationship Id="rId1" Type="http://schemas.openxmlformats.org/officeDocument/2006/relationships/slideLayout" Target="../slideLayouts/slideLayout32.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77.xml.rels><?xml version="1.0" encoding="UTF-8" standalone="yes"?>
<Relationships xmlns="http://schemas.openxmlformats.org/package/2006/relationships"><Relationship Id="rId2" Type="http://schemas.openxmlformats.org/officeDocument/2006/relationships/chart" Target="../charts/chart53.xml"/><Relationship Id="rId1" Type="http://schemas.openxmlformats.org/officeDocument/2006/relationships/slideLayout" Target="../slideLayouts/slideLayout3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79.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21.xml"/></Relationships>
</file>

<file path=ppt/slides/_rels/slide8.xml.rels><?xml version="1.0" encoding="UTF-8" standalone="yes"?>
<Relationships xmlns="http://schemas.openxmlformats.org/package/2006/relationships"><Relationship Id="rId2" Type="http://schemas.openxmlformats.org/officeDocument/2006/relationships/image" Target="../media/image13.jpeg"/><Relationship Id="rId1" Type="http://schemas.openxmlformats.org/officeDocument/2006/relationships/slideLayout" Target="../slideLayouts/slideLayout21.xml"/></Relationships>
</file>

<file path=ppt/slides/_rels/slide80.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chart" Target="../charts/chart54.xml"/><Relationship Id="rId1" Type="http://schemas.openxmlformats.org/officeDocument/2006/relationships/slideLayout" Target="../slideLayouts/slideLayout3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82.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chart" Target="../charts/chart56.xml"/><Relationship Id="rId1" Type="http://schemas.openxmlformats.org/officeDocument/2006/relationships/slideLayout" Target="../slideLayouts/slideLayout32.xml"/></Relationships>
</file>

<file path=ppt/slides/_rels/slide83.xml.rels><?xml version="1.0" encoding="UTF-8" standalone="yes"?>
<Relationships xmlns="http://schemas.openxmlformats.org/package/2006/relationships"><Relationship Id="rId2" Type="http://schemas.openxmlformats.org/officeDocument/2006/relationships/chart" Target="../charts/chart58.xml"/><Relationship Id="rId1" Type="http://schemas.openxmlformats.org/officeDocument/2006/relationships/slideLayout" Target="../slideLayouts/slideLayout32.xml"/></Relationships>
</file>

<file path=ppt/slides/_rels/slide84.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chart" Target="../charts/chart59.xml"/><Relationship Id="rId1" Type="http://schemas.openxmlformats.org/officeDocument/2006/relationships/slideLayout" Target="../slideLayouts/slideLayout3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86.xml.rels><?xml version="1.0" encoding="UTF-8" standalone="yes"?>
<Relationships xmlns="http://schemas.openxmlformats.org/package/2006/relationships"><Relationship Id="rId2" Type="http://schemas.openxmlformats.org/officeDocument/2006/relationships/image" Target="../media/image14.jpeg"/><Relationship Id="rId1" Type="http://schemas.openxmlformats.org/officeDocument/2006/relationships/slideLayout" Target="../slideLayouts/slideLayout21.xml"/></Relationships>
</file>

<file path=ppt/slides/_rels/slide87.xml.rels><?xml version="1.0" encoding="UTF-8" standalone="yes"?>
<Relationships xmlns="http://schemas.openxmlformats.org/package/2006/relationships"><Relationship Id="rId2" Type="http://schemas.openxmlformats.org/officeDocument/2006/relationships/chart" Target="../charts/chart61.xml"/><Relationship Id="rId1" Type="http://schemas.openxmlformats.org/officeDocument/2006/relationships/slideLayout" Target="../slideLayouts/slideLayout3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89.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chart" Target="../charts/chart62.xml"/><Relationship Id="rId1" Type="http://schemas.openxmlformats.org/officeDocument/2006/relationships/slideLayout" Target="../slideLayouts/slideLayout3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2.xml"/></Relationships>
</file>

<file path=ppt/slides/_rels/slide90.xml.rels><?xml version="1.0" encoding="UTF-8" standalone="yes"?>
<Relationships xmlns="http://schemas.openxmlformats.org/package/2006/relationships"><Relationship Id="rId2" Type="http://schemas.openxmlformats.org/officeDocument/2006/relationships/chart" Target="../charts/chart64.xml"/><Relationship Id="rId1" Type="http://schemas.openxmlformats.org/officeDocument/2006/relationships/slideLayout" Target="../slideLayouts/slideLayout32.xml"/></Relationships>
</file>

<file path=ppt/slides/_rels/slide91.xml.rels><?xml version="1.0" encoding="UTF-8" standalone="yes"?>
<Relationships xmlns="http://schemas.openxmlformats.org/package/2006/relationships"><Relationship Id="rId3" Type="http://schemas.openxmlformats.org/officeDocument/2006/relationships/chart" Target="../charts/chart66.xml"/><Relationship Id="rId2" Type="http://schemas.openxmlformats.org/officeDocument/2006/relationships/chart" Target="../charts/chart65.xml"/><Relationship Id="rId1" Type="http://schemas.openxmlformats.org/officeDocument/2006/relationships/slideLayout" Target="../slideLayouts/slideLayout3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0" y="5935756"/>
            <a:ext cx="12192000" cy="9412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t>v</a:t>
            </a:r>
          </a:p>
        </p:txBody>
      </p:sp>
      <p:sp>
        <p:nvSpPr>
          <p:cNvPr id="23" name="Title 22">
            <a:extLst>
              <a:ext uri="{FF2B5EF4-FFF2-40B4-BE49-F238E27FC236}">
                <a16:creationId xmlns:a16="http://schemas.microsoft.com/office/drawing/2014/main" id="{863D2B47-126C-43D5-BBD5-4B94D8C01A96}"/>
              </a:ext>
            </a:extLst>
          </p:cNvPr>
          <p:cNvSpPr>
            <a:spLocks noGrp="1"/>
          </p:cNvSpPr>
          <p:nvPr>
            <p:ph type="title" idx="4294967295"/>
          </p:nvPr>
        </p:nvSpPr>
        <p:spPr>
          <a:xfrm>
            <a:off x="0" y="2747963"/>
            <a:ext cx="12192000" cy="1646237"/>
          </a:xfrm>
          <a:gradFill>
            <a:gsLst>
              <a:gs pos="0">
                <a:srgbClr val="E64E9C"/>
              </a:gs>
              <a:gs pos="100000">
                <a:srgbClr val="FDB82E"/>
              </a:gs>
            </a:gsLst>
            <a:lin ang="0" scaled="1"/>
          </a:gradFill>
        </p:spPr>
        <p:txBody>
          <a:bodyPr>
            <a:noAutofit/>
          </a:bodyPr>
          <a:lstStyle/>
          <a:p>
            <a:pPr lvl="0" algn="ctr">
              <a:lnSpc>
                <a:spcPct val="100000"/>
              </a:lnSpc>
              <a:spcBef>
                <a:spcPts val="0"/>
              </a:spcBef>
              <a:defRPr/>
            </a:pPr>
            <a:r>
              <a:rPr lang="en-US" sz="3000" b="1" dirty="0" err="1">
                <a:solidFill>
                  <a:schemeClr val="bg1"/>
                </a:solidFill>
                <a:latin typeface="Century Gothic" panose="020B0502020202020204" pitchFamily="34" charset="0"/>
              </a:rPr>
              <a:t>Inovacioni</a:t>
            </a:r>
            <a:r>
              <a:rPr lang="en-US" sz="3000" b="1" dirty="0">
                <a:solidFill>
                  <a:schemeClr val="bg1"/>
                </a:solidFill>
                <a:latin typeface="Century Gothic" panose="020B0502020202020204" pitchFamily="34" charset="0"/>
              </a:rPr>
              <a:t> </a:t>
            </a:r>
            <a:r>
              <a:rPr lang="en-US" sz="3000" b="1" dirty="0" err="1">
                <a:solidFill>
                  <a:schemeClr val="bg1"/>
                </a:solidFill>
                <a:latin typeface="Century Gothic" panose="020B0502020202020204" pitchFamily="34" charset="0"/>
              </a:rPr>
              <a:t>ekosistem</a:t>
            </a:r>
            <a:r>
              <a:rPr lang="en-US" sz="3000" b="1" dirty="0">
                <a:solidFill>
                  <a:schemeClr val="bg1"/>
                </a:solidFill>
                <a:latin typeface="Century Gothic" panose="020B0502020202020204" pitchFamily="34" charset="0"/>
              </a:rPr>
              <a:t> </a:t>
            </a:r>
            <a:r>
              <a:rPr lang="en-US" sz="3000" b="1" dirty="0" err="1">
                <a:solidFill>
                  <a:schemeClr val="bg1"/>
                </a:solidFill>
                <a:latin typeface="Century Gothic" panose="020B0502020202020204" pitchFamily="34" charset="0"/>
              </a:rPr>
              <a:t>i</a:t>
            </a:r>
            <a:r>
              <a:rPr lang="en-US" sz="3000" b="1" dirty="0">
                <a:solidFill>
                  <a:schemeClr val="bg1"/>
                </a:solidFill>
                <a:latin typeface="Century Gothic" panose="020B0502020202020204" pitchFamily="34" charset="0"/>
              </a:rPr>
              <a:t> </a:t>
            </a:r>
            <a:r>
              <a:rPr lang="en-US" sz="3000" b="1" dirty="0" err="1">
                <a:solidFill>
                  <a:schemeClr val="bg1"/>
                </a:solidFill>
                <a:latin typeface="Century Gothic" panose="020B0502020202020204" pitchFamily="34" charset="0"/>
              </a:rPr>
              <a:t>uslovi</a:t>
            </a:r>
            <a:r>
              <a:rPr lang="en-US" sz="3000" b="1" dirty="0">
                <a:solidFill>
                  <a:schemeClr val="bg1"/>
                </a:solidFill>
                <a:latin typeface="Century Gothic" panose="020B0502020202020204" pitchFamily="34" charset="0"/>
              </a:rPr>
              <a:t> </a:t>
            </a:r>
            <a:r>
              <a:rPr lang="en-US" sz="3000" b="1" dirty="0" err="1">
                <a:solidFill>
                  <a:schemeClr val="bg1"/>
                </a:solidFill>
                <a:latin typeface="Century Gothic" panose="020B0502020202020204" pitchFamily="34" charset="0"/>
              </a:rPr>
              <a:t>za</a:t>
            </a:r>
            <a:r>
              <a:rPr lang="en-US" sz="3000" b="1" dirty="0">
                <a:solidFill>
                  <a:schemeClr val="bg1"/>
                </a:solidFill>
                <a:latin typeface="Century Gothic" panose="020B0502020202020204" pitchFamily="34" charset="0"/>
              </a:rPr>
              <a:t> </a:t>
            </a:r>
            <a:r>
              <a:rPr lang="en-US" sz="3000" b="1" dirty="0" err="1">
                <a:solidFill>
                  <a:schemeClr val="bg1"/>
                </a:solidFill>
                <a:latin typeface="Century Gothic" panose="020B0502020202020204" pitchFamily="34" charset="0"/>
              </a:rPr>
              <a:t>uvođenje</a:t>
            </a:r>
            <a:r>
              <a:rPr lang="en-US" sz="3000" b="1" dirty="0">
                <a:solidFill>
                  <a:schemeClr val="bg1"/>
                </a:solidFill>
                <a:latin typeface="Century Gothic" panose="020B0502020202020204" pitchFamily="34" charset="0"/>
              </a:rPr>
              <a:t> </a:t>
            </a:r>
            <a:br>
              <a:rPr lang="en-US" sz="3000" b="1" dirty="0">
                <a:solidFill>
                  <a:schemeClr val="bg1"/>
                </a:solidFill>
                <a:latin typeface="Century Gothic" panose="020B0502020202020204" pitchFamily="34" charset="0"/>
              </a:rPr>
            </a:br>
            <a:r>
              <a:rPr lang="en-US" sz="3000" b="1" dirty="0" err="1">
                <a:solidFill>
                  <a:schemeClr val="bg1"/>
                </a:solidFill>
                <a:latin typeface="Century Gothic" panose="020B0502020202020204" pitchFamily="34" charset="0"/>
              </a:rPr>
              <a:t>visokotehnoloških</a:t>
            </a:r>
            <a:r>
              <a:rPr lang="en-US" sz="3000" b="1" dirty="0">
                <a:solidFill>
                  <a:schemeClr val="bg1"/>
                </a:solidFill>
                <a:latin typeface="Century Gothic" panose="020B0502020202020204" pitchFamily="34" charset="0"/>
              </a:rPr>
              <a:t> </a:t>
            </a:r>
            <a:r>
              <a:rPr lang="en-US" sz="3000" b="1" dirty="0" err="1">
                <a:solidFill>
                  <a:schemeClr val="bg1"/>
                </a:solidFill>
                <a:latin typeface="Century Gothic" panose="020B0502020202020204" pitchFamily="34" charset="0"/>
              </a:rPr>
              <a:t>rešenja</a:t>
            </a:r>
            <a:r>
              <a:rPr lang="en-US" sz="3000" b="1" dirty="0">
                <a:solidFill>
                  <a:schemeClr val="bg1"/>
                </a:solidFill>
                <a:latin typeface="Century Gothic" panose="020B0502020202020204" pitchFamily="34" charset="0"/>
              </a:rPr>
              <a:t> u </a:t>
            </a:r>
            <a:r>
              <a:rPr lang="en-US" sz="3000" b="1" dirty="0" err="1">
                <a:solidFill>
                  <a:schemeClr val="bg1"/>
                </a:solidFill>
                <a:latin typeface="Century Gothic" panose="020B0502020202020204" pitchFamily="34" charset="0"/>
              </a:rPr>
              <a:t>poslovanje</a:t>
            </a:r>
            <a:br>
              <a:rPr lang="en-US" sz="3000" b="1" dirty="0">
                <a:solidFill>
                  <a:schemeClr val="bg1"/>
                </a:solidFill>
                <a:latin typeface="Century Gothic" panose="020B0502020202020204" pitchFamily="34" charset="0"/>
              </a:rPr>
            </a:br>
            <a:r>
              <a:rPr lang="en-US" sz="3000" b="1" dirty="0">
                <a:solidFill>
                  <a:schemeClr val="bg1"/>
                </a:solidFill>
                <a:latin typeface="Century Gothic" panose="020B0502020202020204" pitchFamily="34" charset="0"/>
              </a:rPr>
              <a:t>-</a:t>
            </a:r>
            <a:r>
              <a:rPr lang="en-US" sz="3000" b="1" dirty="0" err="1">
                <a:solidFill>
                  <a:schemeClr val="bg1"/>
                </a:solidFill>
                <a:latin typeface="Century Gothic" panose="020B0502020202020204" pitchFamily="34" charset="0"/>
              </a:rPr>
              <a:t>Privreda</a:t>
            </a:r>
            <a:r>
              <a:rPr lang="en-US" sz="3000" b="1" dirty="0">
                <a:solidFill>
                  <a:schemeClr val="bg1"/>
                </a:solidFill>
                <a:latin typeface="Century Gothic" panose="020B0502020202020204" pitchFamily="34" charset="0"/>
              </a:rPr>
              <a:t>-</a:t>
            </a:r>
          </a:p>
        </p:txBody>
      </p:sp>
      <p:sp>
        <p:nvSpPr>
          <p:cNvPr id="5" name="TextBox 4">
            <a:extLst>
              <a:ext uri="{FF2B5EF4-FFF2-40B4-BE49-F238E27FC236}">
                <a16:creationId xmlns:a16="http://schemas.microsoft.com/office/drawing/2014/main" id="{AFCEE8F7-D07F-417A-B570-F52017BE4709}"/>
              </a:ext>
            </a:extLst>
          </p:cNvPr>
          <p:cNvSpPr txBox="1"/>
          <p:nvPr/>
        </p:nvSpPr>
        <p:spPr>
          <a:xfrm>
            <a:off x="4986199" y="6195129"/>
            <a:ext cx="1124026" cy="369332"/>
          </a:xfrm>
          <a:prstGeom prst="rect">
            <a:avLst/>
          </a:prstGeom>
          <a:noFill/>
        </p:spPr>
        <p:txBody>
          <a:bodyPr wrap="none" rtlCol="0" anchor="ctr">
            <a:spAutoFit/>
          </a:bodyPr>
          <a:lstStyle/>
          <a:p>
            <a:pPr>
              <a:defRPr/>
            </a:pPr>
            <a:r>
              <a:rPr lang="sr-Latn-RS" i="1" dirty="0">
                <a:solidFill>
                  <a:srgbClr val="6E706E"/>
                </a:solidFill>
                <a:latin typeface="Century Gothic" panose="020B0502020202020204" pitchFamily="34" charset="0"/>
                <a:ea typeface="Open Sans" panose="020B0606030504020204" pitchFamily="34" charset="0"/>
                <a:cs typeface="Open Sans" panose="020B0606030504020204" pitchFamily="34" charset="0"/>
              </a:rPr>
              <a:t>J</a:t>
            </a:r>
            <a:r>
              <a:rPr kumimoji="0" lang="sr-Latn-RS" sz="1800" i="1" u="none" strike="noStrike" kern="1200" cap="none" spc="0" normalizeH="0" baseline="0" noProof="0" dirty="0">
                <a:ln>
                  <a:noFill/>
                </a:ln>
                <a:solidFill>
                  <a:srgbClr val="6E706E"/>
                </a:solidFill>
                <a:effectLst/>
                <a:uLnTx/>
                <a:uFillTx/>
                <a:latin typeface="Century Gothic" panose="020B0502020202020204" pitchFamily="34" charset="0"/>
                <a:ea typeface="Open Sans" panose="020B0606030504020204" pitchFamily="34" charset="0"/>
                <a:cs typeface="Open Sans" panose="020B0606030504020204" pitchFamily="34" charset="0"/>
              </a:rPr>
              <a:t>ul 202</a:t>
            </a:r>
            <a:r>
              <a:rPr kumimoji="0" lang="en-US" sz="1800" i="1" u="none" strike="noStrike" kern="1200" cap="none" spc="0" normalizeH="0" baseline="0" noProof="0" dirty="0">
                <a:ln>
                  <a:noFill/>
                </a:ln>
                <a:solidFill>
                  <a:srgbClr val="6E706E"/>
                </a:solidFill>
                <a:effectLst/>
                <a:uLnTx/>
                <a:uFillTx/>
                <a:latin typeface="Century Gothic" panose="020B0502020202020204" pitchFamily="34" charset="0"/>
                <a:ea typeface="Open Sans" panose="020B0606030504020204" pitchFamily="34" charset="0"/>
                <a:cs typeface="Open Sans" panose="020B0606030504020204" pitchFamily="34" charset="0"/>
              </a:rPr>
              <a:t>1</a:t>
            </a:r>
            <a:r>
              <a:rPr kumimoji="0" lang="sr-Latn-RS" sz="1800" i="1" u="none" strike="noStrike" kern="1200" cap="none" spc="0" normalizeH="0" baseline="0" noProof="0" dirty="0">
                <a:ln>
                  <a:noFill/>
                </a:ln>
                <a:solidFill>
                  <a:srgbClr val="6E706E"/>
                </a:solidFill>
                <a:effectLst/>
                <a:uLnTx/>
                <a:uFillTx/>
                <a:latin typeface="Century Gothic" panose="020B0502020202020204" pitchFamily="34" charset="0"/>
                <a:ea typeface="Open Sans" panose="020B0606030504020204" pitchFamily="34" charset="0"/>
                <a:cs typeface="Open Sans" panose="020B0606030504020204" pitchFamily="34" charset="0"/>
              </a:rPr>
              <a:t>.</a:t>
            </a:r>
            <a:endParaRPr lang="en-US" i="1" dirty="0">
              <a:solidFill>
                <a:srgbClr val="6E706E"/>
              </a:solidFill>
              <a:latin typeface="Century Gothic" panose="020B0502020202020204" pitchFamily="34" charset="0"/>
              <a:ea typeface="Open Sans" panose="020B0606030504020204" pitchFamily="34" charset="0"/>
              <a:cs typeface="Open Sans" panose="020B0606030504020204" pitchFamily="34" charset="0"/>
            </a:endParaRPr>
          </a:p>
        </p:txBody>
      </p:sp>
      <p:pic>
        <p:nvPicPr>
          <p:cNvPr id="3" name="Picture 2">
            <a:extLst>
              <a:ext uri="{FF2B5EF4-FFF2-40B4-BE49-F238E27FC236}">
                <a16:creationId xmlns:a16="http://schemas.microsoft.com/office/drawing/2014/main" id="{B2C272AD-2C93-4979-8037-74F88429E42B}"/>
              </a:ext>
            </a:extLst>
          </p:cNvPr>
          <p:cNvPicPr>
            <a:picLocks noChangeAspect="1"/>
          </p:cNvPicPr>
          <p:nvPr/>
        </p:nvPicPr>
        <p:blipFill>
          <a:blip r:embed="rId3"/>
          <a:stretch>
            <a:fillRect/>
          </a:stretch>
        </p:blipFill>
        <p:spPr>
          <a:xfrm>
            <a:off x="694989" y="6164745"/>
            <a:ext cx="1554994" cy="480352"/>
          </a:xfrm>
          <a:prstGeom prst="rect">
            <a:avLst/>
          </a:prstGeom>
        </p:spPr>
      </p:pic>
      <p:sp>
        <p:nvSpPr>
          <p:cNvPr id="10" name="TextBox 9">
            <a:extLst>
              <a:ext uri="{FF2B5EF4-FFF2-40B4-BE49-F238E27FC236}">
                <a16:creationId xmlns:a16="http://schemas.microsoft.com/office/drawing/2014/main" id="{E540286B-D3F2-4977-A33B-ADD1A46493A6}"/>
              </a:ext>
            </a:extLst>
          </p:cNvPr>
          <p:cNvSpPr txBox="1"/>
          <p:nvPr/>
        </p:nvSpPr>
        <p:spPr>
          <a:xfrm>
            <a:off x="8446726" y="6195129"/>
            <a:ext cx="2007281" cy="369332"/>
          </a:xfrm>
          <a:prstGeom prst="rect">
            <a:avLst/>
          </a:prstGeom>
          <a:noFill/>
        </p:spPr>
        <p:txBody>
          <a:bodyPr wrap="none" rtlCol="0" anchor="ctr">
            <a:spAutoFit/>
          </a:bodyPr>
          <a:lstStyle/>
          <a:p>
            <a:pPr lvl="0">
              <a:defRPr/>
            </a:pPr>
            <a:r>
              <a:rPr lang="en-US" dirty="0" err="1">
                <a:solidFill>
                  <a:srgbClr val="6E706E"/>
                </a:solidFill>
                <a:latin typeface="Century Gothic" panose="020B0502020202020204" pitchFamily="34" charset="0"/>
              </a:rPr>
              <a:t>Anketu</a:t>
            </a:r>
            <a:r>
              <a:rPr lang="en-US" dirty="0">
                <a:solidFill>
                  <a:srgbClr val="6E706E"/>
                </a:solidFill>
                <a:latin typeface="Century Gothic" panose="020B0502020202020204" pitchFamily="34" charset="0"/>
              </a:rPr>
              <a:t> </a:t>
            </a:r>
            <a:r>
              <a:rPr lang="en-US" dirty="0" err="1">
                <a:solidFill>
                  <a:srgbClr val="6E706E"/>
                </a:solidFill>
                <a:latin typeface="Century Gothic" panose="020B0502020202020204" pitchFamily="34" charset="0"/>
              </a:rPr>
              <a:t>sproveo</a:t>
            </a:r>
            <a:r>
              <a:rPr lang="en-US" dirty="0">
                <a:solidFill>
                  <a:srgbClr val="6E706E"/>
                </a:solidFill>
                <a:latin typeface="Century Gothic" panose="020B0502020202020204" pitchFamily="34" charset="0"/>
              </a:rPr>
              <a:t>:</a:t>
            </a:r>
            <a:endParaRPr kumimoji="0" lang="en-US" i="0" u="none" strike="noStrike" kern="1200" cap="none" spc="0" normalizeH="0" baseline="0" noProof="0" dirty="0">
              <a:ln>
                <a:noFill/>
              </a:ln>
              <a:solidFill>
                <a:srgbClr val="6E706E"/>
              </a:solidFill>
              <a:effectLst/>
              <a:uLnTx/>
              <a:uFillTx/>
              <a:latin typeface="Century Gothic" panose="020B0502020202020204" pitchFamily="34" charset="0"/>
              <a:ea typeface="Open Sans" panose="020B0606030504020204" pitchFamily="34" charset="0"/>
              <a:cs typeface="Open Sans" panose="020B0606030504020204" pitchFamily="34" charset="0"/>
            </a:endParaRPr>
          </a:p>
        </p:txBody>
      </p:sp>
      <p:pic>
        <p:nvPicPr>
          <p:cNvPr id="11" name="Picture 10">
            <a:extLst>
              <a:ext uri="{FF2B5EF4-FFF2-40B4-BE49-F238E27FC236}">
                <a16:creationId xmlns:a16="http://schemas.microsoft.com/office/drawing/2014/main" id="{772B1F8A-031F-4EBB-82AF-A069711D76AF}"/>
              </a:ext>
            </a:extLst>
          </p:cNvPr>
          <p:cNvPicPr>
            <a:picLocks noChangeAspect="1"/>
          </p:cNvPicPr>
          <p:nvPr/>
        </p:nvPicPr>
        <p:blipFill>
          <a:blip r:embed="rId4" cstate="email">
            <a:clrChange>
              <a:clrFrom>
                <a:srgbClr val="FFFFFF"/>
              </a:clrFrom>
              <a:clrTo>
                <a:srgbClr val="FFFFFF">
                  <a:alpha val="0"/>
                </a:srgbClr>
              </a:clrTo>
            </a:clrChange>
            <a:extLst>
              <a:ext uri="{28A0092B-C50C-407E-A947-70E740481C1C}">
                <a14:useLocalDpi xmlns:a14="http://schemas.microsoft.com/office/drawing/2010/main"/>
              </a:ext>
            </a:extLst>
          </a:blip>
          <a:stretch>
            <a:fillRect/>
          </a:stretch>
        </p:blipFill>
        <p:spPr>
          <a:xfrm>
            <a:off x="10265544" y="6096587"/>
            <a:ext cx="1690006" cy="616669"/>
          </a:xfrm>
          <a:prstGeom prst="rect">
            <a:avLst/>
          </a:prstGeom>
        </p:spPr>
      </p:pic>
    </p:spTree>
    <p:extLst>
      <p:ext uri="{BB962C8B-B14F-4D97-AF65-F5344CB8AC3E}">
        <p14:creationId xmlns:p14="http://schemas.microsoft.com/office/powerpoint/2010/main" val="336965829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6EB8B483-2341-4437-940A-EF250E6B96C2}"/>
              </a:ext>
            </a:extLst>
          </p:cNvPr>
          <p:cNvSpPr txBox="1"/>
          <p:nvPr/>
        </p:nvSpPr>
        <p:spPr>
          <a:xfrm>
            <a:off x="533968" y="1024777"/>
            <a:ext cx="11066793" cy="400110"/>
          </a:xfrm>
          <a:prstGeom prst="rect">
            <a:avLst/>
          </a:prstGeom>
          <a:noFill/>
        </p:spPr>
        <p:txBody>
          <a:bodyPr wrap="square" lIns="0" rIns="0">
            <a:spAutoFit/>
          </a:bodyPr>
          <a:lstStyle/>
          <a:p>
            <a:pPr marL="0" marR="0">
              <a:spcBef>
                <a:spcPts val="0"/>
              </a:spcBef>
              <a:spcAft>
                <a:spcPts val="0"/>
              </a:spcAft>
            </a:pPr>
            <a:r>
              <a:rPr lang="de-DE" sz="1000" i="1" dirty="0">
                <a:solidFill>
                  <a:srgbClr val="0080C6"/>
                </a:solidFill>
                <a:effectLst/>
                <a:latin typeface="Century Gothic" panose="020B0502020202020204" pitchFamily="34" charset="0"/>
                <a:ea typeface="Arial" panose="020B0604020202020204" pitchFamily="34" charset="0"/>
              </a:rPr>
              <a:t>Pod inovacijom se misli na uvođenje novog ili značajno unapređenog proizvoda, usluge, načina organizacije procesa i rada, ili marketinških metoda i koncepata.</a:t>
            </a:r>
          </a:p>
          <a:p>
            <a:pPr marL="0" marR="0">
              <a:spcBef>
                <a:spcPts val="0"/>
              </a:spcBef>
              <a:spcAft>
                <a:spcPts val="0"/>
              </a:spcAft>
            </a:pPr>
            <a:r>
              <a:rPr lang="en-US" sz="1000" i="1" dirty="0" err="1">
                <a:solidFill>
                  <a:srgbClr val="0080C6"/>
                </a:solidFill>
                <a:effectLst/>
                <a:latin typeface="Century Gothic" panose="020B0502020202020204" pitchFamily="34" charset="0"/>
                <a:ea typeface="Arial" panose="020B0604020202020204" pitchFamily="34" charset="0"/>
              </a:rPr>
              <a:t>Digitalizacija</a:t>
            </a:r>
            <a:r>
              <a:rPr lang="en-US" sz="1000" i="1" dirty="0">
                <a:solidFill>
                  <a:srgbClr val="0080C6"/>
                </a:solidFill>
                <a:effectLst/>
                <a:latin typeface="Century Gothic" panose="020B0502020202020204" pitchFamily="34" charset="0"/>
                <a:ea typeface="Arial" panose="020B0604020202020204" pitchFamily="34" charset="0"/>
              </a:rPr>
              <a:t> - </a:t>
            </a:r>
            <a:r>
              <a:rPr lang="en-US" sz="1000" i="1" dirty="0" err="1">
                <a:solidFill>
                  <a:srgbClr val="0080C6"/>
                </a:solidFill>
                <a:effectLst/>
                <a:latin typeface="Century Gothic" panose="020B0502020202020204" pitchFamily="34" charset="0"/>
                <a:ea typeface="Arial" panose="020B0604020202020204" pitchFamily="34" charset="0"/>
              </a:rPr>
              <a:t>primena</a:t>
            </a:r>
            <a:r>
              <a:rPr lang="en-US" sz="1000" i="1" dirty="0">
                <a:solidFill>
                  <a:srgbClr val="0080C6"/>
                </a:solidFill>
                <a:effectLst/>
                <a:latin typeface="Century Gothic" panose="020B0502020202020204" pitchFamily="34" charset="0"/>
                <a:ea typeface="Arial" panose="020B0604020202020204" pitchFamily="34" charset="0"/>
              </a:rPr>
              <a:t> </a:t>
            </a:r>
            <a:r>
              <a:rPr lang="en-US" sz="1000" i="1" dirty="0" err="1">
                <a:solidFill>
                  <a:srgbClr val="0080C6"/>
                </a:solidFill>
                <a:effectLst/>
                <a:latin typeface="Century Gothic" panose="020B0502020202020204" pitchFamily="34" charset="0"/>
                <a:ea typeface="Arial" panose="020B0604020202020204" pitchFamily="34" charset="0"/>
              </a:rPr>
              <a:t>digitalno-tehnoloških</a:t>
            </a:r>
            <a:r>
              <a:rPr lang="en-US" sz="1000" i="1" dirty="0">
                <a:solidFill>
                  <a:srgbClr val="0080C6"/>
                </a:solidFill>
                <a:effectLst/>
                <a:latin typeface="Century Gothic" panose="020B0502020202020204" pitchFamily="34" charset="0"/>
                <a:ea typeface="Arial" panose="020B0604020202020204" pitchFamily="34" charset="0"/>
              </a:rPr>
              <a:t> </a:t>
            </a:r>
            <a:r>
              <a:rPr lang="en-US" sz="1000" i="1" dirty="0" err="1">
                <a:solidFill>
                  <a:srgbClr val="0080C6"/>
                </a:solidFill>
                <a:effectLst/>
                <a:latin typeface="Century Gothic" panose="020B0502020202020204" pitchFamily="34" charset="0"/>
                <a:ea typeface="Arial" panose="020B0604020202020204" pitchFamily="34" charset="0"/>
              </a:rPr>
              <a:t>rešenja</a:t>
            </a:r>
            <a:r>
              <a:rPr lang="en-US" sz="1000" i="1" dirty="0">
                <a:solidFill>
                  <a:srgbClr val="0080C6"/>
                </a:solidFill>
                <a:effectLst/>
                <a:latin typeface="Century Gothic" panose="020B0502020202020204" pitchFamily="34" charset="0"/>
                <a:ea typeface="Arial" panose="020B0604020202020204" pitchFamily="34" charset="0"/>
              </a:rPr>
              <a:t> </a:t>
            </a:r>
            <a:r>
              <a:rPr lang="en-US" sz="1000" i="1" dirty="0" err="1">
                <a:solidFill>
                  <a:srgbClr val="0080C6"/>
                </a:solidFill>
                <a:effectLst/>
                <a:latin typeface="Century Gothic" panose="020B0502020202020204" pitchFamily="34" charset="0"/>
                <a:ea typeface="Arial" panose="020B0604020202020204" pitchFamily="34" charset="0"/>
              </a:rPr>
              <a:t>koja</a:t>
            </a:r>
            <a:r>
              <a:rPr lang="en-US" sz="1000" i="1" dirty="0">
                <a:solidFill>
                  <a:srgbClr val="0080C6"/>
                </a:solidFill>
                <a:effectLst/>
                <a:latin typeface="Century Gothic" panose="020B0502020202020204" pitchFamily="34" charset="0"/>
                <a:ea typeface="Arial" panose="020B0604020202020204" pitchFamily="34" charset="0"/>
              </a:rPr>
              <a:t> </a:t>
            </a:r>
            <a:r>
              <a:rPr lang="en-US" sz="1000" i="1" dirty="0" err="1">
                <a:solidFill>
                  <a:srgbClr val="0080C6"/>
                </a:solidFill>
                <a:effectLst/>
                <a:latin typeface="Century Gothic" panose="020B0502020202020204" pitchFamily="34" charset="0"/>
                <a:ea typeface="Arial" panose="020B0604020202020204" pitchFamily="34" charset="0"/>
              </a:rPr>
              <a:t>će</a:t>
            </a:r>
            <a:r>
              <a:rPr lang="en-US" sz="1000" i="1" dirty="0">
                <a:solidFill>
                  <a:srgbClr val="0080C6"/>
                </a:solidFill>
                <a:effectLst/>
                <a:latin typeface="Century Gothic" panose="020B0502020202020204" pitchFamily="34" charset="0"/>
                <a:ea typeface="Arial" panose="020B0604020202020204" pitchFamily="34" charset="0"/>
              </a:rPr>
              <a:t> </a:t>
            </a:r>
            <a:r>
              <a:rPr lang="en-US" sz="1000" i="1" dirty="0" err="1">
                <a:solidFill>
                  <a:srgbClr val="0080C6"/>
                </a:solidFill>
                <a:effectLst/>
                <a:latin typeface="Century Gothic" panose="020B0502020202020204" pitchFamily="34" charset="0"/>
                <a:ea typeface="Arial" panose="020B0604020202020204" pitchFamily="34" charset="0"/>
              </a:rPr>
              <a:t>uticati</a:t>
            </a:r>
            <a:r>
              <a:rPr lang="en-US" sz="1000" i="1" dirty="0">
                <a:solidFill>
                  <a:srgbClr val="0080C6"/>
                </a:solidFill>
                <a:effectLst/>
                <a:latin typeface="Century Gothic" panose="020B0502020202020204" pitchFamily="34" charset="0"/>
                <a:ea typeface="Arial" panose="020B0604020202020204" pitchFamily="34" charset="0"/>
              </a:rPr>
              <a:t> </a:t>
            </a:r>
            <a:r>
              <a:rPr lang="en-US" sz="1000" i="1" dirty="0" err="1">
                <a:solidFill>
                  <a:srgbClr val="0080C6"/>
                </a:solidFill>
                <a:effectLst/>
                <a:latin typeface="Century Gothic" panose="020B0502020202020204" pitchFamily="34" charset="0"/>
                <a:ea typeface="Arial" panose="020B0604020202020204" pitchFamily="34" charset="0"/>
              </a:rPr>
              <a:t>na</a:t>
            </a:r>
            <a:r>
              <a:rPr lang="en-US" sz="1000" i="1" dirty="0">
                <a:solidFill>
                  <a:srgbClr val="0080C6"/>
                </a:solidFill>
                <a:effectLst/>
                <a:latin typeface="Century Gothic" panose="020B0502020202020204" pitchFamily="34" charset="0"/>
                <a:ea typeface="Arial" panose="020B0604020202020204" pitchFamily="34" charset="0"/>
              </a:rPr>
              <a:t> </a:t>
            </a:r>
            <a:r>
              <a:rPr lang="en-US" sz="1000" i="1" dirty="0" err="1">
                <a:solidFill>
                  <a:srgbClr val="0080C6"/>
                </a:solidFill>
                <a:effectLst/>
                <a:latin typeface="Century Gothic" panose="020B0502020202020204" pitchFamily="34" charset="0"/>
                <a:ea typeface="Arial" panose="020B0604020202020204" pitchFamily="34" charset="0"/>
              </a:rPr>
              <a:t>unapređenje</a:t>
            </a:r>
            <a:r>
              <a:rPr lang="en-US" sz="1000" i="1" dirty="0">
                <a:solidFill>
                  <a:srgbClr val="0080C6"/>
                </a:solidFill>
                <a:effectLst/>
                <a:latin typeface="Century Gothic" panose="020B0502020202020204" pitchFamily="34" charset="0"/>
                <a:ea typeface="Arial" panose="020B0604020202020204" pitchFamily="34" charset="0"/>
              </a:rPr>
              <a:t>, </a:t>
            </a:r>
            <a:r>
              <a:rPr lang="en-US" sz="1000" i="1" dirty="0" err="1">
                <a:solidFill>
                  <a:srgbClr val="0080C6"/>
                </a:solidFill>
                <a:effectLst/>
                <a:latin typeface="Century Gothic" panose="020B0502020202020204" pitchFamily="34" charset="0"/>
                <a:ea typeface="Arial" panose="020B0604020202020204" pitchFamily="34" charset="0"/>
              </a:rPr>
              <a:t>reorganizaciju</a:t>
            </a:r>
            <a:r>
              <a:rPr lang="en-US" sz="1000" i="1" dirty="0">
                <a:solidFill>
                  <a:srgbClr val="0080C6"/>
                </a:solidFill>
                <a:effectLst/>
                <a:latin typeface="Century Gothic" panose="020B0502020202020204" pitchFamily="34" charset="0"/>
                <a:ea typeface="Arial" panose="020B0604020202020204" pitchFamily="34" charset="0"/>
              </a:rPr>
              <a:t> </a:t>
            </a:r>
            <a:r>
              <a:rPr lang="en-US" sz="1000" i="1" dirty="0" err="1">
                <a:solidFill>
                  <a:srgbClr val="0080C6"/>
                </a:solidFill>
                <a:effectLst/>
                <a:latin typeface="Century Gothic" panose="020B0502020202020204" pitchFamily="34" charset="0"/>
                <a:ea typeface="Arial" panose="020B0604020202020204" pitchFamily="34" charset="0"/>
              </a:rPr>
              <a:t>poslovanja</a:t>
            </a:r>
            <a:r>
              <a:rPr lang="en-US" sz="1000" i="1" dirty="0">
                <a:solidFill>
                  <a:srgbClr val="0080C6"/>
                </a:solidFill>
                <a:effectLst/>
                <a:latin typeface="Century Gothic" panose="020B0502020202020204" pitchFamily="34" charset="0"/>
                <a:ea typeface="Arial" panose="020B0604020202020204" pitchFamily="34" charset="0"/>
              </a:rPr>
              <a:t> </a:t>
            </a:r>
            <a:r>
              <a:rPr lang="en-US" sz="1000" i="1" dirty="0" err="1">
                <a:solidFill>
                  <a:srgbClr val="0080C6"/>
                </a:solidFill>
                <a:effectLst/>
                <a:latin typeface="Century Gothic" panose="020B0502020202020204" pitchFamily="34" charset="0"/>
                <a:ea typeface="Arial" panose="020B0604020202020204" pitchFamily="34" charset="0"/>
              </a:rPr>
              <a:t>i</a:t>
            </a:r>
            <a:r>
              <a:rPr lang="en-US" sz="1000" i="1" dirty="0">
                <a:solidFill>
                  <a:srgbClr val="0080C6"/>
                </a:solidFill>
                <a:effectLst/>
                <a:latin typeface="Century Gothic" panose="020B0502020202020204" pitchFamily="34" charset="0"/>
                <a:ea typeface="Arial" panose="020B0604020202020204" pitchFamily="34" charset="0"/>
              </a:rPr>
              <a:t> </a:t>
            </a:r>
            <a:r>
              <a:rPr lang="en-US" sz="1000" i="1" dirty="0" err="1">
                <a:solidFill>
                  <a:srgbClr val="0080C6"/>
                </a:solidFill>
                <a:effectLst/>
                <a:latin typeface="Century Gothic" panose="020B0502020202020204" pitchFamily="34" charset="0"/>
                <a:ea typeface="Arial" panose="020B0604020202020204" pitchFamily="34" charset="0"/>
              </a:rPr>
              <a:t>poslovne</a:t>
            </a:r>
            <a:r>
              <a:rPr lang="en-US" sz="1000" i="1" dirty="0">
                <a:solidFill>
                  <a:srgbClr val="0080C6"/>
                </a:solidFill>
                <a:effectLst/>
                <a:latin typeface="Century Gothic" panose="020B0502020202020204" pitchFamily="34" charset="0"/>
                <a:ea typeface="Arial" panose="020B0604020202020204" pitchFamily="34" charset="0"/>
              </a:rPr>
              <a:t> </a:t>
            </a:r>
            <a:r>
              <a:rPr lang="en-US" sz="1000" i="1" dirty="0" err="1">
                <a:solidFill>
                  <a:srgbClr val="0080C6"/>
                </a:solidFill>
                <a:effectLst/>
                <a:latin typeface="Century Gothic" panose="020B0502020202020204" pitchFamily="34" charset="0"/>
                <a:ea typeface="Arial" panose="020B0604020202020204" pitchFamily="34" charset="0"/>
              </a:rPr>
              <a:t>performanse</a:t>
            </a:r>
            <a:r>
              <a:rPr lang="en-US" sz="1000" i="1" dirty="0">
                <a:solidFill>
                  <a:srgbClr val="0080C6"/>
                </a:solidFill>
                <a:effectLst/>
                <a:latin typeface="Century Gothic" panose="020B0502020202020204" pitchFamily="34" charset="0"/>
                <a:ea typeface="Arial" panose="020B0604020202020204" pitchFamily="34" charset="0"/>
              </a:rPr>
              <a:t> </a:t>
            </a:r>
            <a:r>
              <a:rPr lang="en-US" sz="1000" i="1" dirty="0" err="1">
                <a:solidFill>
                  <a:srgbClr val="0080C6"/>
                </a:solidFill>
                <a:effectLst/>
                <a:latin typeface="Century Gothic" panose="020B0502020202020204" pitchFamily="34" charset="0"/>
                <a:ea typeface="Arial" panose="020B0604020202020204" pitchFamily="34" charset="0"/>
              </a:rPr>
              <a:t>preduzeća</a:t>
            </a:r>
            <a:endParaRPr lang="en-US" sz="1000" i="1" dirty="0">
              <a:solidFill>
                <a:srgbClr val="0080C6"/>
              </a:solidFill>
              <a:effectLst/>
              <a:latin typeface="Century Gothic" panose="020B0502020202020204" pitchFamily="34" charset="0"/>
              <a:ea typeface="Arial" panose="020B0604020202020204" pitchFamily="34" charset="0"/>
            </a:endParaRPr>
          </a:p>
        </p:txBody>
      </p:sp>
      <p:graphicFrame>
        <p:nvGraphicFramePr>
          <p:cNvPr id="5" name="Table 4">
            <a:extLst>
              <a:ext uri="{FF2B5EF4-FFF2-40B4-BE49-F238E27FC236}">
                <a16:creationId xmlns:a16="http://schemas.microsoft.com/office/drawing/2014/main" id="{38D6FB14-97EF-4121-8BCA-A45E059CF1C2}"/>
              </a:ext>
            </a:extLst>
          </p:cNvPr>
          <p:cNvGraphicFramePr>
            <a:graphicFrameLocks noGrp="1"/>
          </p:cNvGraphicFramePr>
          <p:nvPr>
            <p:extLst>
              <p:ext uri="{D42A27DB-BD31-4B8C-83A1-F6EECF244321}">
                <p14:modId xmlns:p14="http://schemas.microsoft.com/office/powerpoint/2010/main" val="2480108919"/>
              </p:ext>
            </p:extLst>
          </p:nvPr>
        </p:nvGraphicFramePr>
        <p:xfrm>
          <a:off x="925407" y="1773715"/>
          <a:ext cx="10455007" cy="4049868"/>
        </p:xfrm>
        <a:graphic>
          <a:graphicData uri="http://schemas.openxmlformats.org/drawingml/2006/table">
            <a:tbl>
              <a:tblPr/>
              <a:tblGrid>
                <a:gridCol w="1225381">
                  <a:extLst>
                    <a:ext uri="{9D8B030D-6E8A-4147-A177-3AD203B41FA5}">
                      <a16:colId xmlns:a16="http://schemas.microsoft.com/office/drawing/2014/main" val="20000"/>
                    </a:ext>
                  </a:extLst>
                </a:gridCol>
                <a:gridCol w="369185">
                  <a:extLst>
                    <a:ext uri="{9D8B030D-6E8A-4147-A177-3AD203B41FA5}">
                      <a16:colId xmlns:a16="http://schemas.microsoft.com/office/drawing/2014/main" val="20001"/>
                    </a:ext>
                  </a:extLst>
                </a:gridCol>
                <a:gridCol w="369185">
                  <a:extLst>
                    <a:ext uri="{9D8B030D-6E8A-4147-A177-3AD203B41FA5}">
                      <a16:colId xmlns:a16="http://schemas.microsoft.com/office/drawing/2014/main" val="20002"/>
                    </a:ext>
                  </a:extLst>
                </a:gridCol>
                <a:gridCol w="369185">
                  <a:extLst>
                    <a:ext uri="{9D8B030D-6E8A-4147-A177-3AD203B41FA5}">
                      <a16:colId xmlns:a16="http://schemas.microsoft.com/office/drawing/2014/main" val="20003"/>
                    </a:ext>
                  </a:extLst>
                </a:gridCol>
                <a:gridCol w="369185">
                  <a:extLst>
                    <a:ext uri="{9D8B030D-6E8A-4147-A177-3AD203B41FA5}">
                      <a16:colId xmlns:a16="http://schemas.microsoft.com/office/drawing/2014/main" val="20004"/>
                    </a:ext>
                  </a:extLst>
                </a:gridCol>
                <a:gridCol w="369185">
                  <a:extLst>
                    <a:ext uri="{9D8B030D-6E8A-4147-A177-3AD203B41FA5}">
                      <a16:colId xmlns:a16="http://schemas.microsoft.com/office/drawing/2014/main" val="20005"/>
                    </a:ext>
                  </a:extLst>
                </a:gridCol>
                <a:gridCol w="369185">
                  <a:extLst>
                    <a:ext uri="{9D8B030D-6E8A-4147-A177-3AD203B41FA5}">
                      <a16:colId xmlns:a16="http://schemas.microsoft.com/office/drawing/2014/main" val="20006"/>
                    </a:ext>
                  </a:extLst>
                </a:gridCol>
                <a:gridCol w="369185">
                  <a:extLst>
                    <a:ext uri="{9D8B030D-6E8A-4147-A177-3AD203B41FA5}">
                      <a16:colId xmlns:a16="http://schemas.microsoft.com/office/drawing/2014/main" val="20007"/>
                    </a:ext>
                  </a:extLst>
                </a:gridCol>
                <a:gridCol w="369185">
                  <a:extLst>
                    <a:ext uri="{9D8B030D-6E8A-4147-A177-3AD203B41FA5}">
                      <a16:colId xmlns:a16="http://schemas.microsoft.com/office/drawing/2014/main" val="20008"/>
                    </a:ext>
                  </a:extLst>
                </a:gridCol>
                <a:gridCol w="369185">
                  <a:extLst>
                    <a:ext uri="{9D8B030D-6E8A-4147-A177-3AD203B41FA5}">
                      <a16:colId xmlns:a16="http://schemas.microsoft.com/office/drawing/2014/main" val="20009"/>
                    </a:ext>
                  </a:extLst>
                </a:gridCol>
                <a:gridCol w="369185">
                  <a:extLst>
                    <a:ext uri="{9D8B030D-6E8A-4147-A177-3AD203B41FA5}">
                      <a16:colId xmlns:a16="http://schemas.microsoft.com/office/drawing/2014/main" val="20010"/>
                    </a:ext>
                  </a:extLst>
                </a:gridCol>
                <a:gridCol w="392909">
                  <a:extLst>
                    <a:ext uri="{9D8B030D-6E8A-4147-A177-3AD203B41FA5}">
                      <a16:colId xmlns:a16="http://schemas.microsoft.com/office/drawing/2014/main" val="20011"/>
                    </a:ext>
                  </a:extLst>
                </a:gridCol>
                <a:gridCol w="345462">
                  <a:extLst>
                    <a:ext uri="{9D8B030D-6E8A-4147-A177-3AD203B41FA5}">
                      <a16:colId xmlns:a16="http://schemas.microsoft.com/office/drawing/2014/main" val="20012"/>
                    </a:ext>
                  </a:extLst>
                </a:gridCol>
                <a:gridCol w="369185">
                  <a:extLst>
                    <a:ext uri="{9D8B030D-6E8A-4147-A177-3AD203B41FA5}">
                      <a16:colId xmlns:a16="http://schemas.microsoft.com/office/drawing/2014/main" val="20013"/>
                    </a:ext>
                  </a:extLst>
                </a:gridCol>
                <a:gridCol w="369185">
                  <a:extLst>
                    <a:ext uri="{9D8B030D-6E8A-4147-A177-3AD203B41FA5}">
                      <a16:colId xmlns:a16="http://schemas.microsoft.com/office/drawing/2014/main" val="20014"/>
                    </a:ext>
                  </a:extLst>
                </a:gridCol>
                <a:gridCol w="369185">
                  <a:extLst>
                    <a:ext uri="{9D8B030D-6E8A-4147-A177-3AD203B41FA5}">
                      <a16:colId xmlns:a16="http://schemas.microsoft.com/office/drawing/2014/main" val="20015"/>
                    </a:ext>
                  </a:extLst>
                </a:gridCol>
                <a:gridCol w="369185">
                  <a:extLst>
                    <a:ext uri="{9D8B030D-6E8A-4147-A177-3AD203B41FA5}">
                      <a16:colId xmlns:a16="http://schemas.microsoft.com/office/drawing/2014/main" val="20016"/>
                    </a:ext>
                  </a:extLst>
                </a:gridCol>
                <a:gridCol w="369185">
                  <a:extLst>
                    <a:ext uri="{9D8B030D-6E8A-4147-A177-3AD203B41FA5}">
                      <a16:colId xmlns:a16="http://schemas.microsoft.com/office/drawing/2014/main" val="20017"/>
                    </a:ext>
                  </a:extLst>
                </a:gridCol>
                <a:gridCol w="369185">
                  <a:extLst>
                    <a:ext uri="{9D8B030D-6E8A-4147-A177-3AD203B41FA5}">
                      <a16:colId xmlns:a16="http://schemas.microsoft.com/office/drawing/2014/main" val="20018"/>
                    </a:ext>
                  </a:extLst>
                </a:gridCol>
                <a:gridCol w="369185">
                  <a:extLst>
                    <a:ext uri="{9D8B030D-6E8A-4147-A177-3AD203B41FA5}">
                      <a16:colId xmlns:a16="http://schemas.microsoft.com/office/drawing/2014/main" val="20019"/>
                    </a:ext>
                  </a:extLst>
                </a:gridCol>
                <a:gridCol w="369185">
                  <a:extLst>
                    <a:ext uri="{9D8B030D-6E8A-4147-A177-3AD203B41FA5}">
                      <a16:colId xmlns:a16="http://schemas.microsoft.com/office/drawing/2014/main" val="20020"/>
                    </a:ext>
                  </a:extLst>
                </a:gridCol>
                <a:gridCol w="369185">
                  <a:extLst>
                    <a:ext uri="{9D8B030D-6E8A-4147-A177-3AD203B41FA5}">
                      <a16:colId xmlns:a16="http://schemas.microsoft.com/office/drawing/2014/main" val="20021"/>
                    </a:ext>
                  </a:extLst>
                </a:gridCol>
                <a:gridCol w="369185">
                  <a:extLst>
                    <a:ext uri="{9D8B030D-6E8A-4147-A177-3AD203B41FA5}">
                      <a16:colId xmlns:a16="http://schemas.microsoft.com/office/drawing/2014/main" val="20022"/>
                    </a:ext>
                  </a:extLst>
                </a:gridCol>
                <a:gridCol w="369185">
                  <a:extLst>
                    <a:ext uri="{9D8B030D-6E8A-4147-A177-3AD203B41FA5}">
                      <a16:colId xmlns:a16="http://schemas.microsoft.com/office/drawing/2014/main" val="20023"/>
                    </a:ext>
                  </a:extLst>
                </a:gridCol>
                <a:gridCol w="369185">
                  <a:extLst>
                    <a:ext uri="{9D8B030D-6E8A-4147-A177-3AD203B41FA5}">
                      <a16:colId xmlns:a16="http://schemas.microsoft.com/office/drawing/2014/main" val="20024"/>
                    </a:ext>
                  </a:extLst>
                </a:gridCol>
                <a:gridCol w="369185">
                  <a:extLst>
                    <a:ext uri="{9D8B030D-6E8A-4147-A177-3AD203B41FA5}">
                      <a16:colId xmlns:a16="http://schemas.microsoft.com/office/drawing/2014/main" val="20025"/>
                    </a:ext>
                  </a:extLst>
                </a:gridCol>
              </a:tblGrid>
              <a:tr h="675638">
                <a:tc>
                  <a:txBody>
                    <a:bodyPr/>
                    <a:lstStyle/>
                    <a:p>
                      <a:pPr algn="l" fontAlgn="ctr"/>
                      <a:endParaRPr lang="en-US" sz="800" b="0" i="0" u="none" strike="noStrike" dirty="0">
                        <a:solidFill>
                          <a:srgbClr val="993300"/>
                        </a:solidFill>
                        <a:latin typeface="Century Gothic" panose="020B0502020202020204" pitchFamily="34" charset="0"/>
                      </a:endParaRPr>
                    </a:p>
                  </a:txBody>
                  <a:tcPr marL="4580" marR="4580" marT="458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5">
                  <a:txBody>
                    <a:bodyPr/>
                    <a:lstStyle/>
                    <a:p>
                      <a:pPr algn="ctr" fontAlgn="ctr"/>
                      <a:r>
                        <a:rPr lang="en-US" sz="800" b="0" i="0" u="none" strike="noStrike" dirty="0" err="1">
                          <a:solidFill>
                            <a:srgbClr val="000000"/>
                          </a:solidFill>
                          <a:latin typeface="Century Gothic" panose="020B0502020202020204" pitchFamily="34" charset="0"/>
                        </a:rPr>
                        <a:t>Veličina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preduzeća</a:t>
                      </a:r>
                      <a:endParaRPr lang="en-US" sz="800" b="0" i="0" u="none" strike="noStrike" dirty="0">
                        <a:solidFill>
                          <a:srgbClr val="000000"/>
                        </a:solidFill>
                        <a:latin typeface="Century Gothic" panose="020B0502020202020204" pitchFamily="34" charset="0"/>
                      </a:endParaRPr>
                    </a:p>
                  </a:txBody>
                  <a:tcPr marL="4580" marR="4580" marT="458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580" marR="4580" marT="4580" marB="0" anchor="ctr">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dirty="0" err="1">
                          <a:solidFill>
                            <a:srgbClr val="000000"/>
                          </a:solidFill>
                          <a:latin typeface="Century Gothic" panose="020B0502020202020204" pitchFamily="34" charset="0"/>
                        </a:rPr>
                        <a:t>Teritorija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poslovanja</a:t>
                      </a:r>
                      <a:endParaRPr lang="en-US" sz="800" b="0" i="0" u="none" strike="noStrike" dirty="0">
                        <a:solidFill>
                          <a:srgbClr val="000000"/>
                        </a:solidFill>
                        <a:latin typeface="Century Gothic" panose="020B0502020202020204" pitchFamily="34" charset="0"/>
                      </a:endParaRPr>
                    </a:p>
                  </a:txBody>
                  <a:tcPr marL="4580" marR="4580" marT="458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580" marR="4580" marT="458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dirty="0" err="1">
                          <a:solidFill>
                            <a:srgbClr val="000000"/>
                          </a:solidFill>
                          <a:latin typeface="Century Gothic" panose="020B0502020202020204" pitchFamily="34" charset="0"/>
                        </a:rPr>
                        <a:t>Delatnost</a:t>
                      </a:r>
                      <a:endParaRPr lang="en-US" sz="800" b="0" i="0" u="none" strike="noStrike" dirty="0">
                        <a:solidFill>
                          <a:srgbClr val="000000"/>
                        </a:solidFill>
                        <a:latin typeface="Century Gothic" panose="020B0502020202020204" pitchFamily="34" charset="0"/>
                      </a:endParaRPr>
                    </a:p>
                  </a:txBody>
                  <a:tcPr marL="4580" marR="4580" marT="458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dirty="0" err="1">
                          <a:solidFill>
                            <a:srgbClr val="000000"/>
                          </a:solidFill>
                          <a:latin typeface="Century Gothic" panose="020B0502020202020204" pitchFamily="34" charset="0"/>
                        </a:rPr>
                        <a:t>Osnivanje</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firme</a:t>
                      </a:r>
                      <a:endParaRPr lang="en-US" sz="800" b="0" i="0" u="none" strike="noStrike" dirty="0">
                        <a:solidFill>
                          <a:srgbClr val="000000"/>
                        </a:solidFill>
                        <a:latin typeface="Century Gothic" panose="020B0502020202020204" pitchFamily="34" charset="0"/>
                      </a:endParaRPr>
                    </a:p>
                  </a:txBody>
                  <a:tcPr marL="4580" marR="4580" marT="4580"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74105">
                <a:tc>
                  <a:txBody>
                    <a:bodyPr/>
                    <a:lstStyle/>
                    <a:p>
                      <a:pPr algn="l" fontAlgn="ctr"/>
                      <a:endParaRPr lang="en-US" sz="800" b="1" i="0" u="none" strike="noStrike" dirty="0">
                        <a:solidFill>
                          <a:srgbClr val="000000"/>
                        </a:solidFill>
                        <a:latin typeface="Century Gothic" panose="020B0502020202020204" pitchFamily="34" charset="0"/>
                      </a:endParaRPr>
                    </a:p>
                  </a:txBody>
                  <a:tcPr marL="4580" marR="4580" marT="4580"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0" i="0" u="none" strike="noStrike" dirty="0">
                          <a:solidFill>
                            <a:srgbClr val="000000"/>
                          </a:solidFill>
                          <a:latin typeface="Century Gothic" panose="020B0502020202020204" pitchFamily="34" charset="0"/>
                        </a:rPr>
                        <a:t>Total</a:t>
                      </a:r>
                    </a:p>
                  </a:txBody>
                  <a:tcPr marL="4580" marR="4580" marT="4580"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580" marR="4580" marT="4580" marB="0" vert="vert27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Srednje</a:t>
                      </a:r>
                      <a:endParaRPr lang="en-US" sz="800" b="0" i="0" u="none" strike="noStrike" dirty="0">
                        <a:solidFill>
                          <a:srgbClr val="000000"/>
                        </a:solidFill>
                        <a:latin typeface="Century Gothic" panose="020B0502020202020204" pitchFamily="34" charset="0"/>
                      </a:endParaRPr>
                    </a:p>
                  </a:txBody>
                  <a:tcPr marL="4580" marR="4580" marT="458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Malo</a:t>
                      </a:r>
                      <a:endParaRPr lang="en-US" sz="800" b="0" i="0" u="none" strike="noStrike" dirty="0">
                        <a:solidFill>
                          <a:srgbClr val="000000"/>
                        </a:solidFill>
                        <a:latin typeface="Century Gothic" panose="020B0502020202020204" pitchFamily="34" charset="0"/>
                      </a:endParaRPr>
                    </a:p>
                  </a:txBody>
                  <a:tcPr marL="4580" marR="4580" marT="458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Mikro</a:t>
                      </a:r>
                      <a:endParaRPr lang="en-US" sz="800" b="0" i="0" u="none" strike="noStrike" dirty="0">
                        <a:solidFill>
                          <a:srgbClr val="000000"/>
                        </a:solidFill>
                        <a:latin typeface="Century Gothic" panose="020B0502020202020204" pitchFamily="34" charset="0"/>
                      </a:endParaRPr>
                    </a:p>
                  </a:txBody>
                  <a:tcPr marL="4580" marR="4580" marT="4580"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Privredno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društvo</a:t>
                      </a:r>
                      <a:endParaRPr lang="en-US" sz="800" b="0" i="0" u="none" strike="noStrike" dirty="0">
                        <a:solidFill>
                          <a:srgbClr val="000000"/>
                        </a:solidFill>
                        <a:latin typeface="Century Gothic" panose="020B0502020202020204" pitchFamily="34" charset="0"/>
                      </a:endParaRPr>
                    </a:p>
                  </a:txBody>
                  <a:tcPr marL="4580" marR="4580" marT="4580"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Preduzetnik</a:t>
                      </a:r>
                      <a:endParaRPr lang="en-US" sz="800" b="0" i="0" u="none" strike="noStrike" dirty="0">
                        <a:solidFill>
                          <a:srgbClr val="000000"/>
                        </a:solidFill>
                        <a:latin typeface="Century Gothic" panose="020B0502020202020204" pitchFamily="34" charset="0"/>
                      </a:endParaRPr>
                    </a:p>
                  </a:txBody>
                  <a:tcPr marL="4580" marR="4580" marT="4580"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Lokalni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nivo</a:t>
                      </a:r>
                      <a:r>
                        <a:rPr lang="en-US" sz="800" b="0" i="0" u="none" strike="noStrike" dirty="0">
                          <a:solidFill>
                            <a:srgbClr val="000000"/>
                          </a:solidFill>
                          <a:latin typeface="Century Gothic" panose="020B0502020202020204" pitchFamily="34" charset="0"/>
                        </a:rPr>
                        <a:t> (grad)</a:t>
                      </a:r>
                    </a:p>
                  </a:txBody>
                  <a:tcPr marL="4580" marR="4580" marT="4580"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Regionalni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nivo</a:t>
                      </a:r>
                      <a:endParaRPr lang="en-US" sz="800" b="0" i="0" u="none" strike="noStrike" dirty="0">
                        <a:solidFill>
                          <a:srgbClr val="000000"/>
                        </a:solidFill>
                        <a:latin typeface="Century Gothic" panose="020B0502020202020204" pitchFamily="34" charset="0"/>
                      </a:endParaRPr>
                    </a:p>
                  </a:txBody>
                  <a:tcPr marL="4580" marR="4580" marT="458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Nacionalni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nivo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Srbija</a:t>
                      </a:r>
                      <a:r>
                        <a:rPr lang="en-US" sz="800" b="0" i="0" u="none" strike="noStrike" dirty="0">
                          <a:solidFill>
                            <a:srgbClr val="000000"/>
                          </a:solidFill>
                          <a:latin typeface="Century Gothic" panose="020B0502020202020204" pitchFamily="34" charset="0"/>
                        </a:rPr>
                        <a:t>)</a:t>
                      </a:r>
                    </a:p>
                  </a:txBody>
                  <a:tcPr marL="4580" marR="4580" marT="458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Region </a:t>
                      </a:r>
                      <a:r>
                        <a:rPr lang="en-US" sz="800" b="0" i="0" u="none" strike="noStrike" dirty="0" err="1">
                          <a:solidFill>
                            <a:srgbClr val="000000"/>
                          </a:solidFill>
                          <a:latin typeface="Century Gothic" panose="020B0502020202020204" pitchFamily="34" charset="0"/>
                        </a:rPr>
                        <a:t>Zapadnog</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Balkana</a:t>
                      </a:r>
                      <a:endParaRPr lang="en-US" sz="800" b="0" i="0" u="none" strike="noStrike" dirty="0">
                        <a:solidFill>
                          <a:srgbClr val="000000"/>
                        </a:solidFill>
                        <a:latin typeface="Century Gothic" panose="020B0502020202020204" pitchFamily="34" charset="0"/>
                      </a:endParaRPr>
                    </a:p>
                  </a:txBody>
                  <a:tcPr marL="4580" marR="4580" marT="458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sr-Latn-RS" sz="800" b="0" i="0" u="none" strike="noStrike" noProof="0" dirty="0">
                          <a:solidFill>
                            <a:srgbClr val="000000"/>
                          </a:solidFill>
                          <a:latin typeface="Century Gothic" panose="020B0502020202020204" pitchFamily="34" charset="0"/>
                        </a:rPr>
                        <a:t>Evropski nivo</a:t>
                      </a:r>
                    </a:p>
                  </a:txBody>
                  <a:tcPr marL="4580" marR="4580" marT="458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Drugi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kontitenti</a:t>
                      </a:r>
                      <a:endParaRPr lang="en-US" sz="800" b="0" i="0" u="none" strike="noStrike" dirty="0">
                        <a:solidFill>
                          <a:srgbClr val="000000"/>
                        </a:solidFill>
                        <a:latin typeface="Century Gothic" panose="020B0502020202020204" pitchFamily="34" charset="0"/>
                      </a:endParaRPr>
                    </a:p>
                  </a:txBody>
                  <a:tcPr marL="4580" marR="4580" marT="4580"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Beograd</a:t>
                      </a:r>
                    </a:p>
                  </a:txBody>
                  <a:tcPr marL="4580" marR="4580" marT="4580"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Vojvodina</a:t>
                      </a:r>
                      <a:endParaRPr lang="en-US" sz="800" b="0" i="0" u="none" strike="noStrike" dirty="0">
                        <a:solidFill>
                          <a:srgbClr val="000000"/>
                        </a:solidFill>
                        <a:latin typeface="Century Gothic" panose="020B0502020202020204" pitchFamily="34" charset="0"/>
                      </a:endParaRPr>
                    </a:p>
                  </a:txBody>
                  <a:tcPr marL="4580" marR="4580" marT="458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Istočna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Južna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Srbija</a:t>
                      </a:r>
                      <a:endParaRPr lang="en-US" sz="800" b="0" i="0" u="none" strike="noStrike" dirty="0">
                        <a:solidFill>
                          <a:srgbClr val="000000"/>
                        </a:solidFill>
                        <a:latin typeface="Century Gothic" panose="020B0502020202020204" pitchFamily="34" charset="0"/>
                      </a:endParaRPr>
                    </a:p>
                  </a:txBody>
                  <a:tcPr marL="4580" marR="4580" marT="458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Šumadija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Zapadna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Srbija</a:t>
                      </a:r>
                      <a:endParaRPr lang="en-US" sz="800" b="0" i="0" u="none" strike="noStrike" dirty="0">
                        <a:solidFill>
                          <a:srgbClr val="000000"/>
                        </a:solidFill>
                        <a:latin typeface="Century Gothic" panose="020B0502020202020204" pitchFamily="34" charset="0"/>
                      </a:endParaRPr>
                    </a:p>
                  </a:txBody>
                  <a:tcPr marL="4580" marR="4580" marT="4580"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Proizvodnja</a:t>
                      </a:r>
                      <a:endParaRPr lang="en-US" sz="800" b="0" i="0" u="none" strike="noStrike" dirty="0">
                        <a:solidFill>
                          <a:srgbClr val="000000"/>
                        </a:solidFill>
                        <a:latin typeface="Century Gothic" panose="020B0502020202020204" pitchFamily="34" charset="0"/>
                      </a:endParaRPr>
                    </a:p>
                  </a:txBody>
                  <a:tcPr marL="4580" marR="4580" marT="4580"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Trgovina</a:t>
                      </a:r>
                      <a:endParaRPr lang="en-US" sz="800" b="0" i="0" u="none" strike="noStrike" dirty="0">
                        <a:solidFill>
                          <a:srgbClr val="000000"/>
                        </a:solidFill>
                        <a:latin typeface="Century Gothic" panose="020B0502020202020204" pitchFamily="34" charset="0"/>
                      </a:endParaRPr>
                    </a:p>
                  </a:txBody>
                  <a:tcPr marL="4580" marR="4580" marT="458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Usluga</a:t>
                      </a:r>
                      <a:endParaRPr lang="en-US" sz="800" b="0" i="0" u="none" strike="noStrike" dirty="0">
                        <a:solidFill>
                          <a:srgbClr val="000000"/>
                        </a:solidFill>
                        <a:latin typeface="Century Gothic" panose="020B0502020202020204" pitchFamily="34" charset="0"/>
                      </a:endParaRPr>
                    </a:p>
                  </a:txBody>
                  <a:tcPr marL="4580" marR="4580" marT="458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Drugo</a:t>
                      </a:r>
                      <a:endParaRPr lang="en-US" sz="800" b="0" i="0" u="none" strike="noStrike" dirty="0">
                        <a:solidFill>
                          <a:srgbClr val="000000"/>
                        </a:solidFill>
                        <a:latin typeface="Century Gothic" panose="020B0502020202020204" pitchFamily="34" charset="0"/>
                      </a:endParaRPr>
                    </a:p>
                  </a:txBody>
                  <a:tcPr marL="4580" marR="4580" marT="4580"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Do 2 god.</a:t>
                      </a:r>
                    </a:p>
                  </a:txBody>
                  <a:tcPr marL="4580" marR="4580" marT="4580"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2-5 god.</a:t>
                      </a:r>
                    </a:p>
                  </a:txBody>
                  <a:tcPr marL="4580" marR="4580" marT="458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5-10 god.</a:t>
                      </a:r>
                    </a:p>
                  </a:txBody>
                  <a:tcPr marL="4580" marR="4580" marT="4580"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10+ god.</a:t>
                      </a:r>
                    </a:p>
                  </a:txBody>
                  <a:tcPr marL="4580" marR="4580" marT="4580"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61323">
                <a:tc>
                  <a:txBody>
                    <a:bodyPr/>
                    <a:lstStyle/>
                    <a:p>
                      <a:pPr algn="ctr" fontAlgn="ctr"/>
                      <a:r>
                        <a:rPr lang="en-US" sz="800" b="0" i="0" u="none" strike="noStrike" dirty="0">
                          <a:solidFill>
                            <a:srgbClr val="000000"/>
                          </a:solidFill>
                          <a:latin typeface="Century Gothic" panose="020B0502020202020204" pitchFamily="34" charset="0"/>
                        </a:rPr>
                        <a:t>n =</a:t>
                      </a:r>
                    </a:p>
                  </a:txBody>
                  <a:tcPr marL="4580" marR="4580" marT="458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833</a:t>
                      </a:r>
                    </a:p>
                  </a:txBody>
                  <a:tcPr marL="4580" marR="4580" marT="458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30</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30</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99</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674</a:t>
                      </a: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320</a:t>
                      </a: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513</a:t>
                      </a: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475</a:t>
                      </a: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118</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147</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28</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44</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21</a:t>
                      </a: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259</a:t>
                      </a: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233</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138</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203</a:t>
                      </a: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108</a:t>
                      </a: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238</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392</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95</a:t>
                      </a: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45</a:t>
                      </a: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53</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236</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FFFFFF"/>
                          </a:solidFill>
                          <a:latin typeface="Century Gothic" panose="020B0502020202020204" pitchFamily="34" charset="0"/>
                        </a:rPr>
                        <a:t>452</a:t>
                      </a: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extLst>
                  <a:ext uri="{0D108BD9-81ED-4DB2-BD59-A6C34878D82A}">
                    <a16:rowId xmlns:a16="http://schemas.microsoft.com/office/drawing/2014/main" val="10002"/>
                  </a:ext>
                </a:extLst>
              </a:tr>
              <a:tr h="336827">
                <a:tc>
                  <a:txBody>
                    <a:bodyPr/>
                    <a:lstStyle/>
                    <a:p>
                      <a:pPr algn="ctr" fontAlgn="ctr"/>
                      <a:r>
                        <a:rPr lang="en-US" sz="800" b="0" i="0" u="none" strike="noStrike" dirty="0" err="1">
                          <a:solidFill>
                            <a:srgbClr val="000000"/>
                          </a:solidFill>
                          <a:latin typeface="Century Gothic" panose="020B0502020202020204" pitchFamily="34" charset="0"/>
                        </a:rPr>
                        <a:t>Inovacija</a:t>
                      </a:r>
                      <a:endParaRPr lang="en-US" sz="800" b="0" i="0" u="none" strike="noStrike" dirty="0">
                        <a:solidFill>
                          <a:srgbClr val="000000"/>
                        </a:solidFill>
                        <a:latin typeface="Century Gothic" panose="020B0502020202020204" pitchFamily="34" charset="0"/>
                      </a:endParaRPr>
                    </a:p>
                  </a:txBody>
                  <a:tcPr marL="4580" marR="4580" marT="458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(A)</a:t>
                      </a:r>
                    </a:p>
                  </a:txBody>
                  <a:tcPr marL="4580" marR="4580" marT="458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(B)</a:t>
                      </a: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(C)</a:t>
                      </a: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(C)</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(D)</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(E)</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(F)</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(B)</a:t>
                      </a: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(C)</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73545">
                <a:tc>
                  <a:txBody>
                    <a:bodyPr/>
                    <a:lstStyle/>
                    <a:p>
                      <a:pPr algn="ctr" fontAlgn="ctr"/>
                      <a:r>
                        <a:rPr lang="sr-Latn-RS" sz="800" b="0" i="0" u="none" strike="noStrike" noProof="0" dirty="0">
                          <a:solidFill>
                            <a:srgbClr val="000000"/>
                          </a:solidFill>
                          <a:latin typeface="Century Gothic" panose="020B0502020202020204" pitchFamily="34" charset="0"/>
                        </a:rPr>
                        <a:t>Da</a:t>
                      </a:r>
                    </a:p>
                  </a:txBody>
                  <a:tcPr marL="4580" marR="4580" marT="458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39.9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580" marR="4580" marT="458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rgbClr val="FFFFFF"/>
                          </a:solidFill>
                          <a:latin typeface="Century Gothic" panose="020B0502020202020204" pitchFamily="34" charset="0"/>
                        </a:rPr>
                        <a:t>90</a:t>
                      </a:r>
                      <a:br>
                        <a:rPr lang="en-US" sz="800" b="1" i="0" u="none" strike="noStrike" dirty="0">
                          <a:solidFill>
                            <a:srgbClr val="FFFFFF"/>
                          </a:solidFill>
                          <a:latin typeface="Century Gothic" panose="020B0502020202020204" pitchFamily="34" charset="0"/>
                        </a:rPr>
                      </a:br>
                      <a:r>
                        <a:rPr lang="en-US" sz="800" b="1" i="0" u="none" strike="noStrike" dirty="0">
                          <a:solidFill>
                            <a:srgbClr val="FFFFFF"/>
                          </a:solidFill>
                          <a:latin typeface="Century Gothic" panose="020B0502020202020204" pitchFamily="34" charset="0"/>
                        </a:rPr>
                        <a:t>A C D E</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56.7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51.5</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35.2</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49.1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C</a:t>
                      </a: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34.1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33.1</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dirty="0">
                          <a:solidFill>
                            <a:srgbClr val="000000"/>
                          </a:solidFill>
                          <a:latin typeface="Century Gothic" panose="020B0502020202020204" pitchFamily="34" charset="0"/>
                        </a:rPr>
                        <a:t>33.9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49</a:t>
                      </a:r>
                      <a:br>
                        <a:rPr lang="en-US" sz="800" b="1" i="0" u="none" strike="noStrike" dirty="0">
                          <a:solidFill>
                            <a:schemeClr val="bg1"/>
                          </a:solidFill>
                          <a:latin typeface="Century Gothic" panose="020B0502020202020204" pitchFamily="34" charset="0"/>
                        </a:rPr>
                      </a:br>
                      <a:r>
                        <a:rPr lang="en-US" sz="800" b="0" i="0" u="none" strike="noStrike" dirty="0">
                          <a:solidFill>
                            <a:schemeClr val="bg1"/>
                          </a:solidFill>
                          <a:latin typeface="Century Gothic" panose="020B0502020202020204" pitchFamily="34" charset="0"/>
                        </a:rPr>
                        <a:t>B</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dirty="0">
                          <a:solidFill>
                            <a:srgbClr val="000000"/>
                          </a:solidFill>
                          <a:latin typeface="Century Gothic" panose="020B0502020202020204" pitchFamily="34" charset="0"/>
                        </a:rPr>
                        <a:t>57.1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68.2</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 C</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81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 C</a:t>
                      </a: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000000"/>
                          </a:solidFill>
                          <a:latin typeface="Century Gothic" panose="020B0502020202020204" pitchFamily="34" charset="0"/>
                        </a:rPr>
                        <a:t>41.3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40.3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34.1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41.4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49.1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C</a:t>
                      </a: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30.7</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dirty="0">
                          <a:solidFill>
                            <a:srgbClr val="000000"/>
                          </a:solidFill>
                          <a:latin typeface="Century Gothic" panose="020B0502020202020204" pitchFamily="34" charset="0"/>
                        </a:rPr>
                        <a:t>37.8</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61.1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C D</a:t>
                      </a: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000000"/>
                          </a:solidFill>
                          <a:latin typeface="Century Gothic" panose="020B0502020202020204" pitchFamily="34" charset="0"/>
                        </a:rPr>
                        <a:t>22.2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47.2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420572">
                <a:tc>
                  <a:txBody>
                    <a:bodyPr/>
                    <a:lstStyle/>
                    <a:p>
                      <a:pPr algn="ctr" fontAlgn="ctr"/>
                      <a:r>
                        <a:rPr lang="sr-Latn-RS" sz="800" b="0" i="0" u="none" strike="noStrike" noProof="0" dirty="0">
                          <a:solidFill>
                            <a:srgbClr val="000000"/>
                          </a:solidFill>
                          <a:latin typeface="Century Gothic" panose="020B0502020202020204" pitchFamily="34" charset="0"/>
                        </a:rPr>
                        <a:t>Ne</a:t>
                      </a:r>
                    </a:p>
                  </a:txBody>
                  <a:tcPr marL="4580" marR="4580" marT="458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60.1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580" marR="4580" marT="458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10</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43.3</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48.5</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64.8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 D</a:t>
                      </a: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50.9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65.9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B</a:t>
                      </a: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66.9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D F G</a:t>
                      </a: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66.1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F G</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0" i="0" u="none" strike="noStrike" dirty="0">
                          <a:solidFill>
                            <a:srgbClr val="000000"/>
                          </a:solidFill>
                          <a:latin typeface="Century Gothic" panose="020B0502020202020204" pitchFamily="34" charset="0"/>
                        </a:rPr>
                        <a:t>51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42.9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31.8</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19</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0" i="0" u="none" strike="noStrike" dirty="0">
                          <a:solidFill>
                            <a:srgbClr val="000000"/>
                          </a:solidFill>
                          <a:latin typeface="Century Gothic" panose="020B0502020202020204" pitchFamily="34" charset="0"/>
                        </a:rPr>
                        <a:t>58.7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59.7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65.9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58.6</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50.9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69.3</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 E</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62.2</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38.9</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77.8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52.8</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63.1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58.2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5"/>
                  </a:ext>
                </a:extLst>
              </a:tr>
              <a:tr h="313741">
                <a:tc>
                  <a:txBody>
                    <a:bodyPr/>
                    <a:lstStyle/>
                    <a:p>
                      <a:pPr algn="l" fontAlgn="ctr"/>
                      <a:r>
                        <a:rPr lang="sr-Latn-RS" sz="800" b="0" i="0" u="none" strike="noStrike" noProof="0" dirty="0">
                          <a:solidFill>
                            <a:srgbClr val="000000"/>
                          </a:solidFill>
                          <a:latin typeface="Century Gothic" panose="020B0502020202020204" pitchFamily="34" charset="0"/>
                        </a:rPr>
                        <a:t> </a:t>
                      </a:r>
                      <a:r>
                        <a:rPr lang="en-US" sz="800" b="1" i="0" u="none" strike="noStrike" noProof="0" dirty="0" err="1">
                          <a:solidFill>
                            <a:srgbClr val="000000"/>
                          </a:solidFill>
                          <a:latin typeface="Century Gothic" panose="020B0502020202020204" pitchFamily="34" charset="0"/>
                        </a:rPr>
                        <a:t>Digitalna</a:t>
                      </a:r>
                      <a:r>
                        <a:rPr lang="en-US" sz="800" b="1" i="0" u="none" strike="noStrike" noProof="0" dirty="0">
                          <a:solidFill>
                            <a:srgbClr val="000000"/>
                          </a:solidFill>
                          <a:latin typeface="Century Gothic" panose="020B0502020202020204" pitchFamily="34" charset="0"/>
                        </a:rPr>
                        <a:t> </a:t>
                      </a:r>
                      <a:r>
                        <a:rPr lang="en-US" sz="800" b="1" i="0" u="none" strike="noStrike" noProof="0" dirty="0" err="1">
                          <a:solidFill>
                            <a:srgbClr val="000000"/>
                          </a:solidFill>
                          <a:latin typeface="Century Gothic" panose="020B0502020202020204" pitchFamily="34" charset="0"/>
                        </a:rPr>
                        <a:t>transformacija</a:t>
                      </a:r>
                      <a:endParaRPr lang="sr-Latn-RS" sz="800" b="1" i="0" u="none" strike="noStrike" noProof="0" dirty="0">
                        <a:solidFill>
                          <a:srgbClr val="000000"/>
                        </a:solidFill>
                        <a:latin typeface="Century Gothic" panose="020B0502020202020204" pitchFamily="34" charset="0"/>
                      </a:endParaRPr>
                    </a:p>
                  </a:txBody>
                  <a:tcPr marL="4580" marR="4580" marT="458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 </a:t>
                      </a:r>
                    </a:p>
                  </a:txBody>
                  <a:tcPr marL="4580" marR="4580" marT="4580" marB="0" anchor="ctr">
                    <a:lnL w="12700" cap="flat" cmpd="sng" algn="ctr">
                      <a:solidFill>
                        <a:schemeClr val="tx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FFFFFF"/>
                          </a:solidFill>
                          <a:latin typeface="Century Gothic" panose="020B0502020202020204" pitchFamily="34" charset="0"/>
                        </a:rPr>
                        <a:t> </a:t>
                      </a:r>
                    </a:p>
                  </a:txBody>
                  <a:tcPr marL="4580" marR="4580" marT="4580"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FFFFFF"/>
                          </a:solidFill>
                          <a:latin typeface="Century Gothic" panose="020B0502020202020204" pitchFamily="34" charset="0"/>
                        </a:rPr>
                        <a:t> </a:t>
                      </a:r>
                    </a:p>
                  </a:txBody>
                  <a:tcPr marL="4580" marR="4580" marT="4580"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FFFFFF"/>
                          </a:solidFill>
                          <a:latin typeface="Century Gothic" panose="020B0502020202020204" pitchFamily="34" charset="0"/>
                        </a:rPr>
                        <a:t> </a:t>
                      </a:r>
                    </a:p>
                  </a:txBody>
                  <a:tcPr marL="4580" marR="4580" marT="4580"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FFFFFF"/>
                          </a:solidFill>
                          <a:latin typeface="Century Gothic" panose="020B0502020202020204" pitchFamily="34" charset="0"/>
                        </a:rPr>
                        <a:t> </a:t>
                      </a:r>
                    </a:p>
                  </a:txBody>
                  <a:tcPr marL="4580" marR="4580" marT="4580"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FFFFFF"/>
                          </a:solidFill>
                          <a:latin typeface="Century Gothic" panose="020B0502020202020204" pitchFamily="34" charset="0"/>
                        </a:rPr>
                        <a:t> </a:t>
                      </a:r>
                    </a:p>
                  </a:txBody>
                  <a:tcPr marL="4580" marR="4580" marT="4580"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FFFFFF"/>
                          </a:solidFill>
                          <a:latin typeface="Century Gothic" panose="020B0502020202020204" pitchFamily="34" charset="0"/>
                        </a:rPr>
                        <a:t> </a:t>
                      </a:r>
                    </a:p>
                  </a:txBody>
                  <a:tcPr marL="4580" marR="4580" marT="4580"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FFFFFF"/>
                          </a:solidFill>
                          <a:latin typeface="Century Gothic" panose="020B0502020202020204" pitchFamily="34" charset="0"/>
                        </a:rPr>
                        <a:t> </a:t>
                      </a:r>
                    </a:p>
                  </a:txBody>
                  <a:tcPr marL="4580" marR="4580" marT="4580"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FFFFFF"/>
                          </a:solidFill>
                          <a:latin typeface="Century Gothic" panose="020B0502020202020204" pitchFamily="34" charset="0"/>
                        </a:rPr>
                        <a:t> </a:t>
                      </a:r>
                    </a:p>
                  </a:txBody>
                  <a:tcPr marL="4580" marR="4580" marT="4580"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 </a:t>
                      </a:r>
                    </a:p>
                  </a:txBody>
                  <a:tcPr marL="4580" marR="4580" marT="4580"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FFFFFF"/>
                          </a:solidFill>
                          <a:latin typeface="Century Gothic" panose="020B0502020202020204" pitchFamily="34" charset="0"/>
                        </a:rPr>
                        <a:t> </a:t>
                      </a:r>
                    </a:p>
                  </a:txBody>
                  <a:tcPr marL="4580" marR="4580" marT="4580"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 </a:t>
                      </a:r>
                    </a:p>
                  </a:txBody>
                  <a:tcPr marL="4580" marR="4580" marT="4580"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FFFFFF"/>
                          </a:solidFill>
                          <a:latin typeface="Century Gothic" panose="020B0502020202020204" pitchFamily="34" charset="0"/>
                        </a:rPr>
                        <a:t> </a:t>
                      </a:r>
                    </a:p>
                  </a:txBody>
                  <a:tcPr marL="4580" marR="4580" marT="4580"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FFFFFF"/>
                          </a:solidFill>
                          <a:latin typeface="Century Gothic" panose="020B0502020202020204" pitchFamily="34" charset="0"/>
                        </a:rPr>
                        <a:t> </a:t>
                      </a:r>
                    </a:p>
                  </a:txBody>
                  <a:tcPr marL="4580" marR="4580" marT="4580"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FFFFFF"/>
                          </a:solidFill>
                          <a:latin typeface="Century Gothic" panose="020B0502020202020204" pitchFamily="34" charset="0"/>
                        </a:rPr>
                        <a:t> </a:t>
                      </a:r>
                    </a:p>
                  </a:txBody>
                  <a:tcPr marL="4580" marR="4580" marT="4580"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FFFFFF"/>
                          </a:solidFill>
                          <a:latin typeface="Century Gothic" panose="020B0502020202020204" pitchFamily="34" charset="0"/>
                        </a:rPr>
                        <a:t> </a:t>
                      </a:r>
                    </a:p>
                  </a:txBody>
                  <a:tcPr marL="4580" marR="4580" marT="4580"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FFFFFF"/>
                          </a:solidFill>
                          <a:latin typeface="Century Gothic" panose="020B0502020202020204" pitchFamily="34" charset="0"/>
                        </a:rPr>
                        <a:t> </a:t>
                      </a:r>
                    </a:p>
                  </a:txBody>
                  <a:tcPr marL="4580" marR="4580" marT="4580"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 </a:t>
                      </a:r>
                    </a:p>
                  </a:txBody>
                  <a:tcPr marL="4580" marR="4580" marT="4580"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 </a:t>
                      </a:r>
                    </a:p>
                  </a:txBody>
                  <a:tcPr marL="4580" marR="4580" marT="4580"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 </a:t>
                      </a:r>
                    </a:p>
                  </a:txBody>
                  <a:tcPr marL="4580" marR="4580" marT="4580"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 </a:t>
                      </a:r>
                    </a:p>
                  </a:txBody>
                  <a:tcPr marL="4580" marR="4580" marT="4580"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 </a:t>
                      </a:r>
                    </a:p>
                  </a:txBody>
                  <a:tcPr marL="4580" marR="4580" marT="4580" marB="0" anchor="ctr">
                    <a:lnL>
                      <a:noFill/>
                    </a:lnL>
                    <a:lnR w="63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 </a:t>
                      </a:r>
                    </a:p>
                  </a:txBody>
                  <a:tcPr marL="4580" marR="4580" marT="458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 </a:t>
                      </a:r>
                    </a:p>
                  </a:txBody>
                  <a:tcPr marL="4580" marR="4580" marT="4580" marB="0" anchor="ctr">
                    <a:lnL w="6350" cap="flat" cmpd="sng" algn="ctr">
                      <a:noFill/>
                      <a:prstDash val="solid"/>
                      <a:round/>
                      <a:headEnd type="none" w="med" len="med"/>
                      <a:tailEnd type="none" w="med" len="med"/>
                    </a:lnL>
                    <a:lnR w="635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FFFFFF"/>
                          </a:solidFill>
                          <a:latin typeface="Century Gothic" panose="020B0502020202020204" pitchFamily="34" charset="0"/>
                        </a:rPr>
                        <a:t> </a:t>
                      </a:r>
                    </a:p>
                  </a:txBody>
                  <a:tcPr marL="4580" marR="4580" marT="4580" marB="0" anchor="ctr">
                    <a:lnL w="6350" cap="flat" cmpd="sng" algn="ctr">
                      <a:no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420572">
                <a:tc>
                  <a:txBody>
                    <a:bodyPr/>
                    <a:lstStyle/>
                    <a:p>
                      <a:pPr algn="ctr" fontAlgn="ctr"/>
                      <a:r>
                        <a:rPr lang="sr-Latn-RS" sz="800" b="0" i="0" u="none" strike="noStrike" noProof="0" dirty="0">
                          <a:solidFill>
                            <a:srgbClr val="000000"/>
                          </a:solidFill>
                          <a:latin typeface="Century Gothic" panose="020B0502020202020204" pitchFamily="34" charset="0"/>
                        </a:rPr>
                        <a:t>Da</a:t>
                      </a:r>
                    </a:p>
                  </a:txBody>
                  <a:tcPr marL="4580" marR="4580" marT="458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37.1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580" marR="4580" marT="458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86.7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D E</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60</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40.4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33.4</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50.9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C</a:t>
                      </a: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28.5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25.9</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43.2</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49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57.1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68.2</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81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 C</a:t>
                      </a: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45.6</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D</a:t>
                      </a: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36.9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D</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21.7</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36.9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D</a:t>
                      </a: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42.6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29</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dirty="0">
                          <a:solidFill>
                            <a:srgbClr val="000000"/>
                          </a:solidFill>
                          <a:latin typeface="Century Gothic" panose="020B0502020202020204" pitchFamily="34" charset="0"/>
                        </a:rPr>
                        <a:t>37.2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50.5</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C</a:t>
                      </a: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000000"/>
                          </a:solidFill>
                          <a:latin typeface="Century Gothic" panose="020B0502020202020204" pitchFamily="34" charset="0"/>
                        </a:rPr>
                        <a:t>28.9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49.1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31.8</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473545">
                <a:tc>
                  <a:txBody>
                    <a:bodyPr/>
                    <a:lstStyle/>
                    <a:p>
                      <a:pPr algn="ctr" fontAlgn="ctr"/>
                      <a:r>
                        <a:rPr lang="en-US" sz="800" b="0" i="0" u="none" strike="noStrike" dirty="0">
                          <a:solidFill>
                            <a:srgbClr val="000000"/>
                          </a:solidFill>
                          <a:latin typeface="Century Gothic" panose="020B0502020202020204" pitchFamily="34" charset="0"/>
                        </a:rPr>
                        <a:t>Ne</a:t>
                      </a:r>
                    </a:p>
                  </a:txBody>
                  <a:tcPr marL="4580" marR="4580" marT="458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62.9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580" marR="4580" marT="458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13.3</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40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59.6</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66.6</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 C</a:t>
                      </a: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49.1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71.5</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B</a:t>
                      </a: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74.1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C D E F G</a:t>
                      </a: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56.8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G</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51</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0" i="0" u="none" strike="noStrike" dirty="0">
                          <a:solidFill>
                            <a:srgbClr val="000000"/>
                          </a:solidFill>
                          <a:latin typeface="Century Gothic" panose="020B0502020202020204" pitchFamily="34" charset="0"/>
                        </a:rPr>
                        <a:t>42.9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31.8</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19</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54.4</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63.1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pt-BR" sz="800" b="1" i="0" u="none" strike="noStrike" dirty="0">
                          <a:solidFill>
                            <a:srgbClr val="FFFFFF"/>
                          </a:solidFill>
                          <a:latin typeface="Century Gothic" panose="020B0502020202020204" pitchFamily="34" charset="0"/>
                        </a:rPr>
                        <a:t>78.3</a:t>
                      </a:r>
                      <a:br>
                        <a:rPr lang="pt-BR" sz="800" b="1" i="0" u="none" strike="noStrike" dirty="0">
                          <a:solidFill>
                            <a:srgbClr val="FFFFFF"/>
                          </a:solidFill>
                          <a:latin typeface="Century Gothic" panose="020B0502020202020204" pitchFamily="34" charset="0"/>
                        </a:rPr>
                      </a:br>
                      <a:r>
                        <a:rPr lang="pt-BR" sz="800" b="1" i="0" u="none" strike="noStrike" dirty="0">
                          <a:solidFill>
                            <a:srgbClr val="FFFFFF"/>
                          </a:solidFill>
                          <a:latin typeface="Century Gothic" panose="020B0502020202020204" pitchFamily="34" charset="0"/>
                        </a:rPr>
                        <a:t>A B C E</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000000"/>
                          </a:solidFill>
                          <a:latin typeface="Century Gothic" panose="020B0502020202020204" pitchFamily="34" charset="0"/>
                        </a:rPr>
                        <a:t>63.1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57.4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71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E</a:t>
                      </a: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000000"/>
                          </a:solidFill>
                          <a:latin typeface="Century Gothic" panose="020B0502020202020204" pitchFamily="34" charset="0"/>
                        </a:rPr>
                        <a:t>62.8</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49.5</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0" i="0" u="none" strike="noStrike" dirty="0">
                          <a:solidFill>
                            <a:srgbClr val="000000"/>
                          </a:solidFill>
                          <a:latin typeface="Century Gothic" panose="020B0502020202020204" pitchFamily="34" charset="0"/>
                        </a:rPr>
                        <a:t>71.1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50.9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68.2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60.8</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580" marR="4580" marT="458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3" name="Slide Number Placeholder 2">
            <a:extLst>
              <a:ext uri="{FF2B5EF4-FFF2-40B4-BE49-F238E27FC236}">
                <a16:creationId xmlns:a16="http://schemas.microsoft.com/office/drawing/2014/main" id="{50912FCC-F262-4A05-839C-4421337A1474}"/>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10</a:t>
            </a:fld>
            <a:endParaRPr lang="en-US" dirty="0"/>
          </a:p>
        </p:txBody>
      </p:sp>
      <p:sp>
        <p:nvSpPr>
          <p:cNvPr id="10" name="Title 10">
            <a:extLst>
              <a:ext uri="{FF2B5EF4-FFF2-40B4-BE49-F238E27FC236}">
                <a16:creationId xmlns:a16="http://schemas.microsoft.com/office/drawing/2014/main" id="{572A0F60-3D5C-4A61-B2D0-00906F00D594}"/>
              </a:ext>
            </a:extLst>
          </p:cNvPr>
          <p:cNvSpPr txBox="1">
            <a:spLocks/>
          </p:cNvSpPr>
          <p:nvPr/>
        </p:nvSpPr>
        <p:spPr>
          <a:xfrm>
            <a:off x="533968" y="145034"/>
            <a:ext cx="10515600"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sr-Latn-RS" sz="2500" dirty="0">
                <a:solidFill>
                  <a:srgbClr val="004B88"/>
                </a:solidFill>
                <a:latin typeface="Century Gothic" panose="020B0502020202020204" pitchFamily="34" charset="0"/>
              </a:rPr>
              <a:t>Koliko su sledeći elementi važni za uspešnost poslovanja?</a:t>
            </a:r>
            <a:endParaRPr lang="en-US" sz="2500" dirty="0">
              <a:solidFill>
                <a:srgbClr val="004B88"/>
              </a:solidFill>
              <a:latin typeface="Century Gothic" panose="020B0502020202020204" pitchFamily="34" charset="0"/>
            </a:endParaRPr>
          </a:p>
        </p:txBody>
      </p:sp>
      <p:sp>
        <p:nvSpPr>
          <p:cNvPr id="11" name="Rectangle 10">
            <a:extLst>
              <a:ext uri="{FF2B5EF4-FFF2-40B4-BE49-F238E27FC236}">
                <a16:creationId xmlns:a16="http://schemas.microsoft.com/office/drawing/2014/main" id="{059905F0-F1DC-40EF-8BB3-E2DE7C992019}"/>
              </a:ext>
            </a:extLst>
          </p:cNvPr>
          <p:cNvSpPr/>
          <p:nvPr/>
        </p:nvSpPr>
        <p:spPr>
          <a:xfrm>
            <a:off x="6571450" y="3238131"/>
            <a:ext cx="379934" cy="2585452"/>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2" name="Rectangle 11">
            <a:extLst>
              <a:ext uri="{FF2B5EF4-FFF2-40B4-BE49-F238E27FC236}">
                <a16:creationId xmlns:a16="http://schemas.microsoft.com/office/drawing/2014/main" id="{7DF53204-11BB-462B-9DE9-005C8C0E4D88}"/>
              </a:ext>
            </a:extLst>
          </p:cNvPr>
          <p:cNvSpPr/>
          <p:nvPr/>
        </p:nvSpPr>
        <p:spPr>
          <a:xfrm>
            <a:off x="5847455" y="3238131"/>
            <a:ext cx="379934" cy="2585452"/>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379669411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hart 6">
            <a:extLst>
              <a:ext uri="{FF2B5EF4-FFF2-40B4-BE49-F238E27FC236}">
                <a16:creationId xmlns:a16="http://schemas.microsoft.com/office/drawing/2014/main" id="{C448C5E3-6589-4542-BD03-CA5AFA83415A}"/>
              </a:ext>
            </a:extLst>
          </p:cNvPr>
          <p:cNvGraphicFramePr/>
          <p:nvPr>
            <p:extLst>
              <p:ext uri="{D42A27DB-BD31-4B8C-83A1-F6EECF244321}">
                <p14:modId xmlns:p14="http://schemas.microsoft.com/office/powerpoint/2010/main" val="3993692936"/>
              </p:ext>
            </p:extLst>
          </p:nvPr>
        </p:nvGraphicFramePr>
        <p:xfrm>
          <a:off x="243841" y="393794"/>
          <a:ext cx="11948160" cy="5559965"/>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a:extLst>
              <a:ext uri="{FF2B5EF4-FFF2-40B4-BE49-F238E27FC236}">
                <a16:creationId xmlns:a16="http://schemas.microsoft.com/office/drawing/2014/main" id="{C06F5829-D8AD-4375-BBB1-99AD8D2EA2C4}"/>
              </a:ext>
            </a:extLst>
          </p:cNvPr>
          <p:cNvSpPr txBox="1"/>
          <p:nvPr/>
        </p:nvSpPr>
        <p:spPr>
          <a:xfrm>
            <a:off x="539832" y="5430434"/>
            <a:ext cx="11104997" cy="1215717"/>
          </a:xfrm>
          <a:prstGeom prst="rect">
            <a:avLst/>
          </a:prstGeom>
          <a:noFill/>
        </p:spPr>
        <p:txBody>
          <a:bodyPr wrap="square" lIns="0" tIns="91440" rIns="0" bIns="0" rtlCol="0">
            <a:spAutoFit/>
          </a:bodyPr>
          <a:lstStyle/>
          <a:p>
            <a:pPr marL="285750" indent="-285750" algn="just">
              <a:spcAft>
                <a:spcPts val="600"/>
              </a:spcAft>
              <a:buClr>
                <a:srgbClr val="6E706E"/>
              </a:buClr>
              <a:buFont typeface="Arial" panose="020B0604020202020204" pitchFamily="34" charset="0"/>
              <a:buChar char="•"/>
              <a:defRPr/>
            </a:pPr>
            <a:r>
              <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rPr>
              <a:t>Za uspešnost poslovanja, kako smatraju privrednici, od uvođenja inovacija i digitalizacije, još su važniji obučenost kadrova, a i iskustvo menadžmenta i modernizacija opreme (što je opet jedan</a:t>
            </a:r>
            <a:r>
              <a:rPr kumimoji="0" lang="sr-Latn-RS" sz="1200" b="0" i="0" u="none" strike="noStrike" kern="1200" cap="none" spc="0" normalizeH="0" noProof="1">
                <a:ln>
                  <a:noFill/>
                </a:ln>
                <a:solidFill>
                  <a:srgbClr val="6E706E"/>
                </a:solidFill>
                <a:effectLst/>
                <a:uLnTx/>
                <a:uFillTx/>
                <a:latin typeface="Century Gothic" panose="020B0502020202020204" pitchFamily="34" charset="0"/>
              </a:rPr>
              <a:t> od vidova inoviranja).</a:t>
            </a:r>
            <a:r>
              <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rPr>
              <a:t> </a:t>
            </a:r>
          </a:p>
          <a:p>
            <a:pPr marL="285750" indent="-285750" algn="just">
              <a:spcAft>
                <a:spcPts val="600"/>
              </a:spcAft>
              <a:buClr>
                <a:srgbClr val="6E706E"/>
              </a:buClr>
              <a:buFont typeface="Arial" panose="020B0604020202020204" pitchFamily="34" charset="0"/>
              <a:buChar char="•"/>
              <a:defRPr/>
            </a:pPr>
            <a:r>
              <a:rPr lang="sr-Latn-RS" sz="1200" noProof="1">
                <a:solidFill>
                  <a:srgbClr val="6E706E"/>
                </a:solidFill>
                <a:latin typeface="Century Gothic" panose="020B0502020202020204" pitchFamily="34" charset="0"/>
              </a:rPr>
              <a:t>Velike kompanije/ preduzeća imaju i najjaču svest da su svi navedeni faktori veoma značajni za uspešno poslovanje, dok proizvodne delatnosti više od proseka naglašavaju obučenost kadrova i modernizaciju opreme.</a:t>
            </a:r>
            <a:endParaRPr kumimoji="0" lang="en-US" sz="1200" b="0" i="0" u="none" strike="noStrike" kern="1200" cap="none" spc="0" normalizeH="0" baseline="0" noProof="1">
              <a:ln>
                <a:noFill/>
              </a:ln>
              <a:solidFill>
                <a:srgbClr val="6E706E"/>
              </a:solidFill>
              <a:effectLst/>
              <a:uLnTx/>
              <a:uFillTx/>
              <a:latin typeface="Century Gothic" panose="020B0502020202020204" pitchFamily="34" charset="0"/>
            </a:endParaRPr>
          </a:p>
          <a:p>
            <a:pPr marL="1160463" lvl="1" indent="-79375" algn="just">
              <a:spcAft>
                <a:spcPts val="600"/>
              </a:spcAft>
              <a:tabLst>
                <a:tab pos="981075" algn="l"/>
              </a:tabLst>
              <a:defRPr/>
            </a:pPr>
            <a:endParaRPr kumimoji="0" lang="sr-Latn-RS" sz="1200" b="0" i="0" u="none" strike="noStrike" kern="1200" cap="none" spc="0" normalizeH="0" baseline="0" noProof="1">
              <a:ln>
                <a:noFill/>
              </a:ln>
              <a:solidFill>
                <a:srgbClr val="6E706E"/>
              </a:solidFill>
              <a:effectLst/>
              <a:uLnTx/>
              <a:uFillTx/>
              <a:ea typeface="+mn-ea"/>
              <a:cs typeface="+mn-cs"/>
            </a:endParaRPr>
          </a:p>
        </p:txBody>
      </p:sp>
      <p:sp>
        <p:nvSpPr>
          <p:cNvPr id="3" name="Slide Number Placeholder 2">
            <a:extLst>
              <a:ext uri="{FF2B5EF4-FFF2-40B4-BE49-F238E27FC236}">
                <a16:creationId xmlns:a16="http://schemas.microsoft.com/office/drawing/2014/main" id="{34FB3126-B601-4483-9276-1E099F8D84FD}"/>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11</a:t>
            </a:fld>
            <a:endParaRPr lang="en-US" dirty="0"/>
          </a:p>
        </p:txBody>
      </p:sp>
      <p:sp>
        <p:nvSpPr>
          <p:cNvPr id="8" name="Title 10">
            <a:extLst>
              <a:ext uri="{FF2B5EF4-FFF2-40B4-BE49-F238E27FC236}">
                <a16:creationId xmlns:a16="http://schemas.microsoft.com/office/drawing/2014/main" id="{572A0F60-3D5C-4A61-B2D0-00906F00D594}"/>
              </a:ext>
            </a:extLst>
          </p:cNvPr>
          <p:cNvSpPr txBox="1">
            <a:spLocks/>
          </p:cNvSpPr>
          <p:nvPr/>
        </p:nvSpPr>
        <p:spPr>
          <a:xfrm>
            <a:off x="533968" y="145034"/>
            <a:ext cx="10515600"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sr-Latn-RS" sz="2500" dirty="0">
                <a:solidFill>
                  <a:srgbClr val="004B88"/>
                </a:solidFill>
                <a:latin typeface="Century Gothic" panose="020B0502020202020204" pitchFamily="34" charset="0"/>
              </a:rPr>
              <a:t>Koliko su sledeći elementi važni za uspešnost poslovanja?</a:t>
            </a:r>
            <a:endParaRPr lang="en-US" sz="2500" dirty="0">
              <a:solidFill>
                <a:srgbClr val="004B88"/>
              </a:solidFill>
              <a:latin typeface="Century Gothic" panose="020B0502020202020204" pitchFamily="34" charset="0"/>
            </a:endParaRPr>
          </a:p>
        </p:txBody>
      </p:sp>
      <p:sp>
        <p:nvSpPr>
          <p:cNvPr id="10" name="TextBox 9">
            <a:extLst>
              <a:ext uri="{FF2B5EF4-FFF2-40B4-BE49-F238E27FC236}">
                <a16:creationId xmlns:a16="http://schemas.microsoft.com/office/drawing/2014/main" id="{56250930-5722-4197-900B-ADB574003D5E}"/>
              </a:ext>
            </a:extLst>
          </p:cNvPr>
          <p:cNvSpPr txBox="1"/>
          <p:nvPr/>
        </p:nvSpPr>
        <p:spPr>
          <a:xfrm>
            <a:off x="10682386" y="6449478"/>
            <a:ext cx="895928" cy="215444"/>
          </a:xfrm>
          <a:prstGeom prst="rect">
            <a:avLst/>
          </a:prstGeom>
          <a:noFill/>
        </p:spPr>
        <p:txBody>
          <a:bodyPr wrap="square" lIns="0" r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40404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404040"/>
                </a:solidFill>
                <a:effectLst/>
                <a:uLnTx/>
                <a:uFillTx/>
                <a:latin typeface="Century Gothic" panose="020B0502020202020204" pitchFamily="34" charset="0"/>
              </a:rPr>
              <a:t>: total</a:t>
            </a:r>
          </a:p>
        </p:txBody>
      </p:sp>
    </p:spTree>
    <p:extLst>
      <p:ext uri="{BB962C8B-B14F-4D97-AF65-F5344CB8AC3E}">
        <p14:creationId xmlns:p14="http://schemas.microsoft.com/office/powerpoint/2010/main" val="355356790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id="{C39D69DE-CC82-40B3-B4A1-FD60CCC84FA5}"/>
              </a:ext>
            </a:extLst>
          </p:cNvPr>
          <p:cNvGraphicFramePr>
            <a:graphicFrameLocks noGrp="1"/>
          </p:cNvGraphicFramePr>
          <p:nvPr>
            <p:extLst>
              <p:ext uri="{D42A27DB-BD31-4B8C-83A1-F6EECF244321}">
                <p14:modId xmlns:p14="http://schemas.microsoft.com/office/powerpoint/2010/main" val="3410482999"/>
              </p:ext>
            </p:extLst>
          </p:nvPr>
        </p:nvGraphicFramePr>
        <p:xfrm>
          <a:off x="653143" y="1632857"/>
          <a:ext cx="11002288" cy="4219632"/>
        </p:xfrm>
        <a:graphic>
          <a:graphicData uri="http://schemas.openxmlformats.org/drawingml/2006/table">
            <a:tbl>
              <a:tblPr/>
              <a:tblGrid>
                <a:gridCol w="1126960">
                  <a:extLst>
                    <a:ext uri="{9D8B030D-6E8A-4147-A177-3AD203B41FA5}">
                      <a16:colId xmlns:a16="http://schemas.microsoft.com/office/drawing/2014/main" val="20000"/>
                    </a:ext>
                  </a:extLst>
                </a:gridCol>
                <a:gridCol w="339532">
                  <a:extLst>
                    <a:ext uri="{9D8B030D-6E8A-4147-A177-3AD203B41FA5}">
                      <a16:colId xmlns:a16="http://schemas.microsoft.com/office/drawing/2014/main" val="20001"/>
                    </a:ext>
                  </a:extLst>
                </a:gridCol>
                <a:gridCol w="339532">
                  <a:extLst>
                    <a:ext uri="{9D8B030D-6E8A-4147-A177-3AD203B41FA5}">
                      <a16:colId xmlns:a16="http://schemas.microsoft.com/office/drawing/2014/main" val="20002"/>
                    </a:ext>
                  </a:extLst>
                </a:gridCol>
                <a:gridCol w="339532">
                  <a:extLst>
                    <a:ext uri="{9D8B030D-6E8A-4147-A177-3AD203B41FA5}">
                      <a16:colId xmlns:a16="http://schemas.microsoft.com/office/drawing/2014/main" val="20003"/>
                    </a:ext>
                  </a:extLst>
                </a:gridCol>
                <a:gridCol w="339532">
                  <a:extLst>
                    <a:ext uri="{9D8B030D-6E8A-4147-A177-3AD203B41FA5}">
                      <a16:colId xmlns:a16="http://schemas.microsoft.com/office/drawing/2014/main" val="20004"/>
                    </a:ext>
                  </a:extLst>
                </a:gridCol>
                <a:gridCol w="339532">
                  <a:extLst>
                    <a:ext uri="{9D8B030D-6E8A-4147-A177-3AD203B41FA5}">
                      <a16:colId xmlns:a16="http://schemas.microsoft.com/office/drawing/2014/main" val="20005"/>
                    </a:ext>
                  </a:extLst>
                </a:gridCol>
                <a:gridCol w="339532">
                  <a:extLst>
                    <a:ext uri="{9D8B030D-6E8A-4147-A177-3AD203B41FA5}">
                      <a16:colId xmlns:a16="http://schemas.microsoft.com/office/drawing/2014/main" val="20006"/>
                    </a:ext>
                  </a:extLst>
                </a:gridCol>
                <a:gridCol w="339532">
                  <a:extLst>
                    <a:ext uri="{9D8B030D-6E8A-4147-A177-3AD203B41FA5}">
                      <a16:colId xmlns:a16="http://schemas.microsoft.com/office/drawing/2014/main" val="20007"/>
                    </a:ext>
                  </a:extLst>
                </a:gridCol>
                <a:gridCol w="339532">
                  <a:extLst>
                    <a:ext uri="{9D8B030D-6E8A-4147-A177-3AD203B41FA5}">
                      <a16:colId xmlns:a16="http://schemas.microsoft.com/office/drawing/2014/main" val="20008"/>
                    </a:ext>
                  </a:extLst>
                </a:gridCol>
                <a:gridCol w="339532">
                  <a:extLst>
                    <a:ext uri="{9D8B030D-6E8A-4147-A177-3AD203B41FA5}">
                      <a16:colId xmlns:a16="http://schemas.microsoft.com/office/drawing/2014/main" val="20009"/>
                    </a:ext>
                  </a:extLst>
                </a:gridCol>
                <a:gridCol w="339532">
                  <a:extLst>
                    <a:ext uri="{9D8B030D-6E8A-4147-A177-3AD203B41FA5}">
                      <a16:colId xmlns:a16="http://schemas.microsoft.com/office/drawing/2014/main" val="20010"/>
                    </a:ext>
                  </a:extLst>
                </a:gridCol>
                <a:gridCol w="339532">
                  <a:extLst>
                    <a:ext uri="{9D8B030D-6E8A-4147-A177-3AD203B41FA5}">
                      <a16:colId xmlns:a16="http://schemas.microsoft.com/office/drawing/2014/main" val="20011"/>
                    </a:ext>
                  </a:extLst>
                </a:gridCol>
                <a:gridCol w="339532">
                  <a:extLst>
                    <a:ext uri="{9D8B030D-6E8A-4147-A177-3AD203B41FA5}">
                      <a16:colId xmlns:a16="http://schemas.microsoft.com/office/drawing/2014/main" val="20012"/>
                    </a:ext>
                  </a:extLst>
                </a:gridCol>
                <a:gridCol w="339532">
                  <a:extLst>
                    <a:ext uri="{9D8B030D-6E8A-4147-A177-3AD203B41FA5}">
                      <a16:colId xmlns:a16="http://schemas.microsoft.com/office/drawing/2014/main" val="20013"/>
                    </a:ext>
                  </a:extLst>
                </a:gridCol>
                <a:gridCol w="339532">
                  <a:extLst>
                    <a:ext uri="{9D8B030D-6E8A-4147-A177-3AD203B41FA5}">
                      <a16:colId xmlns:a16="http://schemas.microsoft.com/office/drawing/2014/main" val="20014"/>
                    </a:ext>
                  </a:extLst>
                </a:gridCol>
                <a:gridCol w="339532">
                  <a:extLst>
                    <a:ext uri="{9D8B030D-6E8A-4147-A177-3AD203B41FA5}">
                      <a16:colId xmlns:a16="http://schemas.microsoft.com/office/drawing/2014/main" val="20015"/>
                    </a:ext>
                  </a:extLst>
                </a:gridCol>
                <a:gridCol w="339532">
                  <a:extLst>
                    <a:ext uri="{9D8B030D-6E8A-4147-A177-3AD203B41FA5}">
                      <a16:colId xmlns:a16="http://schemas.microsoft.com/office/drawing/2014/main" val="20016"/>
                    </a:ext>
                  </a:extLst>
                </a:gridCol>
                <a:gridCol w="339532">
                  <a:extLst>
                    <a:ext uri="{9D8B030D-6E8A-4147-A177-3AD203B41FA5}">
                      <a16:colId xmlns:a16="http://schemas.microsoft.com/office/drawing/2014/main" val="20017"/>
                    </a:ext>
                  </a:extLst>
                </a:gridCol>
                <a:gridCol w="339532">
                  <a:extLst>
                    <a:ext uri="{9D8B030D-6E8A-4147-A177-3AD203B41FA5}">
                      <a16:colId xmlns:a16="http://schemas.microsoft.com/office/drawing/2014/main" val="20018"/>
                    </a:ext>
                  </a:extLst>
                </a:gridCol>
                <a:gridCol w="339532">
                  <a:extLst>
                    <a:ext uri="{9D8B030D-6E8A-4147-A177-3AD203B41FA5}">
                      <a16:colId xmlns:a16="http://schemas.microsoft.com/office/drawing/2014/main" val="20019"/>
                    </a:ext>
                  </a:extLst>
                </a:gridCol>
                <a:gridCol w="339532">
                  <a:extLst>
                    <a:ext uri="{9D8B030D-6E8A-4147-A177-3AD203B41FA5}">
                      <a16:colId xmlns:a16="http://schemas.microsoft.com/office/drawing/2014/main" val="20020"/>
                    </a:ext>
                  </a:extLst>
                </a:gridCol>
                <a:gridCol w="339532">
                  <a:extLst>
                    <a:ext uri="{9D8B030D-6E8A-4147-A177-3AD203B41FA5}">
                      <a16:colId xmlns:a16="http://schemas.microsoft.com/office/drawing/2014/main" val="20021"/>
                    </a:ext>
                  </a:extLst>
                </a:gridCol>
                <a:gridCol w="339532">
                  <a:extLst>
                    <a:ext uri="{9D8B030D-6E8A-4147-A177-3AD203B41FA5}">
                      <a16:colId xmlns:a16="http://schemas.microsoft.com/office/drawing/2014/main" val="20022"/>
                    </a:ext>
                  </a:extLst>
                </a:gridCol>
                <a:gridCol w="339532">
                  <a:extLst>
                    <a:ext uri="{9D8B030D-6E8A-4147-A177-3AD203B41FA5}">
                      <a16:colId xmlns:a16="http://schemas.microsoft.com/office/drawing/2014/main" val="20023"/>
                    </a:ext>
                  </a:extLst>
                </a:gridCol>
                <a:gridCol w="339532">
                  <a:extLst>
                    <a:ext uri="{9D8B030D-6E8A-4147-A177-3AD203B41FA5}">
                      <a16:colId xmlns:a16="http://schemas.microsoft.com/office/drawing/2014/main" val="20024"/>
                    </a:ext>
                  </a:extLst>
                </a:gridCol>
                <a:gridCol w="339532">
                  <a:extLst>
                    <a:ext uri="{9D8B030D-6E8A-4147-A177-3AD203B41FA5}">
                      <a16:colId xmlns:a16="http://schemas.microsoft.com/office/drawing/2014/main" val="20025"/>
                    </a:ext>
                  </a:extLst>
                </a:gridCol>
                <a:gridCol w="346757">
                  <a:extLst>
                    <a:ext uri="{9D8B030D-6E8A-4147-A177-3AD203B41FA5}">
                      <a16:colId xmlns:a16="http://schemas.microsoft.com/office/drawing/2014/main" val="20026"/>
                    </a:ext>
                  </a:extLst>
                </a:gridCol>
                <a:gridCol w="346757">
                  <a:extLst>
                    <a:ext uri="{9D8B030D-6E8A-4147-A177-3AD203B41FA5}">
                      <a16:colId xmlns:a16="http://schemas.microsoft.com/office/drawing/2014/main" val="20027"/>
                    </a:ext>
                  </a:extLst>
                </a:gridCol>
                <a:gridCol w="346757">
                  <a:extLst>
                    <a:ext uri="{9D8B030D-6E8A-4147-A177-3AD203B41FA5}">
                      <a16:colId xmlns:a16="http://schemas.microsoft.com/office/drawing/2014/main" val="20028"/>
                    </a:ext>
                  </a:extLst>
                </a:gridCol>
                <a:gridCol w="346757">
                  <a:extLst>
                    <a:ext uri="{9D8B030D-6E8A-4147-A177-3AD203B41FA5}">
                      <a16:colId xmlns:a16="http://schemas.microsoft.com/office/drawing/2014/main" val="20029"/>
                    </a:ext>
                  </a:extLst>
                </a:gridCol>
              </a:tblGrid>
              <a:tr h="544286">
                <a:tc>
                  <a:txBody>
                    <a:bodyPr/>
                    <a:lstStyle/>
                    <a:p>
                      <a:pPr algn="l" fontAlgn="ctr"/>
                      <a:endParaRPr lang="en-US" sz="800" b="0" i="0" u="none" strike="noStrike" dirty="0">
                        <a:solidFill>
                          <a:srgbClr val="9933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dirty="0" err="1">
                          <a:solidFill>
                            <a:srgbClr val="000000"/>
                          </a:solidFill>
                          <a:latin typeface="Century Gothic" panose="020B0502020202020204" pitchFamily="34" charset="0"/>
                        </a:rPr>
                        <a:t>Veličina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preduzeća</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dirty="0" err="1">
                          <a:solidFill>
                            <a:srgbClr val="000000"/>
                          </a:solidFill>
                          <a:latin typeface="Century Gothic" panose="020B0502020202020204" pitchFamily="34" charset="0"/>
                        </a:rPr>
                        <a:t>Teritorija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poslovanja</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dirty="0" err="1">
                          <a:solidFill>
                            <a:srgbClr val="000000"/>
                          </a:solidFill>
                          <a:latin typeface="Century Gothic" panose="020B0502020202020204" pitchFamily="34" charset="0"/>
                        </a:rPr>
                        <a:t>Sedište</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Osnivanje firme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Grupa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39635">
                <a:tc>
                  <a:txBody>
                    <a:bodyPr/>
                    <a:lstStyle/>
                    <a:p>
                      <a:pPr algn="l"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Srednje</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Malo</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Mikro</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Regionalni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nivo</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Region </a:t>
                      </a:r>
                      <a:r>
                        <a:rPr lang="en-US" sz="800" b="0" i="0" u="none" strike="noStrike" dirty="0" err="1">
                          <a:solidFill>
                            <a:srgbClr val="000000"/>
                          </a:solidFill>
                          <a:latin typeface="Century Gothic" panose="020B0502020202020204" pitchFamily="34" charset="0"/>
                        </a:rPr>
                        <a:t>Zapadnog</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Balkana</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5-10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10+ god.</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Samo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inovacija</a:t>
                      </a:r>
                      <a:endParaRPr lang="en-US" sz="800" b="0" i="0" u="none" strike="noStrike" dirty="0">
                        <a:solidFill>
                          <a:srgbClr val="000000"/>
                        </a:solidFill>
                        <a:latin typeface="Century Gothic" panose="020B0502020202020204" pitchFamily="34" charset="0"/>
                      </a:endParaRP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Inovacija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digitalizacija</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Samo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digitalizacija</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Nijedno</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57135">
                <a:tc>
                  <a:txBody>
                    <a:bodyPr/>
                    <a:lstStyle/>
                    <a:p>
                      <a:pPr algn="ctr" fontAlgn="ctr"/>
                      <a:r>
                        <a:rPr lang="en-US" sz="8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833</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30</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30</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99</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674</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320</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513</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475</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118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147</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44</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21</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259</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233</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138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203</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108</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238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392</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95</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45</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53</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236</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452</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117</a:t>
                      </a:r>
                    </a:p>
                  </a:txBody>
                  <a:tcPr marL="4003" marR="4003" marT="4003" marB="0" anchor="ctr">
                    <a:lnL w="19050" cap="flat" cmpd="sng" algn="ctr">
                      <a:solidFill>
                        <a:schemeClr val="tx1"/>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215</a:t>
                      </a:r>
                    </a:p>
                  </a:txBody>
                  <a:tcPr marL="4003" marR="4003" marT="40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94</a:t>
                      </a:r>
                    </a:p>
                  </a:txBody>
                  <a:tcPr marL="4003" marR="4003" marT="40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407</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251716">
                <a:tc>
                  <a:txBody>
                    <a:bodyPr/>
                    <a:lstStyle/>
                    <a:p>
                      <a:pPr algn="r" fontAlgn="ct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(A)</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01845">
                <a:tc>
                  <a:txBody>
                    <a:bodyPr/>
                    <a:lstStyle/>
                    <a:p>
                      <a:pPr algn="l" fontAlgn="ctr"/>
                      <a:r>
                        <a:rPr lang="en-US" sz="800" b="0" i="0" u="none" strike="noStrike" dirty="0" err="1">
                          <a:solidFill>
                            <a:srgbClr val="000000"/>
                          </a:solidFill>
                          <a:latin typeface="Century Gothic" panose="020B0502020202020204" pitchFamily="34" charset="0"/>
                        </a:rPr>
                        <a:t>Obučenost</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kadrova</a:t>
                      </a:r>
                      <a:endParaRPr lang="en-US" sz="800" b="0"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3.53</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C</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3.2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3.24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3.43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3.39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3.71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3.29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rgbClr val="FFFFFF"/>
                          </a:solidFill>
                          <a:latin typeface="Century Gothic" panose="020B0502020202020204" pitchFamily="34" charset="0"/>
                        </a:rPr>
                        <a:t>3.58</a:t>
                      </a:r>
                      <a:br>
                        <a:rPr lang="en-US" sz="800" b="1" i="0" u="none" strike="noStrike" dirty="0">
                          <a:solidFill>
                            <a:srgbClr val="FFFFFF"/>
                          </a:solidFill>
                          <a:latin typeface="Century Gothic" panose="020B0502020202020204" pitchFamily="34" charset="0"/>
                        </a:rPr>
                      </a:br>
                      <a:r>
                        <a:rPr lang="en-US" sz="800" b="1" i="0" u="none" strike="noStrike" dirty="0">
                          <a:solidFill>
                            <a:srgbClr val="FFFFFF"/>
                          </a:solidFill>
                          <a:latin typeface="Century Gothic" panose="020B0502020202020204" pitchFamily="34" charset="0"/>
                        </a:rPr>
                        <a:t>A C</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3.22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3.29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3.55</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E</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3.67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3.49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3.04</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extLst>
                  <a:ext uri="{0D108BD9-81ED-4DB2-BD59-A6C34878D82A}">
                    <a16:rowId xmlns:a16="http://schemas.microsoft.com/office/drawing/2014/main" val="10004"/>
                  </a:ext>
                </a:extLst>
              </a:tr>
              <a:tr h="462492">
                <a:tc>
                  <a:txBody>
                    <a:bodyPr/>
                    <a:lstStyle/>
                    <a:p>
                      <a:pPr algn="l" fontAlgn="ctr"/>
                      <a:r>
                        <a:rPr lang="en-US" sz="800" b="0" i="0" u="none" strike="noStrike">
                          <a:solidFill>
                            <a:srgbClr val="000000"/>
                          </a:solidFill>
                          <a:latin typeface="Century Gothic" panose="020B0502020202020204" pitchFamily="34" charset="0"/>
                        </a:rPr>
                        <a:t>Iskustvo menadžmenta</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2.96</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rgbClr val="FFFFFF"/>
                          </a:solidFill>
                          <a:latin typeface="Century Gothic" panose="020B0502020202020204" pitchFamily="34" charset="0"/>
                        </a:rPr>
                        <a:t>3.73</a:t>
                      </a:r>
                      <a:br>
                        <a:rPr lang="en-US" sz="800" b="1" i="0" u="none" strike="noStrike" dirty="0">
                          <a:solidFill>
                            <a:srgbClr val="FFFFFF"/>
                          </a:solidFill>
                          <a:latin typeface="Century Gothic" panose="020B0502020202020204" pitchFamily="34" charset="0"/>
                        </a:rPr>
                      </a:br>
                      <a:r>
                        <a:rPr lang="en-US" sz="800" b="1" i="0" u="none" strike="noStrike" dirty="0">
                          <a:solidFill>
                            <a:srgbClr val="FFFFFF"/>
                          </a:solidFill>
                          <a:latin typeface="Century Gothic" panose="020B0502020202020204" pitchFamily="34" charset="0"/>
                        </a:rPr>
                        <a:t>A C D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3.1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2.89</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a:solidFill>
                            <a:schemeClr val="bg1"/>
                          </a:solidFill>
                          <a:latin typeface="Century Gothic" panose="020B0502020202020204" pitchFamily="34" charset="0"/>
                        </a:rPr>
                        <a:t>3.18</a:t>
                      </a:r>
                      <a:br>
                        <a:rPr lang="en-US" sz="800" b="1" i="0" u="none" strike="noStrike">
                          <a:solidFill>
                            <a:schemeClr val="bg1"/>
                          </a:solidFill>
                          <a:latin typeface="Century Gothic" panose="020B0502020202020204" pitchFamily="34" charset="0"/>
                        </a:rPr>
                      </a:br>
                      <a:r>
                        <a:rPr lang="en-US" sz="800" b="1" i="0" u="none" strike="noStrike">
                          <a:solidFill>
                            <a:schemeClr val="bg1"/>
                          </a:solidFill>
                          <a:latin typeface="Century Gothic" panose="020B0502020202020204" pitchFamily="34" charset="0"/>
                        </a:rPr>
                        <a:t> C</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2.82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2.8</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3.06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3.18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3.46</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dirty="0">
                          <a:solidFill>
                            <a:srgbClr val="000000"/>
                          </a:solidFill>
                          <a:latin typeface="Century Gothic" panose="020B0502020202020204" pitchFamily="34" charset="0"/>
                        </a:rPr>
                        <a:t>3.2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3.43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rgbClr val="FFFFFF"/>
                          </a:solidFill>
                          <a:latin typeface="Century Gothic" panose="020B0502020202020204" pitchFamily="34" charset="0"/>
                        </a:rPr>
                        <a:t>3.12</a:t>
                      </a:r>
                      <a:br>
                        <a:rPr lang="en-US" sz="800" b="1" i="0" u="none" strike="noStrike" dirty="0">
                          <a:solidFill>
                            <a:srgbClr val="FFFFFF"/>
                          </a:solidFill>
                          <a:latin typeface="Century Gothic" panose="020B0502020202020204" pitchFamily="34" charset="0"/>
                        </a:rPr>
                      </a:br>
                      <a:r>
                        <a:rPr lang="en-US" sz="800" b="1" i="0" u="none" strike="noStrike" dirty="0">
                          <a:solidFill>
                            <a:srgbClr val="FFFFFF"/>
                          </a:solidFill>
                          <a:latin typeface="Century Gothic" panose="020B0502020202020204" pitchFamily="34" charset="0"/>
                        </a:rPr>
                        <a:t>A</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000000"/>
                          </a:solidFill>
                          <a:latin typeface="Century Gothic" panose="020B0502020202020204" pitchFamily="34" charset="0"/>
                        </a:rPr>
                        <a:t>2.93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2.8</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3.03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3.29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E</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3.47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3.28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2.53</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extLst>
                  <a:ext uri="{0D108BD9-81ED-4DB2-BD59-A6C34878D82A}">
                    <a16:rowId xmlns:a16="http://schemas.microsoft.com/office/drawing/2014/main" val="10005"/>
                  </a:ext>
                </a:extLst>
              </a:tr>
              <a:tr h="401845">
                <a:tc>
                  <a:txBody>
                    <a:bodyPr/>
                    <a:lstStyle/>
                    <a:p>
                      <a:pPr algn="l" fontAlgn="ctr"/>
                      <a:r>
                        <a:rPr lang="en-US" sz="800" b="0" i="0" u="none" strike="noStrike">
                          <a:solidFill>
                            <a:srgbClr val="000000"/>
                          </a:solidFill>
                          <a:latin typeface="Century Gothic" panose="020B0502020202020204" pitchFamily="34" charset="0"/>
                        </a:rPr>
                        <a:t>Modernizacija opreme</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2.94</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rgbClr val="FFFFFF"/>
                          </a:solidFill>
                          <a:latin typeface="Century Gothic" panose="020B0502020202020204" pitchFamily="34" charset="0"/>
                        </a:rPr>
                        <a:t>3.77</a:t>
                      </a:r>
                      <a:br>
                        <a:rPr lang="en-US" sz="800" b="1" i="0" u="none" strike="noStrike" dirty="0">
                          <a:solidFill>
                            <a:srgbClr val="FFFFFF"/>
                          </a:solidFill>
                          <a:latin typeface="Century Gothic" panose="020B0502020202020204" pitchFamily="34" charset="0"/>
                        </a:rPr>
                      </a:br>
                      <a:r>
                        <a:rPr lang="en-US" sz="800" b="1" i="0" u="none" strike="noStrike" dirty="0">
                          <a:solidFill>
                            <a:srgbClr val="FFFFFF"/>
                          </a:solidFill>
                          <a:latin typeface="Century Gothic" panose="020B0502020202020204" pitchFamily="34" charset="0"/>
                        </a:rPr>
                        <a:t>A D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rgbClr val="FFFFFF"/>
                          </a:solidFill>
                          <a:latin typeface="Century Gothic" panose="020B0502020202020204" pitchFamily="34" charset="0"/>
                        </a:rPr>
                        <a:t>3.53</a:t>
                      </a:r>
                      <a:br>
                        <a:rPr lang="en-US" sz="800" b="1" i="0" u="none" strike="noStrike" dirty="0">
                          <a:solidFill>
                            <a:srgbClr val="FFFFFF"/>
                          </a:solidFill>
                          <a:latin typeface="Century Gothic" panose="020B0502020202020204" pitchFamily="34" charset="0"/>
                        </a:rPr>
                      </a:br>
                      <a:r>
                        <a:rPr lang="en-US" sz="800" b="1" i="0" u="none" strike="noStrike" dirty="0">
                          <a:solidFill>
                            <a:srgbClr val="FFFFFF"/>
                          </a:solidFill>
                          <a:latin typeface="Century Gothic" panose="020B0502020202020204" pitchFamily="34" charset="0"/>
                        </a:rPr>
                        <a:t>A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3.11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2.85</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3.08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C</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2.85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2.83</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2.87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3.14</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3.04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3.27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3.48</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2.97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2.98</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2.69</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dirty="0">
                          <a:solidFill>
                            <a:srgbClr val="000000"/>
                          </a:solidFill>
                          <a:latin typeface="Century Gothic" panose="020B0502020202020204" pitchFamily="34" charset="0"/>
                        </a:rPr>
                        <a:t>3.01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3.29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C D</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2.74</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dirty="0">
                          <a:solidFill>
                            <a:srgbClr val="000000"/>
                          </a:solidFill>
                          <a:latin typeface="Century Gothic" panose="020B0502020202020204" pitchFamily="34" charset="0"/>
                        </a:rPr>
                        <a:t>2.92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3.11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2.91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a:solidFill>
                            <a:schemeClr val="bg1"/>
                          </a:solidFill>
                          <a:latin typeface="Century Gothic" panose="020B0502020202020204" pitchFamily="34" charset="0"/>
                        </a:rPr>
                        <a:t>3.42</a:t>
                      </a:r>
                      <a:br>
                        <a:rPr lang="en-US" sz="800" b="1" i="0" u="none" strike="noStrike">
                          <a:solidFill>
                            <a:schemeClr val="bg1"/>
                          </a:solidFill>
                          <a:latin typeface="Century Gothic" panose="020B0502020202020204" pitchFamily="34" charset="0"/>
                        </a:rPr>
                      </a:br>
                      <a:r>
                        <a:rPr lang="en-US" sz="800" b="1" i="0" u="none" strike="noStrike">
                          <a:solidFill>
                            <a:schemeClr val="bg1"/>
                          </a:solidFill>
                          <a:latin typeface="Century Gothic" panose="020B0502020202020204" pitchFamily="34" charset="0"/>
                        </a:rPr>
                        <a:t>A D E</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3.39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D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2.96</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a:solidFill>
                            <a:schemeClr val="bg1"/>
                          </a:solidFill>
                          <a:latin typeface="Century Gothic" panose="020B0502020202020204" pitchFamily="34" charset="0"/>
                        </a:rPr>
                        <a:t>2.56</a:t>
                      </a:r>
                      <a:br>
                        <a:rPr lang="en-US" sz="800" b="1" i="0" u="none" strike="noStrike">
                          <a:solidFill>
                            <a:schemeClr val="bg1"/>
                          </a:solidFill>
                          <a:latin typeface="Century Gothic" panose="020B0502020202020204" pitchFamily="34" charset="0"/>
                        </a:rPr>
                      </a:br>
                      <a:endParaRPr lang="en-US" sz="800" b="1" i="0" u="none" strike="noStrike">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extLst>
                  <a:ext uri="{0D108BD9-81ED-4DB2-BD59-A6C34878D82A}">
                    <a16:rowId xmlns:a16="http://schemas.microsoft.com/office/drawing/2014/main" val="10006"/>
                  </a:ext>
                </a:extLst>
              </a:tr>
              <a:tr h="401845">
                <a:tc>
                  <a:txBody>
                    <a:bodyPr/>
                    <a:lstStyle/>
                    <a:p>
                      <a:pPr algn="l" fontAlgn="ctr"/>
                      <a:r>
                        <a:rPr lang="en-US" sz="800" b="0" i="0" u="none" strike="noStrike">
                          <a:solidFill>
                            <a:srgbClr val="000000"/>
                          </a:solidFill>
                          <a:latin typeface="Century Gothic" panose="020B0502020202020204" pitchFamily="34" charset="0"/>
                        </a:rPr>
                        <a:t>Bliskost sa donosiocima odluka</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2.86</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rgbClr val="FFFFFF"/>
                          </a:solidFill>
                          <a:latin typeface="Century Gothic" panose="020B0502020202020204" pitchFamily="34" charset="0"/>
                        </a:rPr>
                        <a:t>3.63</a:t>
                      </a:r>
                      <a:br>
                        <a:rPr lang="en-US" sz="800" b="1" i="0" u="none" strike="noStrike" dirty="0">
                          <a:solidFill>
                            <a:srgbClr val="FFFFFF"/>
                          </a:solidFill>
                          <a:latin typeface="Century Gothic" panose="020B0502020202020204" pitchFamily="34" charset="0"/>
                        </a:rPr>
                      </a:br>
                      <a:r>
                        <a:rPr lang="en-US" sz="800" b="1" i="0" u="none" strike="noStrike" dirty="0">
                          <a:solidFill>
                            <a:srgbClr val="FFFFFF"/>
                          </a:solidFill>
                          <a:latin typeface="Century Gothic" panose="020B0502020202020204" pitchFamily="34" charset="0"/>
                        </a:rPr>
                        <a:t>A D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3.27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3.05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2.78</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3.13</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C</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2.69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2.75</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2.89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3.05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2.95</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rgbClr val="FFFFFF"/>
                          </a:solidFill>
                          <a:latin typeface="Century Gothic" panose="020B0502020202020204" pitchFamily="34" charset="0"/>
                        </a:rPr>
                        <a:t>3.57</a:t>
                      </a:r>
                      <a:br>
                        <a:rPr lang="en-US" sz="800" b="1" i="0" u="none" strike="noStrike" dirty="0">
                          <a:solidFill>
                            <a:srgbClr val="FFFFFF"/>
                          </a:solidFill>
                          <a:latin typeface="Century Gothic" panose="020B0502020202020204" pitchFamily="34" charset="0"/>
                        </a:rPr>
                      </a:br>
                      <a:r>
                        <a:rPr lang="en-US" sz="800" b="1" i="0" u="none" strike="noStrike" dirty="0">
                          <a:solidFill>
                            <a:srgbClr val="FFFFFF"/>
                          </a:solidFill>
                          <a:latin typeface="Century Gothic" panose="020B0502020202020204" pitchFamily="34" charset="0"/>
                        </a:rPr>
                        <a:t>A B</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000000"/>
                          </a:solidFill>
                          <a:latin typeface="Century Gothic" panose="020B0502020202020204" pitchFamily="34" charset="0"/>
                        </a:rPr>
                        <a:t>2.89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2.61</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dirty="0">
                          <a:solidFill>
                            <a:srgbClr val="000000"/>
                          </a:solidFill>
                          <a:latin typeface="Century Gothic" panose="020B0502020202020204" pitchFamily="34" charset="0"/>
                        </a:rPr>
                        <a:t>2.95</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2.97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2.95</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2.83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2.63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2.78</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2.94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3.07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3.31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3.03</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2.52</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extLst>
                  <a:ext uri="{0D108BD9-81ED-4DB2-BD59-A6C34878D82A}">
                    <a16:rowId xmlns:a16="http://schemas.microsoft.com/office/drawing/2014/main" val="10007"/>
                  </a:ext>
                </a:extLst>
              </a:tr>
              <a:tr h="462492">
                <a:tc>
                  <a:txBody>
                    <a:bodyPr/>
                    <a:lstStyle/>
                    <a:p>
                      <a:pPr algn="l" fontAlgn="ctr"/>
                      <a:r>
                        <a:rPr lang="vi-VN" sz="800" b="0" i="0" u="none" strike="noStrike">
                          <a:solidFill>
                            <a:srgbClr val="000000"/>
                          </a:solidFill>
                          <a:latin typeface="+mj-lt"/>
                        </a:rPr>
                        <a:t>Uvođenje inovacija</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a:solidFill>
                            <a:schemeClr val="bg1"/>
                          </a:solidFill>
                          <a:latin typeface="Century Gothic" panose="020B0502020202020204" pitchFamily="34" charset="0"/>
                        </a:rPr>
                        <a:t>2.67</a:t>
                      </a:r>
                      <a:br>
                        <a:rPr lang="en-US" sz="800" b="1" i="0" u="none" strike="noStrike">
                          <a:solidFill>
                            <a:schemeClr val="bg1"/>
                          </a:solidFill>
                          <a:latin typeface="Century Gothic" panose="020B0502020202020204" pitchFamily="34" charset="0"/>
                        </a:rPr>
                      </a:br>
                      <a:r>
                        <a:rPr lang="en-US" sz="800" b="1" i="0" u="none" strike="noStrike">
                          <a:solidFill>
                            <a:schemeClr val="bg1"/>
                          </a:solidFill>
                          <a:latin typeface="Century Gothic" panose="020B0502020202020204" pitchFamily="34" charset="0"/>
                        </a:rPr>
                        <a:t>E</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rgbClr val="FFFFFF"/>
                          </a:solidFill>
                          <a:latin typeface="Century Gothic" panose="020B0502020202020204" pitchFamily="34" charset="0"/>
                        </a:rPr>
                        <a:t>3.63</a:t>
                      </a:r>
                      <a:br>
                        <a:rPr lang="en-US" sz="800" b="1" i="0" u="none" strike="noStrike" dirty="0">
                          <a:solidFill>
                            <a:srgbClr val="FFFFFF"/>
                          </a:solidFill>
                          <a:latin typeface="Century Gothic" panose="020B0502020202020204" pitchFamily="34" charset="0"/>
                        </a:rPr>
                      </a:br>
                      <a:r>
                        <a:rPr lang="en-US" sz="800" b="1" i="0" u="none" strike="noStrike" dirty="0">
                          <a:solidFill>
                            <a:srgbClr val="FFFFFF"/>
                          </a:solidFill>
                          <a:latin typeface="Century Gothic" panose="020B0502020202020204" pitchFamily="34" charset="0"/>
                        </a:rPr>
                        <a:t>A D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3.2</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2.59</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2.88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C</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2.55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2.55</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2.49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2.92</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 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3.04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rgbClr val="FFFFFF"/>
                          </a:solidFill>
                          <a:latin typeface="Century Gothic" panose="020B0502020202020204" pitchFamily="34" charset="0"/>
                        </a:rPr>
                        <a:t>3.18</a:t>
                      </a:r>
                      <a:br>
                        <a:rPr lang="en-US" sz="800" b="1" i="0" u="none" strike="noStrike" dirty="0">
                          <a:solidFill>
                            <a:srgbClr val="FFFFFF"/>
                          </a:solidFill>
                          <a:latin typeface="Century Gothic" panose="020B0502020202020204" pitchFamily="34" charset="0"/>
                        </a:rPr>
                      </a:br>
                      <a:r>
                        <a:rPr lang="en-US" sz="800" b="1" i="0" u="none" strike="noStrike" dirty="0">
                          <a:solidFill>
                            <a:srgbClr val="FFFFFF"/>
                          </a:solidFill>
                          <a:latin typeface="Century Gothic" panose="020B0502020202020204" pitchFamily="34" charset="0"/>
                        </a:rPr>
                        <a:t>A B 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3.29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2.69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2.66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2.63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2.79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2.44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2.77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2.64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2.71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3.19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D E</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pt-BR" sz="800" b="1" i="0" u="none" strike="noStrike" dirty="0">
                          <a:solidFill>
                            <a:schemeClr val="bg1"/>
                          </a:solidFill>
                          <a:latin typeface="Century Gothic" panose="020B0502020202020204" pitchFamily="34" charset="0"/>
                        </a:rPr>
                        <a:t>3.47</a:t>
                      </a:r>
                      <a:br>
                        <a:rPr lang="pt-BR" sz="800" b="1" i="0" u="none" strike="noStrike" dirty="0">
                          <a:solidFill>
                            <a:schemeClr val="bg1"/>
                          </a:solidFill>
                          <a:latin typeface="Century Gothic" panose="020B0502020202020204" pitchFamily="34" charset="0"/>
                        </a:rPr>
                      </a:br>
                      <a:r>
                        <a:rPr lang="pt-BR" sz="800" b="1" i="0" u="none" strike="noStrike" dirty="0">
                          <a:solidFill>
                            <a:schemeClr val="bg1"/>
                          </a:solidFill>
                          <a:latin typeface="Century Gothic" panose="020B0502020202020204" pitchFamily="34" charset="0"/>
                        </a:rPr>
                        <a:t>A B D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2.68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2.11</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extLst>
                  <a:ext uri="{0D108BD9-81ED-4DB2-BD59-A6C34878D82A}">
                    <a16:rowId xmlns:a16="http://schemas.microsoft.com/office/drawing/2014/main" val="10008"/>
                  </a:ext>
                </a:extLst>
              </a:tr>
              <a:tr h="396341">
                <a:tc>
                  <a:txBody>
                    <a:bodyPr/>
                    <a:lstStyle/>
                    <a:p>
                      <a:pPr algn="l" fontAlgn="ctr"/>
                      <a:r>
                        <a:rPr lang="en-US" sz="800" b="0" i="0" u="none" strike="noStrike" dirty="0" err="1">
                          <a:solidFill>
                            <a:srgbClr val="000000"/>
                          </a:solidFill>
                          <a:latin typeface="Century Gothic" panose="020B0502020202020204" pitchFamily="34" charset="0"/>
                        </a:rPr>
                        <a:t>Digitalna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transformacija</a:t>
                      </a:r>
                      <a:endParaRPr lang="en-US" sz="800" b="0"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2.56</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rgbClr val="FFFFFF"/>
                          </a:solidFill>
                          <a:latin typeface="Century Gothic" panose="020B0502020202020204" pitchFamily="34" charset="0"/>
                        </a:rPr>
                        <a:t>3.57</a:t>
                      </a:r>
                      <a:br>
                        <a:rPr lang="en-US" sz="800" b="1" i="0" u="none" strike="noStrike" dirty="0">
                          <a:solidFill>
                            <a:srgbClr val="FFFFFF"/>
                          </a:solidFill>
                          <a:latin typeface="Century Gothic" panose="020B0502020202020204" pitchFamily="34" charset="0"/>
                        </a:rPr>
                      </a:br>
                      <a:r>
                        <a:rPr lang="en-US" sz="800" b="1" i="0" u="none" strike="noStrike" dirty="0">
                          <a:solidFill>
                            <a:srgbClr val="FFFFFF"/>
                          </a:solidFill>
                          <a:latin typeface="Century Gothic" panose="020B0502020202020204" pitchFamily="34" charset="0"/>
                        </a:rPr>
                        <a:t>A D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3.07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2.49</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2.78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C</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2.42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2.38</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2.58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2.79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3.14</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3.29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2.67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D</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2.63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2.3</a:t>
                      </a:r>
                      <a:br>
                        <a:rPr lang="en-US" sz="800" b="0" i="0" u="none" strike="noStrike" dirty="0">
                          <a:solidFill>
                            <a:schemeClr val="bg1"/>
                          </a:solidFill>
                          <a:latin typeface="Century Gothic" panose="020B0502020202020204" pitchFamily="34" charset="0"/>
                        </a:rPr>
                      </a:br>
                      <a:endParaRPr lang="en-US" sz="800" b="0"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2.51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2.64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2.47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2.66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2.46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2.62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2.61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3.34</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3.16</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1.99</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extLst>
                  <a:ext uri="{0D108BD9-81ED-4DB2-BD59-A6C34878D82A}">
                    <a16:rowId xmlns:a16="http://schemas.microsoft.com/office/drawing/2014/main" val="10009"/>
                  </a:ext>
                </a:extLst>
              </a:tr>
            </a:tbl>
          </a:graphicData>
        </a:graphic>
      </p:graphicFrame>
      <p:sp>
        <p:nvSpPr>
          <p:cNvPr id="5" name="Rectangle 4">
            <a:extLst>
              <a:ext uri="{FF2B5EF4-FFF2-40B4-BE49-F238E27FC236}">
                <a16:creationId xmlns:a16="http://schemas.microsoft.com/office/drawing/2014/main" id="{3190A269-B0A8-4892-988E-98E53DC64222}"/>
              </a:ext>
            </a:extLst>
          </p:cNvPr>
          <p:cNvSpPr/>
          <p:nvPr/>
        </p:nvSpPr>
        <p:spPr>
          <a:xfrm>
            <a:off x="533968" y="1093776"/>
            <a:ext cx="2026204" cy="310068"/>
          </a:xfrm>
          <a:prstGeom prst="rect">
            <a:avLst/>
          </a:prstGeom>
          <a:solidFill>
            <a:srgbClr val="0080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latin typeface="Century Gothic" panose="020B0502020202020204" pitchFamily="34" charset="0"/>
              </a:rPr>
              <a:t>U </a:t>
            </a:r>
            <a:r>
              <a:rPr lang="en-US" sz="900" dirty="0" err="1">
                <a:latin typeface="Century Gothic" panose="020B0502020202020204" pitchFamily="34" charset="0"/>
              </a:rPr>
              <a:t>tabeli</a:t>
            </a:r>
            <a:r>
              <a:rPr lang="en-US" sz="900" dirty="0">
                <a:latin typeface="Century Gothic" panose="020B0502020202020204" pitchFamily="34" charset="0"/>
              </a:rPr>
              <a:t> </a:t>
            </a:r>
            <a:r>
              <a:rPr lang="en-US" sz="900" dirty="0" err="1">
                <a:latin typeface="Century Gothic" panose="020B0502020202020204" pitchFamily="34" charset="0"/>
              </a:rPr>
              <a:t>su</a:t>
            </a:r>
            <a:r>
              <a:rPr lang="en-US" sz="900" dirty="0">
                <a:latin typeface="Century Gothic" panose="020B0502020202020204" pitchFamily="34" charset="0"/>
              </a:rPr>
              <a:t> </a:t>
            </a:r>
            <a:r>
              <a:rPr lang="en-US" sz="900" dirty="0" err="1">
                <a:latin typeface="Century Gothic" panose="020B0502020202020204" pitchFamily="34" charset="0"/>
              </a:rPr>
              <a:t>proseci</a:t>
            </a:r>
            <a:r>
              <a:rPr lang="en-US" sz="900" dirty="0">
                <a:latin typeface="Century Gothic" panose="020B0502020202020204" pitchFamily="34" charset="0"/>
              </a:rPr>
              <a:t> (</a:t>
            </a:r>
            <a:r>
              <a:rPr lang="en-US" sz="900" dirty="0" err="1">
                <a:latin typeface="Century Gothic" panose="020B0502020202020204" pitchFamily="34" charset="0"/>
              </a:rPr>
              <a:t>skala</a:t>
            </a:r>
            <a:r>
              <a:rPr lang="en-US" sz="900" dirty="0">
                <a:latin typeface="Century Gothic" panose="020B0502020202020204" pitchFamily="34" charset="0"/>
              </a:rPr>
              <a:t> 1-4)</a:t>
            </a:r>
          </a:p>
        </p:txBody>
      </p:sp>
      <p:sp>
        <p:nvSpPr>
          <p:cNvPr id="3" name="Slide Number Placeholder 2">
            <a:extLst>
              <a:ext uri="{FF2B5EF4-FFF2-40B4-BE49-F238E27FC236}">
                <a16:creationId xmlns:a16="http://schemas.microsoft.com/office/drawing/2014/main" id="{65C345CB-ED12-4382-8D46-45ECFD0AA059}"/>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12</a:t>
            </a:fld>
            <a:endParaRPr lang="en-US" dirty="0"/>
          </a:p>
        </p:txBody>
      </p:sp>
      <p:sp>
        <p:nvSpPr>
          <p:cNvPr id="12" name="Title 10">
            <a:extLst>
              <a:ext uri="{FF2B5EF4-FFF2-40B4-BE49-F238E27FC236}">
                <a16:creationId xmlns:a16="http://schemas.microsoft.com/office/drawing/2014/main" id="{572A0F60-3D5C-4A61-B2D0-00906F00D594}"/>
              </a:ext>
            </a:extLst>
          </p:cNvPr>
          <p:cNvSpPr txBox="1">
            <a:spLocks/>
          </p:cNvSpPr>
          <p:nvPr/>
        </p:nvSpPr>
        <p:spPr>
          <a:xfrm>
            <a:off x="533968" y="145034"/>
            <a:ext cx="10515600"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sr-Latn-RS" sz="2500" dirty="0">
                <a:solidFill>
                  <a:srgbClr val="004B88"/>
                </a:solidFill>
                <a:latin typeface="Century Gothic" panose="020B0502020202020204" pitchFamily="34" charset="0"/>
              </a:rPr>
              <a:t>Koliko su sledeći elementi važni za uspešnost poslovanja?</a:t>
            </a:r>
            <a:endParaRPr lang="en-US" sz="2500" dirty="0">
              <a:solidFill>
                <a:srgbClr val="004B88"/>
              </a:solidFill>
              <a:latin typeface="Century Gothic" panose="020B0502020202020204" pitchFamily="34" charset="0"/>
            </a:endParaRPr>
          </a:p>
        </p:txBody>
      </p:sp>
      <p:sp>
        <p:nvSpPr>
          <p:cNvPr id="15" name="TextBox 14">
            <a:extLst>
              <a:ext uri="{FF2B5EF4-FFF2-40B4-BE49-F238E27FC236}">
                <a16:creationId xmlns:a16="http://schemas.microsoft.com/office/drawing/2014/main" id="{56250930-5722-4197-900B-ADB574003D5E}"/>
              </a:ext>
            </a:extLst>
          </p:cNvPr>
          <p:cNvSpPr txBox="1"/>
          <p:nvPr/>
        </p:nvSpPr>
        <p:spPr>
          <a:xfrm>
            <a:off x="10682386" y="6449478"/>
            <a:ext cx="895928" cy="215444"/>
          </a:xfrm>
          <a:prstGeom prst="rect">
            <a:avLst/>
          </a:prstGeom>
          <a:noFill/>
        </p:spPr>
        <p:txBody>
          <a:bodyPr wrap="square" lIns="0" r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40404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404040"/>
                </a:solidFill>
                <a:effectLst/>
                <a:uLnTx/>
                <a:uFillTx/>
                <a:latin typeface="Century Gothic" panose="020B0502020202020204" pitchFamily="34" charset="0"/>
              </a:rPr>
              <a:t>: total</a:t>
            </a:r>
          </a:p>
        </p:txBody>
      </p:sp>
      <p:sp>
        <p:nvSpPr>
          <p:cNvPr id="18" name="Rectangle 17">
            <a:extLst>
              <a:ext uri="{FF2B5EF4-FFF2-40B4-BE49-F238E27FC236}">
                <a16:creationId xmlns:a16="http://schemas.microsoft.com/office/drawing/2014/main" id="{68655EAB-05FF-49A1-98E5-5689EDFB359C}"/>
              </a:ext>
            </a:extLst>
          </p:cNvPr>
          <p:cNvSpPr/>
          <p:nvPr/>
        </p:nvSpPr>
        <p:spPr>
          <a:xfrm>
            <a:off x="5176342" y="2907390"/>
            <a:ext cx="336356" cy="2945100"/>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9" name="Rectangle 18">
            <a:extLst>
              <a:ext uri="{FF2B5EF4-FFF2-40B4-BE49-F238E27FC236}">
                <a16:creationId xmlns:a16="http://schemas.microsoft.com/office/drawing/2014/main" id="{85114D26-42D6-4F89-A06A-07552B98D6B5}"/>
              </a:ext>
            </a:extLst>
          </p:cNvPr>
          <p:cNvSpPr/>
          <p:nvPr/>
        </p:nvSpPr>
        <p:spPr>
          <a:xfrm>
            <a:off x="5860185" y="2907390"/>
            <a:ext cx="335434" cy="2945100"/>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355356790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62F9FBA-1281-4BAF-A75D-40E74F98085C}"/>
              </a:ext>
            </a:extLst>
          </p:cNvPr>
          <p:cNvPicPr>
            <a:picLocks noChangeAspect="1"/>
          </p:cNvPicPr>
          <p:nvPr/>
        </p:nvPicPr>
        <p:blipFill>
          <a:blip r:embed="rId2"/>
          <a:stretch>
            <a:fillRect/>
          </a:stretch>
        </p:blipFill>
        <p:spPr>
          <a:xfrm flipH="1">
            <a:off x="3133744" y="-602"/>
            <a:ext cx="9058256" cy="6868630"/>
          </a:xfrm>
          <a:prstGeom prst="rect">
            <a:avLst/>
          </a:prstGeom>
        </p:spPr>
      </p:pic>
      <p:sp>
        <p:nvSpPr>
          <p:cNvPr id="12" name="object 4">
            <a:extLst>
              <a:ext uri="{FF2B5EF4-FFF2-40B4-BE49-F238E27FC236}">
                <a16:creationId xmlns:a16="http://schemas.microsoft.com/office/drawing/2014/main" id="{B9D4D545-4A5F-4E06-B8A0-DFC19C925D83}"/>
              </a:ext>
            </a:extLst>
          </p:cNvPr>
          <p:cNvSpPr/>
          <p:nvPr/>
        </p:nvSpPr>
        <p:spPr>
          <a:xfrm flipV="1">
            <a:off x="1121928" y="2"/>
            <a:ext cx="5620624" cy="6866282"/>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rgbClr val="0080C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 name="object 4">
            <a:extLst>
              <a:ext uri="{FF2B5EF4-FFF2-40B4-BE49-F238E27FC236}">
                <a16:creationId xmlns:a16="http://schemas.microsoft.com/office/drawing/2014/main" id="{F521BB49-B2B7-4241-8F59-8E8D0A3AC935}"/>
              </a:ext>
            </a:extLst>
          </p:cNvPr>
          <p:cNvSpPr/>
          <p:nvPr/>
        </p:nvSpPr>
        <p:spPr>
          <a:xfrm flipV="1">
            <a:off x="580422" y="2"/>
            <a:ext cx="5620624" cy="6856242"/>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rgbClr val="004B8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4" name="object 4">
            <a:extLst>
              <a:ext uri="{FF2B5EF4-FFF2-40B4-BE49-F238E27FC236}">
                <a16:creationId xmlns:a16="http://schemas.microsoft.com/office/drawing/2014/main" id="{68DF4282-6C27-448E-B0A7-CE662FD13BBE}"/>
              </a:ext>
            </a:extLst>
          </p:cNvPr>
          <p:cNvSpPr/>
          <p:nvPr/>
        </p:nvSpPr>
        <p:spPr>
          <a:xfrm flipV="1">
            <a:off x="0" y="0"/>
            <a:ext cx="5620624" cy="6869230"/>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chemeClr val="bg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8" name="Title 5">
            <a:extLst>
              <a:ext uri="{FF2B5EF4-FFF2-40B4-BE49-F238E27FC236}">
                <a16:creationId xmlns:a16="http://schemas.microsoft.com/office/drawing/2014/main" id="{2A616CFA-F382-46DC-92A7-C1C1CCAEE63F}"/>
              </a:ext>
            </a:extLst>
          </p:cNvPr>
          <p:cNvSpPr txBox="1">
            <a:spLocks/>
          </p:cNvSpPr>
          <p:nvPr/>
        </p:nvSpPr>
        <p:spPr>
          <a:xfrm>
            <a:off x="-134871" y="2604845"/>
            <a:ext cx="5455015" cy="16483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pPr lvl="0" algn="ctr">
              <a:defRPr/>
            </a:pPr>
            <a:r>
              <a:rPr lang="sr-Latn-RS" sz="4400" dirty="0">
                <a:solidFill>
                  <a:srgbClr val="004B88"/>
                </a:solidFill>
                <a:latin typeface="Century Gothic" panose="020B0502020202020204" pitchFamily="34" charset="0"/>
              </a:rPr>
              <a:t>INOVATORI</a:t>
            </a:r>
            <a:endParaRPr lang="en-US" sz="44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81281059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Chart 2">
            <a:extLst>
              <a:ext uri="{FF2B5EF4-FFF2-40B4-BE49-F238E27FC236}">
                <a16:creationId xmlns:a16="http://schemas.microsoft.com/office/drawing/2014/main" id="{470E7B82-C2A3-4450-87EF-F3E5B6CB8FB0}"/>
              </a:ext>
            </a:extLst>
          </p:cNvPr>
          <p:cNvGraphicFramePr/>
          <p:nvPr>
            <p:extLst>
              <p:ext uri="{D42A27DB-BD31-4B8C-83A1-F6EECF244321}">
                <p14:modId xmlns:p14="http://schemas.microsoft.com/office/powerpoint/2010/main" val="3915577584"/>
              </p:ext>
            </p:extLst>
          </p:nvPr>
        </p:nvGraphicFramePr>
        <p:xfrm>
          <a:off x="-650930" y="988109"/>
          <a:ext cx="6543288" cy="482090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 name="Chart 3">
            <a:extLst>
              <a:ext uri="{FF2B5EF4-FFF2-40B4-BE49-F238E27FC236}">
                <a16:creationId xmlns:a16="http://schemas.microsoft.com/office/drawing/2014/main" id="{38BB7F3B-9CC9-49A3-90C2-F0473327C548}"/>
              </a:ext>
            </a:extLst>
          </p:cNvPr>
          <p:cNvGraphicFramePr/>
          <p:nvPr>
            <p:extLst>
              <p:ext uri="{D42A27DB-BD31-4B8C-83A1-F6EECF244321}">
                <p14:modId xmlns:p14="http://schemas.microsoft.com/office/powerpoint/2010/main" val="2231785904"/>
              </p:ext>
            </p:extLst>
          </p:nvPr>
        </p:nvGraphicFramePr>
        <p:xfrm>
          <a:off x="5979408" y="988109"/>
          <a:ext cx="6096000" cy="4678638"/>
        </p:xfrm>
        <a:graphic>
          <a:graphicData uri="http://schemas.openxmlformats.org/drawingml/2006/chart">
            <c:chart xmlns:c="http://schemas.openxmlformats.org/drawingml/2006/chart" xmlns:r="http://schemas.openxmlformats.org/officeDocument/2006/relationships" r:id="rId4"/>
          </a:graphicData>
        </a:graphic>
      </p:graphicFrame>
      <p:sp>
        <p:nvSpPr>
          <p:cNvPr id="5" name="TextBox 4">
            <a:extLst>
              <a:ext uri="{FF2B5EF4-FFF2-40B4-BE49-F238E27FC236}">
                <a16:creationId xmlns:a16="http://schemas.microsoft.com/office/drawing/2014/main" id="{BD79C0B9-7D69-4386-9AFE-2C2D56D87EBE}"/>
              </a:ext>
            </a:extLst>
          </p:cNvPr>
          <p:cNvSpPr txBox="1"/>
          <p:nvPr/>
        </p:nvSpPr>
        <p:spPr>
          <a:xfrm>
            <a:off x="10732870" y="5121830"/>
            <a:ext cx="89592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40404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404040"/>
                </a:solidFill>
                <a:effectLst/>
                <a:uLnTx/>
                <a:uFillTx/>
                <a:latin typeface="Century Gothic" panose="020B0502020202020204" pitchFamily="34" charset="0"/>
              </a:rPr>
              <a:t>: n = 332</a:t>
            </a:r>
          </a:p>
        </p:txBody>
      </p:sp>
      <p:sp>
        <p:nvSpPr>
          <p:cNvPr id="7" name="Slide Number Placeholder 6">
            <a:extLst>
              <a:ext uri="{FF2B5EF4-FFF2-40B4-BE49-F238E27FC236}">
                <a16:creationId xmlns:a16="http://schemas.microsoft.com/office/drawing/2014/main" id="{8843E583-6DBF-4650-848B-7A0075810D5B}"/>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14</a:t>
            </a:fld>
            <a:endParaRPr lang="en-US" dirty="0"/>
          </a:p>
        </p:txBody>
      </p:sp>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sr-Latn-RS" sz="2000" dirty="0">
                <a:solidFill>
                  <a:srgbClr val="004B88"/>
                </a:solidFill>
                <a:latin typeface="Century Gothic" panose="020B0502020202020204" pitchFamily="34" charset="0"/>
              </a:rPr>
              <a:t>Uvedena inovacija u Vašem preduzeću se odnosi na implementaciju:</a:t>
            </a:r>
          </a:p>
          <a:p>
            <a:r>
              <a:rPr lang="sr-Latn-RS" sz="2000" dirty="0">
                <a:solidFill>
                  <a:srgbClr val="004B88"/>
                </a:solidFill>
                <a:latin typeface="Century Gothic" panose="020B0502020202020204" pitchFamily="34" charset="0"/>
              </a:rPr>
              <a:t>O kakvoj inovaciji je reč?</a:t>
            </a:r>
            <a:endParaRPr lang="en-US" sz="2000" dirty="0">
              <a:solidFill>
                <a:srgbClr val="004B88"/>
              </a:solidFill>
              <a:latin typeface="Century Gothic" panose="020B0502020202020204" pitchFamily="34" charset="0"/>
            </a:endParaRPr>
          </a:p>
        </p:txBody>
      </p:sp>
      <p:sp>
        <p:nvSpPr>
          <p:cNvPr id="10" name="TextBox 9">
            <a:extLst>
              <a:ext uri="{FF2B5EF4-FFF2-40B4-BE49-F238E27FC236}">
                <a16:creationId xmlns:a16="http://schemas.microsoft.com/office/drawing/2014/main" id="{7432C15E-7765-4445-9565-DC0AA636493E}"/>
              </a:ext>
            </a:extLst>
          </p:cNvPr>
          <p:cNvSpPr txBox="1"/>
          <p:nvPr/>
        </p:nvSpPr>
        <p:spPr>
          <a:xfrm>
            <a:off x="533968" y="5608802"/>
            <a:ext cx="11078912" cy="1015663"/>
          </a:xfrm>
          <a:prstGeom prst="rect">
            <a:avLst/>
          </a:prstGeom>
          <a:noFill/>
        </p:spPr>
        <p:txBody>
          <a:bodyPr wrap="square" lIns="0" rIns="0">
            <a:spAutoFit/>
          </a:bodyPr>
          <a:lstStyle/>
          <a:p>
            <a:pPr algn="just"/>
            <a:r>
              <a:rPr lang="sr-Latn-RS" sz="1200" dirty="0">
                <a:solidFill>
                  <a:srgbClr val="6E706E"/>
                </a:solidFill>
                <a:latin typeface="Century Gothic" panose="020B0502020202020204" pitchFamily="34" charset="0"/>
              </a:rPr>
              <a:t>Polovina uvedenih inovacija u firmama se odnosi na </a:t>
            </a:r>
            <a:r>
              <a:rPr lang="sr-Latn-RS" sz="1200" b="1" dirty="0">
                <a:solidFill>
                  <a:srgbClr val="6E706E"/>
                </a:solidFill>
                <a:latin typeface="Century Gothic" panose="020B0502020202020204" pitchFamily="34" charset="0"/>
              </a:rPr>
              <a:t>nove ili unapređene usluge</a:t>
            </a:r>
            <a:r>
              <a:rPr lang="sr-Latn-RS" sz="1200" dirty="0">
                <a:solidFill>
                  <a:srgbClr val="6E706E"/>
                </a:solidFill>
                <a:latin typeface="Century Gothic" panose="020B0502020202020204" pitchFamily="34" charset="0"/>
              </a:rPr>
              <a:t>, a više od trećine na </a:t>
            </a:r>
            <a:r>
              <a:rPr lang="sr-Latn-RS" sz="1200" b="1" dirty="0">
                <a:solidFill>
                  <a:srgbClr val="6E706E"/>
                </a:solidFill>
                <a:latin typeface="Century Gothic" panose="020B0502020202020204" pitchFamily="34" charset="0"/>
              </a:rPr>
              <a:t>nove ili unapređene proizvode</a:t>
            </a:r>
            <a:r>
              <a:rPr lang="sr-Latn-RS" sz="1200" dirty="0">
                <a:solidFill>
                  <a:srgbClr val="6E706E"/>
                </a:solidFill>
                <a:latin typeface="Century Gothic" panose="020B0502020202020204" pitchFamily="34" charset="0"/>
              </a:rPr>
              <a:t>, ali i na novine </a:t>
            </a:r>
            <a:r>
              <a:rPr lang="sr-Latn-RS" sz="1200" b="1" dirty="0">
                <a:solidFill>
                  <a:srgbClr val="6E706E"/>
                </a:solidFill>
                <a:latin typeface="Century Gothic" panose="020B0502020202020204" pitchFamily="34" charset="0"/>
              </a:rPr>
              <a:t>u logistici i unapređenoj organizaciji i procesima rada</a:t>
            </a:r>
            <a:r>
              <a:rPr lang="sr-Latn-RS" sz="1200" dirty="0">
                <a:solidFill>
                  <a:srgbClr val="6E706E"/>
                </a:solidFill>
                <a:latin typeface="Century Gothic" panose="020B0502020202020204" pitchFamily="34" charset="0"/>
              </a:rPr>
              <a:t>. Detaljnije gledano, pored značajnog broja uvedenih proizvoda i usluga, zatim opreme, alata i sredstava za rad, značajan procenat inovacija se odnosi upravo na primenu novih softvera i digitalizaciju (21%). Kada se tome dodaju promene vezane za povećanje online prodaje, komunikaciju putem društvenih mreža i unapređenje web sajtova, procenat i značaj koji se odnosi na </a:t>
            </a:r>
            <a:r>
              <a:rPr lang="sr-Latn-RS" sz="1200" b="1" dirty="0">
                <a:solidFill>
                  <a:srgbClr val="6E706E"/>
                </a:solidFill>
                <a:latin typeface="Century Gothic" panose="020B0502020202020204" pitchFamily="34" charset="0"/>
              </a:rPr>
              <a:t>digitalne inovacije </a:t>
            </a:r>
            <a:r>
              <a:rPr lang="sr-Latn-RS" sz="1200" dirty="0">
                <a:solidFill>
                  <a:srgbClr val="6E706E"/>
                </a:solidFill>
                <a:latin typeface="Century Gothic" panose="020B0502020202020204" pitchFamily="34" charset="0"/>
              </a:rPr>
              <a:t>je još veći.</a:t>
            </a:r>
            <a:endParaRPr lang="en-US" sz="1200" dirty="0">
              <a:solidFill>
                <a:srgbClr val="6E706E"/>
              </a:solidFill>
              <a:latin typeface="Century Gothic" panose="020B0502020202020204" pitchFamily="34" charset="0"/>
            </a:endParaRPr>
          </a:p>
        </p:txBody>
      </p:sp>
    </p:spTree>
    <p:extLst>
      <p:ext uri="{BB962C8B-B14F-4D97-AF65-F5344CB8AC3E}">
        <p14:creationId xmlns:p14="http://schemas.microsoft.com/office/powerpoint/2010/main" val="425782105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52B012B-A20C-456D-B592-5988F1117494}"/>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15</a:t>
            </a:fld>
            <a:endParaRPr lang="en-US" dirty="0"/>
          </a:p>
        </p:txBody>
      </p:sp>
      <p:graphicFrame>
        <p:nvGraphicFramePr>
          <p:cNvPr id="4" name="Chart 3">
            <a:extLst>
              <a:ext uri="{FF2B5EF4-FFF2-40B4-BE49-F238E27FC236}">
                <a16:creationId xmlns:a16="http://schemas.microsoft.com/office/drawing/2014/main" id="{38BB7F3B-9CC9-49A3-90C2-F0473327C548}"/>
              </a:ext>
            </a:extLst>
          </p:cNvPr>
          <p:cNvGraphicFramePr/>
          <p:nvPr>
            <p:extLst>
              <p:ext uri="{D42A27DB-BD31-4B8C-83A1-F6EECF244321}">
                <p14:modId xmlns:p14="http://schemas.microsoft.com/office/powerpoint/2010/main" val="3602751535"/>
              </p:ext>
            </p:extLst>
          </p:nvPr>
        </p:nvGraphicFramePr>
        <p:xfrm>
          <a:off x="271569" y="1271238"/>
          <a:ext cx="6096000" cy="4678638"/>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a:extLst>
              <a:ext uri="{FF2B5EF4-FFF2-40B4-BE49-F238E27FC236}">
                <a16:creationId xmlns:a16="http://schemas.microsoft.com/office/drawing/2014/main" id="{BD79C0B9-7D69-4386-9AFE-2C2D56D87EBE}"/>
              </a:ext>
            </a:extLst>
          </p:cNvPr>
          <p:cNvSpPr txBox="1"/>
          <p:nvPr/>
        </p:nvSpPr>
        <p:spPr>
          <a:xfrm>
            <a:off x="3923692" y="5368849"/>
            <a:ext cx="89592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40404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404040"/>
                </a:solidFill>
                <a:effectLst/>
                <a:uLnTx/>
                <a:uFillTx/>
                <a:latin typeface="Century Gothic" panose="020B0502020202020204" pitchFamily="34" charset="0"/>
              </a:rPr>
              <a:t>: n = 332</a:t>
            </a:r>
          </a:p>
        </p:txBody>
      </p:sp>
      <p:sp>
        <p:nvSpPr>
          <p:cNvPr id="6"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sr-Latn-RS" sz="2000" dirty="0">
                <a:solidFill>
                  <a:srgbClr val="004B88"/>
                </a:solidFill>
                <a:latin typeface="Century Gothic" panose="020B0502020202020204" pitchFamily="34" charset="0"/>
              </a:rPr>
              <a:t>Uvedena inovacija u Vašem preduzeću se odnosi na implementaciju:</a:t>
            </a:r>
          </a:p>
          <a:p>
            <a:r>
              <a:rPr lang="sr-Latn-RS" sz="2000" dirty="0">
                <a:solidFill>
                  <a:srgbClr val="004B88"/>
                </a:solidFill>
                <a:latin typeface="Century Gothic" panose="020B0502020202020204" pitchFamily="34" charset="0"/>
              </a:rPr>
              <a:t>O kakvoj inovaciji je reč? (grupisani odgovori)</a:t>
            </a:r>
            <a:endParaRPr lang="en-US" sz="2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253443047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45B61BAE-C695-406C-A44B-7B7809A2343B}"/>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16</a:t>
            </a:fld>
            <a:endParaRPr lang="en-US" dirty="0"/>
          </a:p>
        </p:txBody>
      </p:sp>
      <p:graphicFrame>
        <p:nvGraphicFramePr>
          <p:cNvPr id="6" name="Table 5"/>
          <p:cNvGraphicFramePr>
            <a:graphicFrameLocks noGrp="1"/>
          </p:cNvGraphicFramePr>
          <p:nvPr>
            <p:extLst>
              <p:ext uri="{D42A27DB-BD31-4B8C-83A1-F6EECF244321}">
                <p14:modId xmlns:p14="http://schemas.microsoft.com/office/powerpoint/2010/main" val="3599010485"/>
              </p:ext>
            </p:extLst>
          </p:nvPr>
        </p:nvGraphicFramePr>
        <p:xfrm>
          <a:off x="729346" y="1349832"/>
          <a:ext cx="10593358" cy="4567884"/>
        </p:xfrm>
        <a:graphic>
          <a:graphicData uri="http://schemas.openxmlformats.org/drawingml/2006/table">
            <a:tbl>
              <a:tblPr/>
              <a:tblGrid>
                <a:gridCol w="966758">
                  <a:extLst>
                    <a:ext uri="{9D8B030D-6E8A-4147-A177-3AD203B41FA5}">
                      <a16:colId xmlns:a16="http://schemas.microsoft.com/office/drawing/2014/main" val="20000"/>
                    </a:ext>
                  </a:extLst>
                </a:gridCol>
                <a:gridCol w="385064">
                  <a:extLst>
                    <a:ext uri="{9D8B030D-6E8A-4147-A177-3AD203B41FA5}">
                      <a16:colId xmlns:a16="http://schemas.microsoft.com/office/drawing/2014/main" val="20001"/>
                    </a:ext>
                  </a:extLst>
                </a:gridCol>
                <a:gridCol w="385064">
                  <a:extLst>
                    <a:ext uri="{9D8B030D-6E8A-4147-A177-3AD203B41FA5}">
                      <a16:colId xmlns:a16="http://schemas.microsoft.com/office/drawing/2014/main" val="20002"/>
                    </a:ext>
                  </a:extLst>
                </a:gridCol>
                <a:gridCol w="385064">
                  <a:extLst>
                    <a:ext uri="{9D8B030D-6E8A-4147-A177-3AD203B41FA5}">
                      <a16:colId xmlns:a16="http://schemas.microsoft.com/office/drawing/2014/main" val="20003"/>
                    </a:ext>
                  </a:extLst>
                </a:gridCol>
                <a:gridCol w="385064">
                  <a:extLst>
                    <a:ext uri="{9D8B030D-6E8A-4147-A177-3AD203B41FA5}">
                      <a16:colId xmlns:a16="http://schemas.microsoft.com/office/drawing/2014/main" val="20004"/>
                    </a:ext>
                  </a:extLst>
                </a:gridCol>
                <a:gridCol w="385064">
                  <a:extLst>
                    <a:ext uri="{9D8B030D-6E8A-4147-A177-3AD203B41FA5}">
                      <a16:colId xmlns:a16="http://schemas.microsoft.com/office/drawing/2014/main" val="20005"/>
                    </a:ext>
                  </a:extLst>
                </a:gridCol>
                <a:gridCol w="385064">
                  <a:extLst>
                    <a:ext uri="{9D8B030D-6E8A-4147-A177-3AD203B41FA5}">
                      <a16:colId xmlns:a16="http://schemas.microsoft.com/office/drawing/2014/main" val="20006"/>
                    </a:ext>
                  </a:extLst>
                </a:gridCol>
                <a:gridCol w="385064">
                  <a:extLst>
                    <a:ext uri="{9D8B030D-6E8A-4147-A177-3AD203B41FA5}">
                      <a16:colId xmlns:a16="http://schemas.microsoft.com/office/drawing/2014/main" val="20007"/>
                    </a:ext>
                  </a:extLst>
                </a:gridCol>
                <a:gridCol w="385064">
                  <a:extLst>
                    <a:ext uri="{9D8B030D-6E8A-4147-A177-3AD203B41FA5}">
                      <a16:colId xmlns:a16="http://schemas.microsoft.com/office/drawing/2014/main" val="20008"/>
                    </a:ext>
                  </a:extLst>
                </a:gridCol>
                <a:gridCol w="385064">
                  <a:extLst>
                    <a:ext uri="{9D8B030D-6E8A-4147-A177-3AD203B41FA5}">
                      <a16:colId xmlns:a16="http://schemas.microsoft.com/office/drawing/2014/main" val="20009"/>
                    </a:ext>
                  </a:extLst>
                </a:gridCol>
                <a:gridCol w="385064">
                  <a:extLst>
                    <a:ext uri="{9D8B030D-6E8A-4147-A177-3AD203B41FA5}">
                      <a16:colId xmlns:a16="http://schemas.microsoft.com/office/drawing/2014/main" val="20010"/>
                    </a:ext>
                  </a:extLst>
                </a:gridCol>
                <a:gridCol w="385064">
                  <a:extLst>
                    <a:ext uri="{9D8B030D-6E8A-4147-A177-3AD203B41FA5}">
                      <a16:colId xmlns:a16="http://schemas.microsoft.com/office/drawing/2014/main" val="20011"/>
                    </a:ext>
                  </a:extLst>
                </a:gridCol>
                <a:gridCol w="385064">
                  <a:extLst>
                    <a:ext uri="{9D8B030D-6E8A-4147-A177-3AD203B41FA5}">
                      <a16:colId xmlns:a16="http://schemas.microsoft.com/office/drawing/2014/main" val="20012"/>
                    </a:ext>
                  </a:extLst>
                </a:gridCol>
                <a:gridCol w="385064">
                  <a:extLst>
                    <a:ext uri="{9D8B030D-6E8A-4147-A177-3AD203B41FA5}">
                      <a16:colId xmlns:a16="http://schemas.microsoft.com/office/drawing/2014/main" val="20013"/>
                    </a:ext>
                  </a:extLst>
                </a:gridCol>
                <a:gridCol w="385064">
                  <a:extLst>
                    <a:ext uri="{9D8B030D-6E8A-4147-A177-3AD203B41FA5}">
                      <a16:colId xmlns:a16="http://schemas.microsoft.com/office/drawing/2014/main" val="20014"/>
                    </a:ext>
                  </a:extLst>
                </a:gridCol>
                <a:gridCol w="385064">
                  <a:extLst>
                    <a:ext uri="{9D8B030D-6E8A-4147-A177-3AD203B41FA5}">
                      <a16:colId xmlns:a16="http://schemas.microsoft.com/office/drawing/2014/main" val="20015"/>
                    </a:ext>
                  </a:extLst>
                </a:gridCol>
                <a:gridCol w="385064">
                  <a:extLst>
                    <a:ext uri="{9D8B030D-6E8A-4147-A177-3AD203B41FA5}">
                      <a16:colId xmlns:a16="http://schemas.microsoft.com/office/drawing/2014/main" val="20016"/>
                    </a:ext>
                  </a:extLst>
                </a:gridCol>
                <a:gridCol w="385064">
                  <a:extLst>
                    <a:ext uri="{9D8B030D-6E8A-4147-A177-3AD203B41FA5}">
                      <a16:colId xmlns:a16="http://schemas.microsoft.com/office/drawing/2014/main" val="20017"/>
                    </a:ext>
                  </a:extLst>
                </a:gridCol>
                <a:gridCol w="385064">
                  <a:extLst>
                    <a:ext uri="{9D8B030D-6E8A-4147-A177-3AD203B41FA5}">
                      <a16:colId xmlns:a16="http://schemas.microsoft.com/office/drawing/2014/main" val="20018"/>
                    </a:ext>
                  </a:extLst>
                </a:gridCol>
                <a:gridCol w="385064">
                  <a:extLst>
                    <a:ext uri="{9D8B030D-6E8A-4147-A177-3AD203B41FA5}">
                      <a16:colId xmlns:a16="http://schemas.microsoft.com/office/drawing/2014/main" val="20019"/>
                    </a:ext>
                  </a:extLst>
                </a:gridCol>
                <a:gridCol w="385064">
                  <a:extLst>
                    <a:ext uri="{9D8B030D-6E8A-4147-A177-3AD203B41FA5}">
                      <a16:colId xmlns:a16="http://schemas.microsoft.com/office/drawing/2014/main" val="20020"/>
                    </a:ext>
                  </a:extLst>
                </a:gridCol>
                <a:gridCol w="385064">
                  <a:extLst>
                    <a:ext uri="{9D8B030D-6E8A-4147-A177-3AD203B41FA5}">
                      <a16:colId xmlns:a16="http://schemas.microsoft.com/office/drawing/2014/main" val="20021"/>
                    </a:ext>
                  </a:extLst>
                </a:gridCol>
                <a:gridCol w="385064">
                  <a:extLst>
                    <a:ext uri="{9D8B030D-6E8A-4147-A177-3AD203B41FA5}">
                      <a16:colId xmlns:a16="http://schemas.microsoft.com/office/drawing/2014/main" val="20022"/>
                    </a:ext>
                  </a:extLst>
                </a:gridCol>
                <a:gridCol w="385064">
                  <a:extLst>
                    <a:ext uri="{9D8B030D-6E8A-4147-A177-3AD203B41FA5}">
                      <a16:colId xmlns:a16="http://schemas.microsoft.com/office/drawing/2014/main" val="20023"/>
                    </a:ext>
                  </a:extLst>
                </a:gridCol>
                <a:gridCol w="385064">
                  <a:extLst>
                    <a:ext uri="{9D8B030D-6E8A-4147-A177-3AD203B41FA5}">
                      <a16:colId xmlns:a16="http://schemas.microsoft.com/office/drawing/2014/main" val="20024"/>
                    </a:ext>
                  </a:extLst>
                </a:gridCol>
                <a:gridCol w="385064">
                  <a:extLst>
                    <a:ext uri="{9D8B030D-6E8A-4147-A177-3AD203B41FA5}">
                      <a16:colId xmlns:a16="http://schemas.microsoft.com/office/drawing/2014/main" val="20025"/>
                    </a:ext>
                  </a:extLst>
                </a:gridCol>
              </a:tblGrid>
              <a:tr h="578111">
                <a:tc>
                  <a:txBody>
                    <a:bodyPr/>
                    <a:lstStyle/>
                    <a:p>
                      <a:pPr algn="l" fontAlgn="ctr"/>
                      <a:endParaRPr lang="en-US" sz="800" b="0" i="0" u="none" strike="noStrike" dirty="0">
                        <a:solidFill>
                          <a:srgbClr val="000000"/>
                        </a:solidFill>
                        <a:latin typeface="Century Gothic" panose="020B0502020202020204" pitchFamily="34" charset="0"/>
                      </a:endParaRPr>
                    </a:p>
                  </a:txBody>
                  <a:tcPr marL="4715" marR="4715" marT="4715"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a:solidFill>
                            <a:srgbClr val="000000"/>
                          </a:solidFill>
                          <a:latin typeface="Century Gothic" panose="020B0502020202020204" pitchFamily="34" charset="0"/>
                        </a:rPr>
                        <a:t>Veličina preduzeća</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latin typeface="Century Gothic" panose="020B0502020202020204" pitchFamily="34" charset="0"/>
                        </a:rPr>
                        <a:t>Teritorija poslovanja</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dirty="0">
                          <a:solidFill>
                            <a:srgbClr val="000000"/>
                          </a:solidFill>
                          <a:latin typeface="Century Gothic" panose="020B0502020202020204" pitchFamily="34" charset="0"/>
                        </a:rPr>
                        <a:t> </a:t>
                      </a:r>
                      <a:r>
                        <a:rPr lang="sr-Latn-RS" sz="800" b="0" i="0" u="none" strike="noStrike" dirty="0">
                          <a:solidFill>
                            <a:srgbClr val="000000"/>
                          </a:solidFill>
                          <a:latin typeface="Century Gothic" panose="020B0502020202020204" pitchFamily="34" charset="0"/>
                        </a:rPr>
                        <a:t>Osnivanje firme</a:t>
                      </a: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011698">
                <a:tc>
                  <a:txBody>
                    <a:bodyPr/>
                    <a:lstStyle/>
                    <a:p>
                      <a:pPr algn="l" fontAlgn="ctr"/>
                      <a:endParaRPr lang="en-US" sz="800" b="0" i="0" u="none" strike="noStrike" dirty="0">
                        <a:solidFill>
                          <a:srgbClr val="000000"/>
                        </a:solidFill>
                        <a:latin typeface="Century Gothic" panose="020B0502020202020204" pitchFamily="34" charset="0"/>
                      </a:endParaRPr>
                    </a:p>
                  </a:txBody>
                  <a:tcPr marL="4715" marR="4715" marT="4715"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noFill/>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Srednje</a:t>
                      </a:r>
                      <a:endParaRPr lang="en-US" sz="800" b="0" i="0" u="none" strike="noStrike" dirty="0">
                        <a:solidFill>
                          <a:srgbClr val="000000"/>
                        </a:solidFill>
                        <a:latin typeface="Century Gothic" panose="020B0502020202020204" pitchFamily="34" charset="0"/>
                      </a:endParaRP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Malo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5-10 god.</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10+ god.</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39677">
                <a:tc>
                  <a:txBody>
                    <a:bodyPr/>
                    <a:lstStyle/>
                    <a:p>
                      <a:pPr algn="ctr" fontAlgn="ctr"/>
                      <a:r>
                        <a:rPr lang="en-US" sz="800" b="0" i="0" u="none" strike="noStrike" dirty="0">
                          <a:solidFill>
                            <a:srgbClr val="000000"/>
                          </a:solidFill>
                          <a:latin typeface="Century Gothic" panose="020B0502020202020204" pitchFamily="34" charset="0"/>
                        </a:rPr>
                        <a:t>n =</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en-US" sz="800" b="0" i="0" u="none" strike="noStrike" dirty="0">
                          <a:solidFill>
                            <a:srgbClr val="FFFFFF"/>
                          </a:solidFill>
                          <a:latin typeface="Century Gothic" panose="020B0502020202020204" pitchFamily="34" charset="0"/>
                        </a:rPr>
                        <a:t>332</a:t>
                      </a: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51</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237</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157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175</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157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40</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72</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16</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30</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17</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107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94</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84</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53</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73</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148</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58</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10</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25</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87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189</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302907">
                <a:tc>
                  <a:txBody>
                    <a:bodyPr/>
                    <a:lstStyle/>
                    <a:p>
                      <a:pPr algn="r" fontAlgn="ct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en-US" sz="800" b="0" i="0" u="none" strike="noStrike">
                          <a:solidFill>
                            <a:srgbClr val="000000"/>
                          </a:solidFill>
                          <a:latin typeface="Century Gothic" panose="020B0502020202020204" pitchFamily="34" charset="0"/>
                        </a:rPr>
                        <a:t>(A)</a:t>
                      </a: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83567">
                <a:tc>
                  <a:txBody>
                    <a:bodyPr/>
                    <a:lstStyle/>
                    <a:p>
                      <a:pPr algn="l" fontAlgn="ctr"/>
                      <a:r>
                        <a:rPr lang="vi-VN" sz="800" b="0" i="0" u="none" strike="noStrike" dirty="0">
                          <a:solidFill>
                            <a:srgbClr val="000000"/>
                          </a:solidFill>
                          <a:latin typeface="Calibri"/>
                        </a:rPr>
                        <a:t>Nove ili značajno unapređene usluge</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en-US" sz="800" b="0" i="0" u="none" strike="noStrike">
                          <a:solidFill>
                            <a:srgbClr val="000000"/>
                          </a:solidFill>
                          <a:latin typeface="Century Gothic" panose="020B0502020202020204" pitchFamily="34" charset="0"/>
                        </a:rPr>
                        <a:t>53.6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64.7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59.9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50.3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52.9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47.9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32.1</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37</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61.5</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 C</a:t>
                      </a: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74.1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 C</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30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58.6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50.8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483567">
                <a:tc>
                  <a:txBody>
                    <a:bodyPr/>
                    <a:lstStyle/>
                    <a:p>
                      <a:pPr algn="l" fontAlgn="ctr"/>
                      <a:r>
                        <a:rPr lang="vi-VN" sz="800" b="0" i="0" u="none" strike="noStrike" dirty="0">
                          <a:solidFill>
                            <a:srgbClr val="000000"/>
                          </a:solidFill>
                          <a:latin typeface="Calibri"/>
                        </a:rPr>
                        <a:t>Novog ili značajno unapređenog proizvoda</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en-US" sz="800" b="0" i="0" u="none" strike="noStrike">
                          <a:solidFill>
                            <a:srgbClr val="000000"/>
                          </a:solidFill>
                          <a:latin typeface="Century Gothic" panose="020B0502020202020204" pitchFamily="34" charset="0"/>
                        </a:rPr>
                        <a:t>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52.9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45.8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47.1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36.4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49.1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rgbClr val="FFFFFF"/>
                          </a:solidFill>
                          <a:latin typeface="Century Gothic" panose="020B0502020202020204" pitchFamily="34" charset="0"/>
                        </a:rPr>
                        <a:t>54.8</a:t>
                      </a:r>
                      <a:br>
                        <a:rPr lang="en-US" sz="800" b="1" i="0" u="none" strike="noStrike" dirty="0">
                          <a:solidFill>
                            <a:srgbClr val="FFFFFF"/>
                          </a:solidFill>
                          <a:latin typeface="Century Gothic" panose="020B0502020202020204" pitchFamily="34" charset="0"/>
                        </a:rPr>
                      </a:br>
                      <a:r>
                        <a:rPr lang="en-US" sz="800" b="1" i="0" u="none" strike="noStrike" dirty="0">
                          <a:solidFill>
                            <a:srgbClr val="FFFFFF"/>
                          </a:solidFill>
                          <a:latin typeface="Century Gothic" panose="020B0502020202020204" pitchFamily="34" charset="0"/>
                        </a:rPr>
                        <a:t>A D E</a:t>
                      </a: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32.4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20.7</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50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483567">
                <a:tc>
                  <a:txBody>
                    <a:bodyPr/>
                    <a:lstStyle/>
                    <a:p>
                      <a:pPr algn="l" fontAlgn="ctr"/>
                      <a:r>
                        <a:rPr lang="vi-VN" sz="800" b="0" i="0" u="none" strike="noStrike" dirty="0">
                          <a:solidFill>
                            <a:srgbClr val="000000"/>
                          </a:solidFill>
                          <a:latin typeface="Calibri"/>
                        </a:rPr>
                        <a:t>Nov ili značajno unapređen način organizacije procesa i rada</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en-US" sz="800" b="0" i="0" u="none" strike="noStrike">
                          <a:solidFill>
                            <a:srgbClr val="000000"/>
                          </a:solidFill>
                          <a:latin typeface="Century Gothic" panose="020B0502020202020204" pitchFamily="34" charset="0"/>
                        </a:rPr>
                        <a:t>36.1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45.8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41.5</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483567">
                <a:tc>
                  <a:txBody>
                    <a:bodyPr/>
                    <a:lstStyle/>
                    <a:p>
                      <a:pPr algn="l" fontAlgn="ctr"/>
                      <a:r>
                        <a:rPr lang="vi-VN" sz="800" b="0" i="0" u="none" strike="noStrike" dirty="0">
                          <a:solidFill>
                            <a:srgbClr val="000000"/>
                          </a:solidFill>
                          <a:latin typeface="Calibri"/>
                        </a:rPr>
                        <a:t>Novih ili značajno unapređenihmarketinških metoda i koncepata</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ctr"/>
                      <a:r>
                        <a:rPr lang="en-US" sz="800" b="0" i="0" u="none" strike="noStrike">
                          <a:solidFill>
                            <a:srgbClr val="000000"/>
                          </a:solidFill>
                          <a:latin typeface="Century Gothic" panose="020B0502020202020204" pitchFamily="34" charset="0"/>
                        </a:rPr>
                        <a:t>17.8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16.9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18.3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10.8</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41.2</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21.5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15.5</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20.7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16.1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483567">
                <a:tc>
                  <a:txBody>
                    <a:bodyPr/>
                    <a:lstStyle/>
                    <a:p>
                      <a:pPr algn="l" fontAlgn="ctr"/>
                      <a:r>
                        <a:rPr lang="en-US" sz="800" b="0" i="0" u="none" strike="noStrike" dirty="0" err="1">
                          <a:solidFill>
                            <a:srgbClr val="000000"/>
                          </a:solidFill>
                          <a:latin typeface="Century Gothic" panose="020B0502020202020204" pitchFamily="34" charset="0"/>
                        </a:rPr>
                        <a:t>Drugo</a:t>
                      </a: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800" b="0" i="0" u="none" strike="noStrike">
                          <a:solidFill>
                            <a:srgbClr val="000000"/>
                          </a:solidFill>
                          <a:latin typeface="Century Gothic" panose="020B0502020202020204" pitchFamily="34" charset="0"/>
                        </a:rPr>
                        <a:t>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1.6</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11"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pt-BR" sz="2000" dirty="0">
                <a:solidFill>
                  <a:srgbClr val="004B88"/>
                </a:solidFill>
                <a:latin typeface="Century Gothic" panose="020B0502020202020204" pitchFamily="34" charset="0"/>
              </a:rPr>
              <a:t>Uvedena inovacija u Vašem preduzeću se odnosi na implementaciju:</a:t>
            </a:r>
            <a:endParaRPr lang="en-US" sz="2000" dirty="0">
              <a:solidFill>
                <a:srgbClr val="004B88"/>
              </a:solidFill>
              <a:latin typeface="Century Gothic" panose="020B0502020202020204" pitchFamily="34" charset="0"/>
            </a:endParaRPr>
          </a:p>
        </p:txBody>
      </p:sp>
      <p:sp>
        <p:nvSpPr>
          <p:cNvPr id="13" name="TextBox 12">
            <a:extLst>
              <a:ext uri="{FF2B5EF4-FFF2-40B4-BE49-F238E27FC236}">
                <a16:creationId xmlns:a16="http://schemas.microsoft.com/office/drawing/2014/main" id="{BD79C0B9-7D69-4386-9AFE-2C2D56D87EBE}"/>
              </a:ext>
            </a:extLst>
          </p:cNvPr>
          <p:cNvSpPr txBox="1"/>
          <p:nvPr/>
        </p:nvSpPr>
        <p:spPr>
          <a:xfrm>
            <a:off x="10682386" y="6449478"/>
            <a:ext cx="895928" cy="215444"/>
          </a:xfrm>
          <a:prstGeom prst="rect">
            <a:avLst/>
          </a:prstGeom>
          <a:noFill/>
        </p:spPr>
        <p:txBody>
          <a:bodyPr wrap="square" lIns="0" r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404040"/>
                </a:solidFill>
                <a:effectLst/>
                <a:uLnTx/>
                <a:uFillTx/>
                <a:latin typeface="Calibri" panose="020F0502020204030204"/>
                <a:ea typeface="+mn-ea"/>
                <a:cs typeface="+mn-cs"/>
              </a:rPr>
              <a:t>Baza</a:t>
            </a:r>
            <a:r>
              <a:rPr kumimoji="0" lang="en-US" sz="800" b="0" i="1" u="none" strike="noStrike" kern="1200" cap="none" spc="0" normalizeH="0" baseline="0" noProof="0" dirty="0">
                <a:ln>
                  <a:noFill/>
                </a:ln>
                <a:solidFill>
                  <a:srgbClr val="404040"/>
                </a:solidFill>
                <a:effectLst/>
                <a:uLnTx/>
                <a:uFillTx/>
                <a:latin typeface="Calibri" panose="020F0502020204030204"/>
                <a:ea typeface="+mn-ea"/>
                <a:cs typeface="+mn-cs"/>
              </a:rPr>
              <a:t>: n = 332</a:t>
            </a:r>
          </a:p>
        </p:txBody>
      </p:sp>
      <p:sp>
        <p:nvSpPr>
          <p:cNvPr id="14" name="Rectangle 13">
            <a:extLst>
              <a:ext uri="{FF2B5EF4-FFF2-40B4-BE49-F238E27FC236}">
                <a16:creationId xmlns:a16="http://schemas.microsoft.com/office/drawing/2014/main" id="{AFEEFC31-9F14-40D9-9C9E-015D56160517}"/>
              </a:ext>
            </a:extLst>
          </p:cNvPr>
          <p:cNvSpPr/>
          <p:nvPr/>
        </p:nvSpPr>
        <p:spPr>
          <a:xfrm>
            <a:off x="2094614" y="2943059"/>
            <a:ext cx="729271" cy="2974658"/>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5" name="Rectangle 14">
            <a:extLst>
              <a:ext uri="{FF2B5EF4-FFF2-40B4-BE49-F238E27FC236}">
                <a16:creationId xmlns:a16="http://schemas.microsoft.com/office/drawing/2014/main" id="{472FF980-7229-4031-9D53-415C472CF69D}"/>
              </a:ext>
            </a:extLst>
          </p:cNvPr>
          <p:cNvSpPr/>
          <p:nvPr/>
        </p:nvSpPr>
        <p:spPr>
          <a:xfrm>
            <a:off x="5543213" y="2943059"/>
            <a:ext cx="379934" cy="2974658"/>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7" name="Rectangle 16">
            <a:extLst>
              <a:ext uri="{FF2B5EF4-FFF2-40B4-BE49-F238E27FC236}">
                <a16:creationId xmlns:a16="http://schemas.microsoft.com/office/drawing/2014/main" id="{69FD942D-C73F-4E25-AF70-8C299FCD4CFC}"/>
              </a:ext>
            </a:extLst>
          </p:cNvPr>
          <p:cNvSpPr/>
          <p:nvPr/>
        </p:nvSpPr>
        <p:spPr>
          <a:xfrm>
            <a:off x="9792587" y="2943059"/>
            <a:ext cx="760134" cy="2974658"/>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8" name="Rectangle 17">
            <a:extLst>
              <a:ext uri="{FF2B5EF4-FFF2-40B4-BE49-F238E27FC236}">
                <a16:creationId xmlns:a16="http://schemas.microsoft.com/office/drawing/2014/main" id="{37163275-E55F-479D-8BE9-041796CB3F88}"/>
              </a:ext>
            </a:extLst>
          </p:cNvPr>
          <p:cNvSpPr/>
          <p:nvPr/>
        </p:nvSpPr>
        <p:spPr>
          <a:xfrm>
            <a:off x="6319872" y="2943059"/>
            <a:ext cx="379934" cy="2974658"/>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425782105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Table 4"/>
          <p:cNvGraphicFramePr>
            <a:graphicFrameLocks noGrp="1"/>
          </p:cNvGraphicFramePr>
          <p:nvPr>
            <p:extLst>
              <p:ext uri="{D42A27DB-BD31-4B8C-83A1-F6EECF244321}">
                <p14:modId xmlns:p14="http://schemas.microsoft.com/office/powerpoint/2010/main" val="1429709418"/>
              </p:ext>
            </p:extLst>
          </p:nvPr>
        </p:nvGraphicFramePr>
        <p:xfrm>
          <a:off x="407913" y="1092530"/>
          <a:ext cx="11289294" cy="5462649"/>
        </p:xfrm>
        <a:graphic>
          <a:graphicData uri="http://schemas.openxmlformats.org/drawingml/2006/table">
            <a:tbl>
              <a:tblPr/>
              <a:tblGrid>
                <a:gridCol w="1030269">
                  <a:extLst>
                    <a:ext uri="{9D8B030D-6E8A-4147-A177-3AD203B41FA5}">
                      <a16:colId xmlns:a16="http://schemas.microsoft.com/office/drawing/2014/main" val="20000"/>
                    </a:ext>
                  </a:extLst>
                </a:gridCol>
                <a:gridCol w="410361">
                  <a:extLst>
                    <a:ext uri="{9D8B030D-6E8A-4147-A177-3AD203B41FA5}">
                      <a16:colId xmlns:a16="http://schemas.microsoft.com/office/drawing/2014/main" val="20001"/>
                    </a:ext>
                  </a:extLst>
                </a:gridCol>
                <a:gridCol w="410361">
                  <a:extLst>
                    <a:ext uri="{9D8B030D-6E8A-4147-A177-3AD203B41FA5}">
                      <a16:colId xmlns:a16="http://schemas.microsoft.com/office/drawing/2014/main" val="20002"/>
                    </a:ext>
                  </a:extLst>
                </a:gridCol>
                <a:gridCol w="410361">
                  <a:extLst>
                    <a:ext uri="{9D8B030D-6E8A-4147-A177-3AD203B41FA5}">
                      <a16:colId xmlns:a16="http://schemas.microsoft.com/office/drawing/2014/main" val="20003"/>
                    </a:ext>
                  </a:extLst>
                </a:gridCol>
                <a:gridCol w="410361">
                  <a:extLst>
                    <a:ext uri="{9D8B030D-6E8A-4147-A177-3AD203B41FA5}">
                      <a16:colId xmlns:a16="http://schemas.microsoft.com/office/drawing/2014/main" val="20004"/>
                    </a:ext>
                  </a:extLst>
                </a:gridCol>
                <a:gridCol w="410361">
                  <a:extLst>
                    <a:ext uri="{9D8B030D-6E8A-4147-A177-3AD203B41FA5}">
                      <a16:colId xmlns:a16="http://schemas.microsoft.com/office/drawing/2014/main" val="20005"/>
                    </a:ext>
                  </a:extLst>
                </a:gridCol>
                <a:gridCol w="410361">
                  <a:extLst>
                    <a:ext uri="{9D8B030D-6E8A-4147-A177-3AD203B41FA5}">
                      <a16:colId xmlns:a16="http://schemas.microsoft.com/office/drawing/2014/main" val="20006"/>
                    </a:ext>
                  </a:extLst>
                </a:gridCol>
                <a:gridCol w="410361">
                  <a:extLst>
                    <a:ext uri="{9D8B030D-6E8A-4147-A177-3AD203B41FA5}">
                      <a16:colId xmlns:a16="http://schemas.microsoft.com/office/drawing/2014/main" val="20007"/>
                    </a:ext>
                  </a:extLst>
                </a:gridCol>
                <a:gridCol w="410361">
                  <a:extLst>
                    <a:ext uri="{9D8B030D-6E8A-4147-A177-3AD203B41FA5}">
                      <a16:colId xmlns:a16="http://schemas.microsoft.com/office/drawing/2014/main" val="20008"/>
                    </a:ext>
                  </a:extLst>
                </a:gridCol>
                <a:gridCol w="410361">
                  <a:extLst>
                    <a:ext uri="{9D8B030D-6E8A-4147-A177-3AD203B41FA5}">
                      <a16:colId xmlns:a16="http://schemas.microsoft.com/office/drawing/2014/main" val="20009"/>
                    </a:ext>
                  </a:extLst>
                </a:gridCol>
                <a:gridCol w="410361">
                  <a:extLst>
                    <a:ext uri="{9D8B030D-6E8A-4147-A177-3AD203B41FA5}">
                      <a16:colId xmlns:a16="http://schemas.microsoft.com/office/drawing/2014/main" val="20010"/>
                    </a:ext>
                  </a:extLst>
                </a:gridCol>
                <a:gridCol w="410361">
                  <a:extLst>
                    <a:ext uri="{9D8B030D-6E8A-4147-A177-3AD203B41FA5}">
                      <a16:colId xmlns:a16="http://schemas.microsoft.com/office/drawing/2014/main" val="20011"/>
                    </a:ext>
                  </a:extLst>
                </a:gridCol>
                <a:gridCol w="410361">
                  <a:extLst>
                    <a:ext uri="{9D8B030D-6E8A-4147-A177-3AD203B41FA5}">
                      <a16:colId xmlns:a16="http://schemas.microsoft.com/office/drawing/2014/main" val="20012"/>
                    </a:ext>
                  </a:extLst>
                </a:gridCol>
                <a:gridCol w="410361">
                  <a:extLst>
                    <a:ext uri="{9D8B030D-6E8A-4147-A177-3AD203B41FA5}">
                      <a16:colId xmlns:a16="http://schemas.microsoft.com/office/drawing/2014/main" val="20013"/>
                    </a:ext>
                  </a:extLst>
                </a:gridCol>
                <a:gridCol w="410361">
                  <a:extLst>
                    <a:ext uri="{9D8B030D-6E8A-4147-A177-3AD203B41FA5}">
                      <a16:colId xmlns:a16="http://schemas.microsoft.com/office/drawing/2014/main" val="20014"/>
                    </a:ext>
                  </a:extLst>
                </a:gridCol>
                <a:gridCol w="410361">
                  <a:extLst>
                    <a:ext uri="{9D8B030D-6E8A-4147-A177-3AD203B41FA5}">
                      <a16:colId xmlns:a16="http://schemas.microsoft.com/office/drawing/2014/main" val="20015"/>
                    </a:ext>
                  </a:extLst>
                </a:gridCol>
                <a:gridCol w="410361">
                  <a:extLst>
                    <a:ext uri="{9D8B030D-6E8A-4147-A177-3AD203B41FA5}">
                      <a16:colId xmlns:a16="http://schemas.microsoft.com/office/drawing/2014/main" val="20016"/>
                    </a:ext>
                  </a:extLst>
                </a:gridCol>
                <a:gridCol w="410361">
                  <a:extLst>
                    <a:ext uri="{9D8B030D-6E8A-4147-A177-3AD203B41FA5}">
                      <a16:colId xmlns:a16="http://schemas.microsoft.com/office/drawing/2014/main" val="20017"/>
                    </a:ext>
                  </a:extLst>
                </a:gridCol>
                <a:gridCol w="410361">
                  <a:extLst>
                    <a:ext uri="{9D8B030D-6E8A-4147-A177-3AD203B41FA5}">
                      <a16:colId xmlns:a16="http://schemas.microsoft.com/office/drawing/2014/main" val="20018"/>
                    </a:ext>
                  </a:extLst>
                </a:gridCol>
                <a:gridCol w="410361">
                  <a:extLst>
                    <a:ext uri="{9D8B030D-6E8A-4147-A177-3AD203B41FA5}">
                      <a16:colId xmlns:a16="http://schemas.microsoft.com/office/drawing/2014/main" val="20019"/>
                    </a:ext>
                  </a:extLst>
                </a:gridCol>
                <a:gridCol w="410361">
                  <a:extLst>
                    <a:ext uri="{9D8B030D-6E8A-4147-A177-3AD203B41FA5}">
                      <a16:colId xmlns:a16="http://schemas.microsoft.com/office/drawing/2014/main" val="20020"/>
                    </a:ext>
                  </a:extLst>
                </a:gridCol>
                <a:gridCol w="410361">
                  <a:extLst>
                    <a:ext uri="{9D8B030D-6E8A-4147-A177-3AD203B41FA5}">
                      <a16:colId xmlns:a16="http://schemas.microsoft.com/office/drawing/2014/main" val="20021"/>
                    </a:ext>
                  </a:extLst>
                </a:gridCol>
                <a:gridCol w="410361">
                  <a:extLst>
                    <a:ext uri="{9D8B030D-6E8A-4147-A177-3AD203B41FA5}">
                      <a16:colId xmlns:a16="http://schemas.microsoft.com/office/drawing/2014/main" val="20022"/>
                    </a:ext>
                  </a:extLst>
                </a:gridCol>
                <a:gridCol w="410361">
                  <a:extLst>
                    <a:ext uri="{9D8B030D-6E8A-4147-A177-3AD203B41FA5}">
                      <a16:colId xmlns:a16="http://schemas.microsoft.com/office/drawing/2014/main" val="20023"/>
                    </a:ext>
                  </a:extLst>
                </a:gridCol>
                <a:gridCol w="410361">
                  <a:extLst>
                    <a:ext uri="{9D8B030D-6E8A-4147-A177-3AD203B41FA5}">
                      <a16:colId xmlns:a16="http://schemas.microsoft.com/office/drawing/2014/main" val="20024"/>
                    </a:ext>
                  </a:extLst>
                </a:gridCol>
                <a:gridCol w="410361">
                  <a:extLst>
                    <a:ext uri="{9D8B030D-6E8A-4147-A177-3AD203B41FA5}">
                      <a16:colId xmlns:a16="http://schemas.microsoft.com/office/drawing/2014/main" val="20025"/>
                    </a:ext>
                  </a:extLst>
                </a:gridCol>
              </a:tblGrid>
              <a:tr h="453214">
                <a:tc>
                  <a:txBody>
                    <a:bodyPr/>
                    <a:lstStyle/>
                    <a:p>
                      <a:pPr algn="l" fontAlgn="ctr"/>
                      <a:endParaRPr lang="en-US" sz="800" b="0" i="0" u="none" strike="noStrike" dirty="0">
                        <a:solidFill>
                          <a:srgbClr val="000000"/>
                        </a:solidFill>
                        <a:latin typeface="Century Gothic" panose="020B0502020202020204" pitchFamily="34" charset="0"/>
                      </a:endParaRPr>
                    </a:p>
                  </a:txBody>
                  <a:tcPr marL="4715" marR="4715" marT="4715"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dirty="0" err="1">
                          <a:solidFill>
                            <a:srgbClr val="000000"/>
                          </a:solidFill>
                          <a:latin typeface="Century Gothic" panose="020B0502020202020204" pitchFamily="34" charset="0"/>
                        </a:rPr>
                        <a:t>Veličina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preduzeća</a:t>
                      </a: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latin typeface="Century Gothic" panose="020B0502020202020204" pitchFamily="34" charset="0"/>
                        </a:rPr>
                        <a:t>Teritorija poslovanja</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Osnivanje firme</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93124">
                <a:tc>
                  <a:txBody>
                    <a:bodyPr/>
                    <a:lstStyle/>
                    <a:p>
                      <a:pPr algn="l" fontAlgn="ctr"/>
                      <a:endParaRPr lang="en-US" sz="800" b="0" i="0" u="none" strike="noStrike" dirty="0">
                        <a:solidFill>
                          <a:srgbClr val="000000"/>
                        </a:solidFill>
                        <a:latin typeface="Century Gothic" panose="020B0502020202020204" pitchFamily="34" charset="0"/>
                      </a:endParaRPr>
                    </a:p>
                  </a:txBody>
                  <a:tcPr marL="4715" marR="4715" marT="4715"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Veliko</a:t>
                      </a:r>
                      <a:endParaRPr lang="en-US" sz="800" b="0" i="0" u="none" strike="noStrike" dirty="0">
                        <a:solidFill>
                          <a:srgbClr val="000000"/>
                        </a:solidFill>
                        <a:latin typeface="Century Gothic" panose="020B0502020202020204" pitchFamily="34" charset="0"/>
                      </a:endParaRP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Srednje</a:t>
                      </a:r>
                      <a:endParaRPr lang="en-US" sz="800" b="0" i="0" u="none" strike="noStrike" dirty="0">
                        <a:solidFill>
                          <a:srgbClr val="000000"/>
                        </a:solidFill>
                        <a:latin typeface="Century Gothic" panose="020B0502020202020204" pitchFamily="34" charset="0"/>
                      </a:endParaRP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Malo</a:t>
                      </a:r>
                      <a:endParaRPr lang="en-US" sz="800" b="0" i="0" u="none" strike="noStrike" dirty="0">
                        <a:solidFill>
                          <a:srgbClr val="000000"/>
                        </a:solidFill>
                        <a:latin typeface="Century Gothic" panose="020B0502020202020204" pitchFamily="34" charset="0"/>
                      </a:endParaRP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2-5 god.</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5-10 god.</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10+ god.</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7895">
                <a:tc>
                  <a:txBody>
                    <a:bodyPr/>
                    <a:lstStyle/>
                    <a:p>
                      <a:pPr algn="ctr" fontAlgn="ctr"/>
                      <a:r>
                        <a:rPr lang="en-US" sz="800" b="0" i="0" u="none" strike="noStrike" dirty="0">
                          <a:solidFill>
                            <a:srgbClr val="000000"/>
                          </a:solidFill>
                          <a:latin typeface="Century Gothic" panose="020B0502020202020204" pitchFamily="34" charset="0"/>
                        </a:rPr>
                        <a:t>n =</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332</a:t>
                      </a: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51</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237</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157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175</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157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40</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72</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16</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30</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17</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107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94</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47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84</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53</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73</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148</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58</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10</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25</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87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189</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237466">
                <a:tc>
                  <a:txBody>
                    <a:bodyPr/>
                    <a:lstStyle/>
                    <a:p>
                      <a:pPr algn="r" fontAlgn="ct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(A)</a:t>
                      </a: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79095">
                <a:tc>
                  <a:txBody>
                    <a:bodyPr/>
                    <a:lstStyle/>
                    <a:p>
                      <a:pPr algn="ctr" fontAlgn="ctr"/>
                      <a:r>
                        <a:rPr lang="vi-VN" sz="800" b="0" i="0" u="none" strike="noStrike">
                          <a:solidFill>
                            <a:srgbClr val="000000"/>
                          </a:solidFill>
                          <a:latin typeface="Calibri"/>
                        </a:rPr>
                        <a:t>Uvođenje novog proizvoda/usluge u ponudu</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32.9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25</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34.7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26.6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rgbClr val="FFFFFF"/>
                          </a:solidFill>
                          <a:latin typeface="Century Gothic" panose="020B0502020202020204" pitchFamily="34" charset="0"/>
                        </a:rPr>
                        <a:t>57.5</a:t>
                      </a:r>
                      <a:br>
                        <a:rPr lang="en-US" sz="800" b="1" i="0" u="none" strike="noStrike" dirty="0">
                          <a:solidFill>
                            <a:srgbClr val="FFFFFF"/>
                          </a:solidFill>
                          <a:latin typeface="Century Gothic" panose="020B0502020202020204" pitchFamily="34" charset="0"/>
                        </a:rPr>
                      </a:br>
                      <a:r>
                        <a:rPr lang="en-US" sz="800" b="1" i="0" u="none" strike="noStrike" dirty="0">
                          <a:solidFill>
                            <a:srgbClr val="FFFFFF"/>
                          </a:solidFill>
                          <a:latin typeface="Century Gothic" panose="020B0502020202020204" pitchFamily="34" charset="0"/>
                        </a:rPr>
                        <a:t>A D E</a:t>
                      </a: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27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24.1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79095">
                <a:tc>
                  <a:txBody>
                    <a:bodyPr/>
                    <a:lstStyle/>
                    <a:p>
                      <a:pPr algn="ctr" fontAlgn="ctr"/>
                      <a:r>
                        <a:rPr lang="en-US" sz="800" b="0" i="0" u="none" strike="noStrike">
                          <a:solidFill>
                            <a:srgbClr val="000000"/>
                          </a:solidFill>
                          <a:latin typeface="Century Gothic" panose="020B0502020202020204" pitchFamily="34" charset="0"/>
                        </a:rPr>
                        <a:t>Digitalizacija. novi softver</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22.9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25</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13.3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15.5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8.2</a:t>
                      </a:r>
                      <a:br>
                        <a:rPr lang="en-US" sz="800" b="1" i="0" u="none" strike="noStrike" dirty="0">
                          <a:solidFill>
                            <a:srgbClr val="000000"/>
                          </a:solidFill>
                          <a:latin typeface="Century Gothic" panose="020B0502020202020204" pitchFamily="34" charset="0"/>
                        </a:rPr>
                      </a:br>
                      <a:endParaRPr lang="en-US" sz="800" b="1"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27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C</a:t>
                      </a: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27.6</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C</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10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79095">
                <a:tc>
                  <a:txBody>
                    <a:bodyPr/>
                    <a:lstStyle/>
                    <a:p>
                      <a:pPr algn="ctr" fontAlgn="ctr"/>
                      <a:r>
                        <a:rPr lang="it-IT" sz="800" b="0" i="0" u="none" strike="noStrike">
                          <a:solidFill>
                            <a:srgbClr val="000000"/>
                          </a:solidFill>
                          <a:latin typeface="Century Gothic" panose="020B0502020202020204" pitchFamily="34" charset="0"/>
                        </a:rPr>
                        <a:t>Nova oprema. alati. mašine. sredstva za rad</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20.5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22.9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18.1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26.7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15</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20.2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26.2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24.5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C</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50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79095">
                <a:tc>
                  <a:txBody>
                    <a:bodyPr/>
                    <a:lstStyle/>
                    <a:p>
                      <a:pPr algn="ctr" fontAlgn="ctr"/>
                      <a:r>
                        <a:rPr lang="en-US" sz="800" b="0" i="0" u="none" strike="noStrike">
                          <a:solidFill>
                            <a:srgbClr val="000000"/>
                          </a:solidFill>
                          <a:latin typeface="Century Gothic" panose="020B0502020202020204" pitchFamily="34" charset="0"/>
                        </a:rPr>
                        <a:t>Nova organizacija rada</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22.2</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D</a:t>
                      </a: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23.5</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10.3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9.6</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79095">
                <a:tc>
                  <a:txBody>
                    <a:bodyPr/>
                    <a:lstStyle/>
                    <a:p>
                      <a:pPr algn="ctr" fontAlgn="ctr"/>
                      <a:r>
                        <a:rPr lang="en-US" sz="800" b="0" i="0" u="none" strike="noStrike">
                          <a:solidFill>
                            <a:srgbClr val="000000"/>
                          </a:solidFill>
                          <a:latin typeface="Century Gothic" panose="020B0502020202020204" pitchFamily="34" charset="0"/>
                        </a:rPr>
                        <a:t>Ulaganje u kvalitet proizvoda/usluge</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7.4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8.5</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6.4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7.1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79095">
                <a:tc>
                  <a:txBody>
                    <a:bodyPr/>
                    <a:lstStyle/>
                    <a:p>
                      <a:pPr algn="ctr" fontAlgn="ctr"/>
                      <a:r>
                        <a:rPr lang="en-US" sz="800" b="0" i="0" u="none" strike="noStrike">
                          <a:solidFill>
                            <a:srgbClr val="000000"/>
                          </a:solidFill>
                          <a:latin typeface="Century Gothic" panose="020B0502020202020204" pitchFamily="34" charset="0"/>
                        </a:rPr>
                        <a:t>Brzina usluge</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4.3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7.5</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79095">
                <a:tc>
                  <a:txBody>
                    <a:bodyPr/>
                    <a:lstStyle/>
                    <a:p>
                      <a:pPr algn="ctr" fontAlgn="ctr"/>
                      <a:r>
                        <a:rPr lang="en-US" sz="800" b="0" i="0" u="none" strike="noStrike">
                          <a:solidFill>
                            <a:srgbClr val="000000"/>
                          </a:solidFill>
                          <a:latin typeface="Century Gothic" panose="020B0502020202020204" pitchFamily="34" charset="0"/>
                        </a:rPr>
                        <a:t>Poboljšavanja prema potrebama potrošača</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379095">
                <a:tc>
                  <a:txBody>
                    <a:bodyPr/>
                    <a:lstStyle/>
                    <a:p>
                      <a:pPr algn="ctr" fontAlgn="ctr"/>
                      <a:r>
                        <a:rPr lang="en-US" sz="800" b="0" i="0" u="none" strike="noStrike">
                          <a:solidFill>
                            <a:srgbClr val="000000"/>
                          </a:solidFill>
                          <a:latin typeface="Century Gothic" panose="020B0502020202020204" pitchFamily="34" charset="0"/>
                        </a:rPr>
                        <a:t>Bolje ponude</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3.7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13.7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E</a:t>
                      </a: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2.1</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379095">
                <a:tc>
                  <a:txBody>
                    <a:bodyPr/>
                    <a:lstStyle/>
                    <a:p>
                      <a:pPr algn="ctr" fontAlgn="ctr"/>
                      <a:r>
                        <a:rPr lang="en-US" sz="800" b="0" i="0" u="none" strike="noStrike">
                          <a:solidFill>
                            <a:srgbClr val="000000"/>
                          </a:solidFill>
                          <a:latin typeface="Century Gothic" panose="020B0502020202020204" pitchFamily="34" charset="0"/>
                        </a:rPr>
                        <a:t>Reklamiranje</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379095">
                <a:tc>
                  <a:txBody>
                    <a:bodyPr/>
                    <a:lstStyle/>
                    <a:p>
                      <a:pPr algn="ctr" fontAlgn="ctr"/>
                      <a:r>
                        <a:rPr lang="en-US" sz="800" b="0" i="0" u="none" strike="noStrike" dirty="0">
                          <a:solidFill>
                            <a:srgbClr val="000000"/>
                          </a:solidFill>
                          <a:latin typeface="Century Gothic" panose="020B0502020202020204" pitchFamily="34" charset="0"/>
                        </a:rPr>
                        <a:t>Online </a:t>
                      </a:r>
                      <a:r>
                        <a:rPr lang="en-US" sz="800" b="0" i="0" u="none" strike="noStrike" dirty="0" err="1">
                          <a:solidFill>
                            <a:srgbClr val="000000"/>
                          </a:solidFill>
                          <a:latin typeface="Century Gothic" panose="020B0502020202020204" pitchFamily="34" charset="0"/>
                        </a:rPr>
                        <a:t>prodaja</a:t>
                      </a: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5.7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rgbClr val="FFFFFF"/>
                          </a:solidFill>
                          <a:latin typeface="Century Gothic" panose="020B0502020202020204" pitchFamily="34" charset="0"/>
                        </a:rPr>
                        <a:t>9.6</a:t>
                      </a:r>
                      <a:br>
                        <a:rPr lang="en-US" sz="800" b="1" i="0" u="none" strike="noStrike" dirty="0">
                          <a:solidFill>
                            <a:srgbClr val="FFFFFF"/>
                          </a:solidFill>
                          <a:latin typeface="Century Gothic" panose="020B0502020202020204" pitchFamily="34" charset="0"/>
                        </a:rPr>
                      </a:br>
                      <a:r>
                        <a:rPr lang="en-US" sz="800" b="1" i="0" u="none" strike="noStrike" dirty="0">
                          <a:solidFill>
                            <a:srgbClr val="FFFFFF"/>
                          </a:solidFill>
                          <a:latin typeface="Century Gothic" panose="020B0502020202020204" pitchFamily="34" charset="0"/>
                        </a:rPr>
                        <a:t>A D</a:t>
                      </a: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4.6</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2.6</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3"/>
                  </a:ext>
                </a:extLst>
              </a:tr>
            </a:tbl>
          </a:graphicData>
        </a:graphic>
      </p:graphicFrame>
      <p:sp>
        <p:nvSpPr>
          <p:cNvPr id="6" name="Rectangle 5">
            <a:extLst>
              <a:ext uri="{FF2B5EF4-FFF2-40B4-BE49-F238E27FC236}">
                <a16:creationId xmlns:a16="http://schemas.microsoft.com/office/drawing/2014/main" id="{7C3D50A5-62E9-4243-8C2D-F3B0A6D7437C}"/>
              </a:ext>
            </a:extLst>
          </p:cNvPr>
          <p:cNvSpPr/>
          <p:nvPr/>
        </p:nvSpPr>
        <p:spPr>
          <a:xfrm>
            <a:off x="5557998" y="2333457"/>
            <a:ext cx="379934" cy="422172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7" name="Rectangle 6">
            <a:extLst>
              <a:ext uri="{FF2B5EF4-FFF2-40B4-BE49-F238E27FC236}">
                <a16:creationId xmlns:a16="http://schemas.microsoft.com/office/drawing/2014/main" id="{BE606F80-8946-41E3-8312-A98F64322C22}"/>
              </a:ext>
            </a:extLst>
          </p:cNvPr>
          <p:cNvSpPr/>
          <p:nvPr/>
        </p:nvSpPr>
        <p:spPr>
          <a:xfrm>
            <a:off x="6370556" y="2333457"/>
            <a:ext cx="379934" cy="422172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8" name="Rectangle 7">
            <a:extLst>
              <a:ext uri="{FF2B5EF4-FFF2-40B4-BE49-F238E27FC236}">
                <a16:creationId xmlns:a16="http://schemas.microsoft.com/office/drawing/2014/main" id="{133553D3-2404-46C0-9A4D-FD5521B021F0}"/>
              </a:ext>
            </a:extLst>
          </p:cNvPr>
          <p:cNvSpPr/>
          <p:nvPr/>
        </p:nvSpPr>
        <p:spPr>
          <a:xfrm>
            <a:off x="10074085" y="2333457"/>
            <a:ext cx="793876" cy="422172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1" name="Title 10">
            <a:extLst>
              <a:ext uri="{FF2B5EF4-FFF2-40B4-BE49-F238E27FC236}">
                <a16:creationId xmlns:a16="http://schemas.microsoft.com/office/drawing/2014/main" id="{572A0F60-3D5C-4A61-B2D0-00906F00D594}"/>
              </a:ext>
            </a:extLst>
          </p:cNvPr>
          <p:cNvSpPr txBox="1">
            <a:spLocks/>
          </p:cNvSpPr>
          <p:nvPr/>
        </p:nvSpPr>
        <p:spPr>
          <a:xfrm>
            <a:off x="533968" y="145034"/>
            <a:ext cx="10515600"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sr-Latn-RS" sz="2500" dirty="0">
                <a:solidFill>
                  <a:srgbClr val="004B88"/>
                </a:solidFill>
                <a:latin typeface="Century Gothic" panose="020B0502020202020204" pitchFamily="34" charset="0"/>
              </a:rPr>
              <a:t>O kakvoj inovaciji je reč?</a:t>
            </a:r>
            <a:endParaRPr lang="en-US" sz="2500" dirty="0">
              <a:solidFill>
                <a:srgbClr val="004B88"/>
              </a:solidFill>
              <a:latin typeface="Century Gothic" panose="020B0502020202020204" pitchFamily="34" charset="0"/>
            </a:endParaRPr>
          </a:p>
        </p:txBody>
      </p:sp>
      <p:sp>
        <p:nvSpPr>
          <p:cNvPr id="13" name="Rectangle 12">
            <a:extLst>
              <a:ext uri="{FF2B5EF4-FFF2-40B4-BE49-F238E27FC236}">
                <a16:creationId xmlns:a16="http://schemas.microsoft.com/office/drawing/2014/main" id="{412BB896-B706-4E2B-A6C2-AE02B5BE0C74}"/>
              </a:ext>
            </a:extLst>
          </p:cNvPr>
          <p:cNvSpPr/>
          <p:nvPr/>
        </p:nvSpPr>
        <p:spPr>
          <a:xfrm>
            <a:off x="1861035" y="2333457"/>
            <a:ext cx="793876" cy="422172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8AEAC46-EAC1-4E93-85C8-0E62F54198E3}"/>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18</a:t>
            </a:fld>
            <a:endParaRPr lang="en-US" dirty="0"/>
          </a:p>
        </p:txBody>
      </p:sp>
      <p:graphicFrame>
        <p:nvGraphicFramePr>
          <p:cNvPr id="4" name="Table 3">
            <a:extLst>
              <a:ext uri="{FF2B5EF4-FFF2-40B4-BE49-F238E27FC236}">
                <a16:creationId xmlns:a16="http://schemas.microsoft.com/office/drawing/2014/main" id="{D4C23510-4C3E-488B-AAE0-5D894924C105}"/>
              </a:ext>
            </a:extLst>
          </p:cNvPr>
          <p:cNvGraphicFramePr>
            <a:graphicFrameLocks noGrp="1"/>
          </p:cNvGraphicFramePr>
          <p:nvPr>
            <p:extLst>
              <p:ext uri="{D42A27DB-BD31-4B8C-83A1-F6EECF244321}">
                <p14:modId xmlns:p14="http://schemas.microsoft.com/office/powerpoint/2010/main" val="1300512912"/>
              </p:ext>
            </p:extLst>
          </p:nvPr>
        </p:nvGraphicFramePr>
        <p:xfrm>
          <a:off x="407889" y="1223150"/>
          <a:ext cx="11206181" cy="4975768"/>
        </p:xfrm>
        <a:graphic>
          <a:graphicData uri="http://schemas.openxmlformats.org/drawingml/2006/table">
            <a:tbl>
              <a:tblPr/>
              <a:tblGrid>
                <a:gridCol w="1022681">
                  <a:extLst>
                    <a:ext uri="{9D8B030D-6E8A-4147-A177-3AD203B41FA5}">
                      <a16:colId xmlns:a16="http://schemas.microsoft.com/office/drawing/2014/main" val="20000"/>
                    </a:ext>
                  </a:extLst>
                </a:gridCol>
                <a:gridCol w="407340">
                  <a:extLst>
                    <a:ext uri="{9D8B030D-6E8A-4147-A177-3AD203B41FA5}">
                      <a16:colId xmlns:a16="http://schemas.microsoft.com/office/drawing/2014/main" val="20001"/>
                    </a:ext>
                  </a:extLst>
                </a:gridCol>
                <a:gridCol w="407340">
                  <a:extLst>
                    <a:ext uri="{9D8B030D-6E8A-4147-A177-3AD203B41FA5}">
                      <a16:colId xmlns:a16="http://schemas.microsoft.com/office/drawing/2014/main" val="20002"/>
                    </a:ext>
                  </a:extLst>
                </a:gridCol>
                <a:gridCol w="407340">
                  <a:extLst>
                    <a:ext uri="{9D8B030D-6E8A-4147-A177-3AD203B41FA5}">
                      <a16:colId xmlns:a16="http://schemas.microsoft.com/office/drawing/2014/main" val="20003"/>
                    </a:ext>
                  </a:extLst>
                </a:gridCol>
                <a:gridCol w="407340">
                  <a:extLst>
                    <a:ext uri="{9D8B030D-6E8A-4147-A177-3AD203B41FA5}">
                      <a16:colId xmlns:a16="http://schemas.microsoft.com/office/drawing/2014/main" val="20004"/>
                    </a:ext>
                  </a:extLst>
                </a:gridCol>
                <a:gridCol w="407340">
                  <a:extLst>
                    <a:ext uri="{9D8B030D-6E8A-4147-A177-3AD203B41FA5}">
                      <a16:colId xmlns:a16="http://schemas.microsoft.com/office/drawing/2014/main" val="20005"/>
                    </a:ext>
                  </a:extLst>
                </a:gridCol>
                <a:gridCol w="407340">
                  <a:extLst>
                    <a:ext uri="{9D8B030D-6E8A-4147-A177-3AD203B41FA5}">
                      <a16:colId xmlns:a16="http://schemas.microsoft.com/office/drawing/2014/main" val="20006"/>
                    </a:ext>
                  </a:extLst>
                </a:gridCol>
                <a:gridCol w="407340">
                  <a:extLst>
                    <a:ext uri="{9D8B030D-6E8A-4147-A177-3AD203B41FA5}">
                      <a16:colId xmlns:a16="http://schemas.microsoft.com/office/drawing/2014/main" val="20007"/>
                    </a:ext>
                  </a:extLst>
                </a:gridCol>
                <a:gridCol w="407340">
                  <a:extLst>
                    <a:ext uri="{9D8B030D-6E8A-4147-A177-3AD203B41FA5}">
                      <a16:colId xmlns:a16="http://schemas.microsoft.com/office/drawing/2014/main" val="20008"/>
                    </a:ext>
                  </a:extLst>
                </a:gridCol>
                <a:gridCol w="407340">
                  <a:extLst>
                    <a:ext uri="{9D8B030D-6E8A-4147-A177-3AD203B41FA5}">
                      <a16:colId xmlns:a16="http://schemas.microsoft.com/office/drawing/2014/main" val="20009"/>
                    </a:ext>
                  </a:extLst>
                </a:gridCol>
                <a:gridCol w="407340">
                  <a:extLst>
                    <a:ext uri="{9D8B030D-6E8A-4147-A177-3AD203B41FA5}">
                      <a16:colId xmlns:a16="http://schemas.microsoft.com/office/drawing/2014/main" val="20010"/>
                    </a:ext>
                  </a:extLst>
                </a:gridCol>
                <a:gridCol w="407340">
                  <a:extLst>
                    <a:ext uri="{9D8B030D-6E8A-4147-A177-3AD203B41FA5}">
                      <a16:colId xmlns:a16="http://schemas.microsoft.com/office/drawing/2014/main" val="20011"/>
                    </a:ext>
                  </a:extLst>
                </a:gridCol>
                <a:gridCol w="407340">
                  <a:extLst>
                    <a:ext uri="{9D8B030D-6E8A-4147-A177-3AD203B41FA5}">
                      <a16:colId xmlns:a16="http://schemas.microsoft.com/office/drawing/2014/main" val="20012"/>
                    </a:ext>
                  </a:extLst>
                </a:gridCol>
                <a:gridCol w="407340">
                  <a:extLst>
                    <a:ext uri="{9D8B030D-6E8A-4147-A177-3AD203B41FA5}">
                      <a16:colId xmlns:a16="http://schemas.microsoft.com/office/drawing/2014/main" val="20013"/>
                    </a:ext>
                  </a:extLst>
                </a:gridCol>
                <a:gridCol w="407340">
                  <a:extLst>
                    <a:ext uri="{9D8B030D-6E8A-4147-A177-3AD203B41FA5}">
                      <a16:colId xmlns:a16="http://schemas.microsoft.com/office/drawing/2014/main" val="20014"/>
                    </a:ext>
                  </a:extLst>
                </a:gridCol>
                <a:gridCol w="407340">
                  <a:extLst>
                    <a:ext uri="{9D8B030D-6E8A-4147-A177-3AD203B41FA5}">
                      <a16:colId xmlns:a16="http://schemas.microsoft.com/office/drawing/2014/main" val="20015"/>
                    </a:ext>
                  </a:extLst>
                </a:gridCol>
                <a:gridCol w="407340">
                  <a:extLst>
                    <a:ext uri="{9D8B030D-6E8A-4147-A177-3AD203B41FA5}">
                      <a16:colId xmlns:a16="http://schemas.microsoft.com/office/drawing/2014/main" val="20016"/>
                    </a:ext>
                  </a:extLst>
                </a:gridCol>
                <a:gridCol w="407340">
                  <a:extLst>
                    <a:ext uri="{9D8B030D-6E8A-4147-A177-3AD203B41FA5}">
                      <a16:colId xmlns:a16="http://schemas.microsoft.com/office/drawing/2014/main" val="20017"/>
                    </a:ext>
                  </a:extLst>
                </a:gridCol>
                <a:gridCol w="407340">
                  <a:extLst>
                    <a:ext uri="{9D8B030D-6E8A-4147-A177-3AD203B41FA5}">
                      <a16:colId xmlns:a16="http://schemas.microsoft.com/office/drawing/2014/main" val="20018"/>
                    </a:ext>
                  </a:extLst>
                </a:gridCol>
                <a:gridCol w="407340">
                  <a:extLst>
                    <a:ext uri="{9D8B030D-6E8A-4147-A177-3AD203B41FA5}">
                      <a16:colId xmlns:a16="http://schemas.microsoft.com/office/drawing/2014/main" val="20019"/>
                    </a:ext>
                  </a:extLst>
                </a:gridCol>
                <a:gridCol w="407340">
                  <a:extLst>
                    <a:ext uri="{9D8B030D-6E8A-4147-A177-3AD203B41FA5}">
                      <a16:colId xmlns:a16="http://schemas.microsoft.com/office/drawing/2014/main" val="20020"/>
                    </a:ext>
                  </a:extLst>
                </a:gridCol>
                <a:gridCol w="407340">
                  <a:extLst>
                    <a:ext uri="{9D8B030D-6E8A-4147-A177-3AD203B41FA5}">
                      <a16:colId xmlns:a16="http://schemas.microsoft.com/office/drawing/2014/main" val="20021"/>
                    </a:ext>
                  </a:extLst>
                </a:gridCol>
                <a:gridCol w="407340">
                  <a:extLst>
                    <a:ext uri="{9D8B030D-6E8A-4147-A177-3AD203B41FA5}">
                      <a16:colId xmlns:a16="http://schemas.microsoft.com/office/drawing/2014/main" val="20022"/>
                    </a:ext>
                  </a:extLst>
                </a:gridCol>
                <a:gridCol w="407340">
                  <a:extLst>
                    <a:ext uri="{9D8B030D-6E8A-4147-A177-3AD203B41FA5}">
                      <a16:colId xmlns:a16="http://schemas.microsoft.com/office/drawing/2014/main" val="20023"/>
                    </a:ext>
                  </a:extLst>
                </a:gridCol>
                <a:gridCol w="407340">
                  <a:extLst>
                    <a:ext uri="{9D8B030D-6E8A-4147-A177-3AD203B41FA5}">
                      <a16:colId xmlns:a16="http://schemas.microsoft.com/office/drawing/2014/main" val="20024"/>
                    </a:ext>
                  </a:extLst>
                </a:gridCol>
                <a:gridCol w="407340">
                  <a:extLst>
                    <a:ext uri="{9D8B030D-6E8A-4147-A177-3AD203B41FA5}">
                      <a16:colId xmlns:a16="http://schemas.microsoft.com/office/drawing/2014/main" val="20025"/>
                    </a:ext>
                  </a:extLst>
                </a:gridCol>
              </a:tblGrid>
              <a:tr h="452101">
                <a:tc>
                  <a:txBody>
                    <a:bodyPr/>
                    <a:lstStyle/>
                    <a:p>
                      <a:pPr algn="l" fontAlgn="ctr"/>
                      <a:endParaRPr lang="en-US" sz="800" b="0" i="0" u="none" strike="noStrike" dirty="0">
                        <a:solidFill>
                          <a:srgbClr val="000000"/>
                        </a:solidFill>
                        <a:latin typeface="Century Gothic" panose="020B0502020202020204" pitchFamily="34" charset="0"/>
                      </a:endParaRPr>
                    </a:p>
                  </a:txBody>
                  <a:tcPr marL="4715" marR="4715" marT="4715"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dirty="0" err="1">
                          <a:solidFill>
                            <a:srgbClr val="000000"/>
                          </a:solidFill>
                          <a:latin typeface="Century Gothic" panose="020B0502020202020204" pitchFamily="34" charset="0"/>
                        </a:rPr>
                        <a:t>Veličina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preduzeća</a:t>
                      </a: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latin typeface="Century Gothic" panose="020B0502020202020204" pitchFamily="34" charset="0"/>
                        </a:rPr>
                        <a:t>Teritorija poslovanja</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Osnivanje firme</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74854">
                <a:tc>
                  <a:txBody>
                    <a:bodyPr/>
                    <a:lstStyle/>
                    <a:p>
                      <a:pPr algn="l" fontAlgn="ctr"/>
                      <a:endParaRPr lang="en-US" sz="800" b="0" i="0" u="none" strike="noStrike">
                        <a:solidFill>
                          <a:srgbClr val="000000"/>
                        </a:solidFill>
                        <a:latin typeface="Century Gothic" panose="020B0502020202020204" pitchFamily="34" charset="0"/>
                      </a:endParaRPr>
                    </a:p>
                  </a:txBody>
                  <a:tcPr marL="4715" marR="4715" marT="4715"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Total</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Veliko</a:t>
                      </a:r>
                      <a:endParaRPr lang="en-US" sz="800" b="0" i="0" u="none" strike="noStrike" dirty="0">
                        <a:solidFill>
                          <a:srgbClr val="000000"/>
                        </a:solidFill>
                        <a:latin typeface="Century Gothic" panose="020B0502020202020204" pitchFamily="34" charset="0"/>
                      </a:endParaRP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Srednje</a:t>
                      </a:r>
                      <a:endParaRPr lang="en-US" sz="800" b="0" i="0" u="none" strike="noStrike" dirty="0">
                        <a:solidFill>
                          <a:srgbClr val="000000"/>
                        </a:solidFill>
                        <a:latin typeface="Century Gothic" panose="020B0502020202020204" pitchFamily="34" charset="0"/>
                      </a:endParaRP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Malo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Nacionalni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nivo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Srbija</a:t>
                      </a:r>
                      <a:r>
                        <a:rPr lang="en-US" sz="800" b="0" i="0" u="none" strike="noStrike" dirty="0">
                          <a:solidFill>
                            <a:srgbClr val="000000"/>
                          </a:solidFill>
                          <a:latin typeface="Century Gothic" panose="020B0502020202020204" pitchFamily="34" charset="0"/>
                        </a:rPr>
                        <a:t>)</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Region </a:t>
                      </a:r>
                      <a:r>
                        <a:rPr lang="en-US" sz="800" b="0" i="0" u="none" strike="noStrike" dirty="0" err="1">
                          <a:solidFill>
                            <a:srgbClr val="000000"/>
                          </a:solidFill>
                          <a:latin typeface="Century Gothic" panose="020B0502020202020204" pitchFamily="34" charset="0"/>
                        </a:rPr>
                        <a:t>Zapadnog</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Balkana</a:t>
                      </a:r>
                      <a:endParaRPr lang="en-US" sz="800" b="0" i="0" u="none" strike="noStrike" dirty="0">
                        <a:solidFill>
                          <a:srgbClr val="000000"/>
                        </a:solidFill>
                        <a:latin typeface="Century Gothic" panose="020B0502020202020204" pitchFamily="34" charset="0"/>
                      </a:endParaRP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Evropski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nivo</a:t>
                      </a:r>
                      <a:endParaRPr lang="en-US" sz="800" b="0" i="0" u="none" strike="noStrike" dirty="0">
                        <a:solidFill>
                          <a:srgbClr val="000000"/>
                        </a:solidFill>
                        <a:latin typeface="Century Gothic" panose="020B0502020202020204" pitchFamily="34" charset="0"/>
                      </a:endParaRP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Drugi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kontitenti</a:t>
                      </a:r>
                      <a:endParaRPr lang="en-US" sz="800" b="0" i="0" u="none" strike="noStrike" dirty="0">
                        <a:solidFill>
                          <a:srgbClr val="000000"/>
                        </a:solidFill>
                        <a:latin typeface="Century Gothic" panose="020B0502020202020204" pitchFamily="34" charset="0"/>
                      </a:endParaRP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Beograd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proizvodnja</a:t>
                      </a:r>
                      <a:endParaRPr lang="en-US" sz="800" b="0" i="0" u="none" strike="noStrike" dirty="0">
                        <a:solidFill>
                          <a:srgbClr val="000000"/>
                        </a:solidFill>
                        <a:latin typeface="Century Gothic" panose="020B0502020202020204" pitchFamily="34" charset="0"/>
                      </a:endParaRP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trgovina</a:t>
                      </a:r>
                      <a:endParaRPr lang="en-US" sz="800" b="0" i="0" u="none" strike="noStrike" dirty="0">
                        <a:solidFill>
                          <a:srgbClr val="000000"/>
                        </a:solidFill>
                        <a:latin typeface="Century Gothic" panose="020B0502020202020204" pitchFamily="34" charset="0"/>
                      </a:endParaRP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usluga</a:t>
                      </a:r>
                      <a:endParaRPr lang="en-US" sz="800" b="0" i="0" u="none" strike="noStrike" dirty="0">
                        <a:solidFill>
                          <a:srgbClr val="000000"/>
                        </a:solidFill>
                        <a:latin typeface="Century Gothic" panose="020B0502020202020204" pitchFamily="34" charset="0"/>
                      </a:endParaRP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drugo</a:t>
                      </a:r>
                      <a:endParaRPr lang="en-US" sz="800" b="0" i="0" u="none" strike="noStrike" dirty="0">
                        <a:solidFill>
                          <a:srgbClr val="000000"/>
                        </a:solidFill>
                        <a:latin typeface="Century Gothic" panose="020B0502020202020204" pitchFamily="34" charset="0"/>
                      </a:endParaRP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Do 2 god.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2-5 god.</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5-10 god.</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10+ god.</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83568">
                <a:tc>
                  <a:txBody>
                    <a:bodyPr/>
                    <a:lstStyle/>
                    <a:p>
                      <a:pPr algn="ctr" fontAlgn="ctr"/>
                      <a:r>
                        <a:rPr lang="en-US" sz="800" b="0" i="0" u="none" strike="noStrike" dirty="0">
                          <a:solidFill>
                            <a:srgbClr val="000000"/>
                          </a:solidFill>
                          <a:latin typeface="Century Gothic" panose="020B0502020202020204" pitchFamily="34" charset="0"/>
                        </a:rPr>
                        <a:t>n =</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332</a:t>
                      </a: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51</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237</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157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175</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157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40</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72</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16</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30</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17</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107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94</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84</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53</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73</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148</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58</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10</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25</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87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189</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231996">
                <a:tc>
                  <a:txBody>
                    <a:bodyPr/>
                    <a:lstStyle/>
                    <a:p>
                      <a:pPr algn="r" fontAlgn="ct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(A)</a:t>
                      </a: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(E)</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70361">
                <a:tc>
                  <a:txBody>
                    <a:bodyPr/>
                    <a:lstStyle/>
                    <a:p>
                      <a:pPr algn="ctr" fontAlgn="ctr"/>
                      <a:r>
                        <a:rPr lang="en-US" sz="800" b="0" i="0" u="none" strike="noStrike">
                          <a:solidFill>
                            <a:srgbClr val="000000"/>
                          </a:solidFill>
                          <a:latin typeface="Century Gothic" panose="020B0502020202020204" pitchFamily="34" charset="0"/>
                        </a:rPr>
                        <a:t>Nova vozila</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6.7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8.6</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70361">
                <a:tc>
                  <a:txBody>
                    <a:bodyPr/>
                    <a:lstStyle/>
                    <a:p>
                      <a:pPr algn="ctr" fontAlgn="ctr"/>
                      <a:r>
                        <a:rPr lang="nn-NO" sz="800" b="0" i="0" u="none" strike="noStrike">
                          <a:solidFill>
                            <a:srgbClr val="000000"/>
                          </a:solidFill>
                          <a:latin typeface="Century Gothic" panose="020B0502020202020204" pitchFamily="34" charset="0"/>
                        </a:rPr>
                        <a:t>Širenje poslovanja. veći broj zaposlenih</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70361">
                <a:tc>
                  <a:txBody>
                    <a:bodyPr/>
                    <a:lstStyle/>
                    <a:p>
                      <a:pPr algn="ctr" fontAlgn="ctr"/>
                      <a:r>
                        <a:rPr lang="en-US" sz="800" b="0" i="0" u="none" strike="noStrike">
                          <a:solidFill>
                            <a:srgbClr val="000000"/>
                          </a:solidFill>
                          <a:latin typeface="Century Gothic" panose="020B0502020202020204" pitchFamily="34" charset="0"/>
                        </a:rPr>
                        <a:t>Društvene mreže</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4.3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70361">
                <a:tc>
                  <a:txBody>
                    <a:bodyPr/>
                    <a:lstStyle/>
                    <a:p>
                      <a:pPr algn="ctr" fontAlgn="ctr"/>
                      <a:r>
                        <a:rPr lang="en-US" sz="800" b="0" i="0" u="none" strike="noStrike">
                          <a:solidFill>
                            <a:srgbClr val="000000"/>
                          </a:solidFill>
                          <a:latin typeface="Century Gothic" panose="020B0502020202020204" pitchFamily="34" charset="0"/>
                        </a:rPr>
                        <a:t>Web sajt</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12.5</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a:t>
                      </a: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70361">
                <a:tc>
                  <a:txBody>
                    <a:bodyPr/>
                    <a:lstStyle/>
                    <a:p>
                      <a:pPr algn="ctr" fontAlgn="ctr"/>
                      <a:r>
                        <a:rPr lang="en-US" sz="800" b="0" i="0" u="none" strike="noStrike">
                          <a:solidFill>
                            <a:srgbClr val="000000"/>
                          </a:solidFill>
                          <a:latin typeface="Century Gothic" panose="020B0502020202020204" pitchFamily="34" charset="0"/>
                        </a:rPr>
                        <a:t>Način preuzimanja-dostava proizvoda</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70361">
                <a:tc>
                  <a:txBody>
                    <a:bodyPr/>
                    <a:lstStyle/>
                    <a:p>
                      <a:pPr algn="ctr" fontAlgn="ctr"/>
                      <a:r>
                        <a:rPr lang="en-US" sz="800" b="0" i="0" u="none" strike="noStrike">
                          <a:solidFill>
                            <a:srgbClr val="000000"/>
                          </a:solidFill>
                          <a:latin typeface="Century Gothic" panose="020B0502020202020204" pitchFamily="34" charset="0"/>
                        </a:rPr>
                        <a:t>Novo pakovanje</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70361">
                <a:tc>
                  <a:txBody>
                    <a:bodyPr/>
                    <a:lstStyle/>
                    <a:p>
                      <a:pPr algn="ctr" fontAlgn="ctr"/>
                      <a:r>
                        <a:rPr lang="en-US" sz="800" b="0" i="0" u="none" strike="noStrike">
                          <a:solidFill>
                            <a:srgbClr val="000000"/>
                          </a:solidFill>
                          <a:latin typeface="Century Gothic" panose="020B0502020202020204" pitchFamily="34" charset="0"/>
                        </a:rPr>
                        <a:t>Renoviran prostor</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370361">
                <a:tc>
                  <a:txBody>
                    <a:bodyPr/>
                    <a:lstStyle/>
                    <a:p>
                      <a:pPr algn="ctr" fontAlgn="ctr"/>
                      <a:r>
                        <a:rPr lang="en-US" sz="800" b="0" i="0" u="none" strike="noStrike">
                          <a:solidFill>
                            <a:srgbClr val="000000"/>
                          </a:solidFill>
                          <a:latin typeface="Century Gothic" panose="020B0502020202020204" pitchFamily="34" charset="0"/>
                        </a:rPr>
                        <a:t>Ostalo</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370361">
                <a:tc>
                  <a:txBody>
                    <a:bodyPr/>
                    <a:lstStyle/>
                    <a:p>
                      <a:pPr algn="ctr" fontAlgn="ctr"/>
                      <a:r>
                        <a:rPr lang="en-US" sz="800" b="0" i="0" u="none" strike="noStrike" dirty="0">
                          <a:solidFill>
                            <a:srgbClr val="000000"/>
                          </a:solidFill>
                          <a:latin typeface="Century Gothic" panose="020B0502020202020204" pitchFamily="34" charset="0"/>
                        </a:rPr>
                        <a:t>Ne </a:t>
                      </a:r>
                      <a:r>
                        <a:rPr lang="en-US" sz="800" b="0" i="0" u="none" strike="noStrike" dirty="0" err="1">
                          <a:solidFill>
                            <a:srgbClr val="000000"/>
                          </a:solidFill>
                          <a:latin typeface="Century Gothic" panose="020B0502020202020204" pitchFamily="34" charset="0"/>
                        </a:rPr>
                        <a:t>znam</a:t>
                      </a: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5.9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a:t>
                      </a: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5</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a:t>
                      </a: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bl>
          </a:graphicData>
        </a:graphic>
      </p:graphicFrame>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0515600"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sr-Latn-RS" sz="2500" dirty="0">
                <a:solidFill>
                  <a:srgbClr val="004B88"/>
                </a:solidFill>
                <a:latin typeface="Century Gothic" panose="020B0502020202020204" pitchFamily="34" charset="0"/>
              </a:rPr>
              <a:t>O kakvoj inovaciji je reč? (nastavak tabele)</a:t>
            </a:r>
            <a:endParaRPr lang="en-US" sz="2500" dirty="0">
              <a:solidFill>
                <a:srgbClr val="004B88"/>
              </a:solidFill>
              <a:latin typeface="Century Gothic" panose="020B0502020202020204" pitchFamily="34" charset="0"/>
            </a:endParaRPr>
          </a:p>
        </p:txBody>
      </p:sp>
      <p:sp>
        <p:nvSpPr>
          <p:cNvPr id="14" name="Rectangle 13">
            <a:extLst>
              <a:ext uri="{FF2B5EF4-FFF2-40B4-BE49-F238E27FC236}">
                <a16:creationId xmlns:a16="http://schemas.microsoft.com/office/drawing/2014/main" id="{E9BDA299-7AA4-4202-96F9-12B266FA8370}"/>
              </a:ext>
            </a:extLst>
          </p:cNvPr>
          <p:cNvSpPr/>
          <p:nvPr/>
        </p:nvSpPr>
        <p:spPr>
          <a:xfrm>
            <a:off x="1850399" y="2452604"/>
            <a:ext cx="793876" cy="3746313"/>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5" name="Rectangle 14">
            <a:extLst>
              <a:ext uri="{FF2B5EF4-FFF2-40B4-BE49-F238E27FC236}">
                <a16:creationId xmlns:a16="http://schemas.microsoft.com/office/drawing/2014/main" id="{6B52B0A7-FEC8-4104-814E-CE5C1460F7C5}"/>
              </a:ext>
            </a:extLst>
          </p:cNvPr>
          <p:cNvSpPr/>
          <p:nvPr/>
        </p:nvSpPr>
        <p:spPr>
          <a:xfrm>
            <a:off x="5515463" y="2452604"/>
            <a:ext cx="379934" cy="3746313"/>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6" name="Rectangle 15">
            <a:extLst>
              <a:ext uri="{FF2B5EF4-FFF2-40B4-BE49-F238E27FC236}">
                <a16:creationId xmlns:a16="http://schemas.microsoft.com/office/drawing/2014/main" id="{D1EAF958-3904-4127-B693-DC6DE30852E5}"/>
              </a:ext>
            </a:extLst>
          </p:cNvPr>
          <p:cNvSpPr/>
          <p:nvPr/>
        </p:nvSpPr>
        <p:spPr>
          <a:xfrm>
            <a:off x="6337829" y="2452604"/>
            <a:ext cx="379934" cy="3746313"/>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7" name="Rectangle 16">
            <a:extLst>
              <a:ext uri="{FF2B5EF4-FFF2-40B4-BE49-F238E27FC236}">
                <a16:creationId xmlns:a16="http://schemas.microsoft.com/office/drawing/2014/main" id="{C4D16613-604D-4BA2-B8BA-639D1EC3C147}"/>
              </a:ext>
            </a:extLst>
          </p:cNvPr>
          <p:cNvSpPr/>
          <p:nvPr/>
        </p:nvSpPr>
        <p:spPr>
          <a:xfrm>
            <a:off x="9997825" y="2452603"/>
            <a:ext cx="793876" cy="3746313"/>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AEBFCCD7-C646-4198-AD30-FA072755F965}"/>
              </a:ext>
            </a:extLst>
          </p:cNvPr>
          <p:cNvSpPr txBox="1"/>
          <p:nvPr/>
        </p:nvSpPr>
        <p:spPr>
          <a:xfrm>
            <a:off x="2584186" y="2675877"/>
            <a:ext cx="89592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40404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404040"/>
                </a:solidFill>
                <a:effectLst/>
                <a:uLnTx/>
                <a:uFillTx/>
                <a:latin typeface="Century Gothic" panose="020B0502020202020204" pitchFamily="34" charset="0"/>
              </a:rPr>
              <a:t>: n = 332</a:t>
            </a:r>
          </a:p>
        </p:txBody>
      </p:sp>
      <p:graphicFrame>
        <p:nvGraphicFramePr>
          <p:cNvPr id="8" name="Table 7">
            <a:extLst>
              <a:ext uri="{FF2B5EF4-FFF2-40B4-BE49-F238E27FC236}">
                <a16:creationId xmlns:a16="http://schemas.microsoft.com/office/drawing/2014/main" id="{A4926648-2BB9-4C0D-B46F-6885F9D1FE48}"/>
              </a:ext>
            </a:extLst>
          </p:cNvPr>
          <p:cNvGraphicFramePr>
            <a:graphicFrameLocks noGrp="1"/>
          </p:cNvGraphicFramePr>
          <p:nvPr>
            <p:extLst>
              <p:ext uri="{D42A27DB-BD31-4B8C-83A1-F6EECF244321}">
                <p14:modId xmlns:p14="http://schemas.microsoft.com/office/powerpoint/2010/main" val="1396163623"/>
              </p:ext>
            </p:extLst>
          </p:nvPr>
        </p:nvGraphicFramePr>
        <p:xfrm>
          <a:off x="517153" y="3068319"/>
          <a:ext cx="10805546" cy="3591540"/>
        </p:xfrm>
        <a:graphic>
          <a:graphicData uri="http://schemas.openxmlformats.org/drawingml/2006/table">
            <a:tbl>
              <a:tblPr/>
              <a:tblGrid>
                <a:gridCol w="986121">
                  <a:extLst>
                    <a:ext uri="{9D8B030D-6E8A-4147-A177-3AD203B41FA5}">
                      <a16:colId xmlns:a16="http://schemas.microsoft.com/office/drawing/2014/main" val="20000"/>
                    </a:ext>
                  </a:extLst>
                </a:gridCol>
                <a:gridCol w="392777">
                  <a:extLst>
                    <a:ext uri="{9D8B030D-6E8A-4147-A177-3AD203B41FA5}">
                      <a16:colId xmlns:a16="http://schemas.microsoft.com/office/drawing/2014/main" val="20001"/>
                    </a:ext>
                  </a:extLst>
                </a:gridCol>
                <a:gridCol w="392777">
                  <a:extLst>
                    <a:ext uri="{9D8B030D-6E8A-4147-A177-3AD203B41FA5}">
                      <a16:colId xmlns:a16="http://schemas.microsoft.com/office/drawing/2014/main" val="20002"/>
                    </a:ext>
                  </a:extLst>
                </a:gridCol>
                <a:gridCol w="392777">
                  <a:extLst>
                    <a:ext uri="{9D8B030D-6E8A-4147-A177-3AD203B41FA5}">
                      <a16:colId xmlns:a16="http://schemas.microsoft.com/office/drawing/2014/main" val="20003"/>
                    </a:ext>
                  </a:extLst>
                </a:gridCol>
                <a:gridCol w="392777">
                  <a:extLst>
                    <a:ext uri="{9D8B030D-6E8A-4147-A177-3AD203B41FA5}">
                      <a16:colId xmlns:a16="http://schemas.microsoft.com/office/drawing/2014/main" val="20004"/>
                    </a:ext>
                  </a:extLst>
                </a:gridCol>
                <a:gridCol w="392777">
                  <a:extLst>
                    <a:ext uri="{9D8B030D-6E8A-4147-A177-3AD203B41FA5}">
                      <a16:colId xmlns:a16="http://schemas.microsoft.com/office/drawing/2014/main" val="20005"/>
                    </a:ext>
                  </a:extLst>
                </a:gridCol>
                <a:gridCol w="392777">
                  <a:extLst>
                    <a:ext uri="{9D8B030D-6E8A-4147-A177-3AD203B41FA5}">
                      <a16:colId xmlns:a16="http://schemas.microsoft.com/office/drawing/2014/main" val="20006"/>
                    </a:ext>
                  </a:extLst>
                </a:gridCol>
                <a:gridCol w="392777">
                  <a:extLst>
                    <a:ext uri="{9D8B030D-6E8A-4147-A177-3AD203B41FA5}">
                      <a16:colId xmlns:a16="http://schemas.microsoft.com/office/drawing/2014/main" val="20007"/>
                    </a:ext>
                  </a:extLst>
                </a:gridCol>
                <a:gridCol w="392777">
                  <a:extLst>
                    <a:ext uri="{9D8B030D-6E8A-4147-A177-3AD203B41FA5}">
                      <a16:colId xmlns:a16="http://schemas.microsoft.com/office/drawing/2014/main" val="20008"/>
                    </a:ext>
                  </a:extLst>
                </a:gridCol>
                <a:gridCol w="392777">
                  <a:extLst>
                    <a:ext uri="{9D8B030D-6E8A-4147-A177-3AD203B41FA5}">
                      <a16:colId xmlns:a16="http://schemas.microsoft.com/office/drawing/2014/main" val="20009"/>
                    </a:ext>
                  </a:extLst>
                </a:gridCol>
                <a:gridCol w="392777">
                  <a:extLst>
                    <a:ext uri="{9D8B030D-6E8A-4147-A177-3AD203B41FA5}">
                      <a16:colId xmlns:a16="http://schemas.microsoft.com/office/drawing/2014/main" val="20010"/>
                    </a:ext>
                  </a:extLst>
                </a:gridCol>
                <a:gridCol w="392777">
                  <a:extLst>
                    <a:ext uri="{9D8B030D-6E8A-4147-A177-3AD203B41FA5}">
                      <a16:colId xmlns:a16="http://schemas.microsoft.com/office/drawing/2014/main" val="20011"/>
                    </a:ext>
                  </a:extLst>
                </a:gridCol>
                <a:gridCol w="392777">
                  <a:extLst>
                    <a:ext uri="{9D8B030D-6E8A-4147-A177-3AD203B41FA5}">
                      <a16:colId xmlns:a16="http://schemas.microsoft.com/office/drawing/2014/main" val="20012"/>
                    </a:ext>
                  </a:extLst>
                </a:gridCol>
                <a:gridCol w="392777">
                  <a:extLst>
                    <a:ext uri="{9D8B030D-6E8A-4147-A177-3AD203B41FA5}">
                      <a16:colId xmlns:a16="http://schemas.microsoft.com/office/drawing/2014/main" val="20013"/>
                    </a:ext>
                  </a:extLst>
                </a:gridCol>
                <a:gridCol w="392777">
                  <a:extLst>
                    <a:ext uri="{9D8B030D-6E8A-4147-A177-3AD203B41FA5}">
                      <a16:colId xmlns:a16="http://schemas.microsoft.com/office/drawing/2014/main" val="20014"/>
                    </a:ext>
                  </a:extLst>
                </a:gridCol>
                <a:gridCol w="392777">
                  <a:extLst>
                    <a:ext uri="{9D8B030D-6E8A-4147-A177-3AD203B41FA5}">
                      <a16:colId xmlns:a16="http://schemas.microsoft.com/office/drawing/2014/main" val="20015"/>
                    </a:ext>
                  </a:extLst>
                </a:gridCol>
                <a:gridCol w="392777">
                  <a:extLst>
                    <a:ext uri="{9D8B030D-6E8A-4147-A177-3AD203B41FA5}">
                      <a16:colId xmlns:a16="http://schemas.microsoft.com/office/drawing/2014/main" val="20016"/>
                    </a:ext>
                  </a:extLst>
                </a:gridCol>
                <a:gridCol w="392777">
                  <a:extLst>
                    <a:ext uri="{9D8B030D-6E8A-4147-A177-3AD203B41FA5}">
                      <a16:colId xmlns:a16="http://schemas.microsoft.com/office/drawing/2014/main" val="20017"/>
                    </a:ext>
                  </a:extLst>
                </a:gridCol>
                <a:gridCol w="392777">
                  <a:extLst>
                    <a:ext uri="{9D8B030D-6E8A-4147-A177-3AD203B41FA5}">
                      <a16:colId xmlns:a16="http://schemas.microsoft.com/office/drawing/2014/main" val="20018"/>
                    </a:ext>
                  </a:extLst>
                </a:gridCol>
                <a:gridCol w="392777">
                  <a:extLst>
                    <a:ext uri="{9D8B030D-6E8A-4147-A177-3AD203B41FA5}">
                      <a16:colId xmlns:a16="http://schemas.microsoft.com/office/drawing/2014/main" val="20019"/>
                    </a:ext>
                  </a:extLst>
                </a:gridCol>
                <a:gridCol w="392777">
                  <a:extLst>
                    <a:ext uri="{9D8B030D-6E8A-4147-A177-3AD203B41FA5}">
                      <a16:colId xmlns:a16="http://schemas.microsoft.com/office/drawing/2014/main" val="20020"/>
                    </a:ext>
                  </a:extLst>
                </a:gridCol>
                <a:gridCol w="392777">
                  <a:extLst>
                    <a:ext uri="{9D8B030D-6E8A-4147-A177-3AD203B41FA5}">
                      <a16:colId xmlns:a16="http://schemas.microsoft.com/office/drawing/2014/main" val="20021"/>
                    </a:ext>
                  </a:extLst>
                </a:gridCol>
                <a:gridCol w="392777">
                  <a:extLst>
                    <a:ext uri="{9D8B030D-6E8A-4147-A177-3AD203B41FA5}">
                      <a16:colId xmlns:a16="http://schemas.microsoft.com/office/drawing/2014/main" val="20022"/>
                    </a:ext>
                  </a:extLst>
                </a:gridCol>
                <a:gridCol w="392777">
                  <a:extLst>
                    <a:ext uri="{9D8B030D-6E8A-4147-A177-3AD203B41FA5}">
                      <a16:colId xmlns:a16="http://schemas.microsoft.com/office/drawing/2014/main" val="20023"/>
                    </a:ext>
                  </a:extLst>
                </a:gridCol>
                <a:gridCol w="392777">
                  <a:extLst>
                    <a:ext uri="{9D8B030D-6E8A-4147-A177-3AD203B41FA5}">
                      <a16:colId xmlns:a16="http://schemas.microsoft.com/office/drawing/2014/main" val="20024"/>
                    </a:ext>
                  </a:extLst>
                </a:gridCol>
                <a:gridCol w="392777">
                  <a:extLst>
                    <a:ext uri="{9D8B030D-6E8A-4147-A177-3AD203B41FA5}">
                      <a16:colId xmlns:a16="http://schemas.microsoft.com/office/drawing/2014/main" val="20025"/>
                    </a:ext>
                  </a:extLst>
                </a:gridCol>
              </a:tblGrid>
              <a:tr h="383845">
                <a:tc>
                  <a:txBody>
                    <a:bodyPr/>
                    <a:lstStyle/>
                    <a:p>
                      <a:pPr algn="l" fontAlgn="ctr"/>
                      <a:endParaRPr lang="en-US" sz="800" b="0" i="0" u="none" strike="noStrike" dirty="0">
                        <a:solidFill>
                          <a:srgbClr val="000000"/>
                        </a:solidFill>
                        <a:latin typeface="Century Gothic" panose="020B0502020202020204" pitchFamily="34" charset="0"/>
                      </a:endParaRPr>
                    </a:p>
                  </a:txBody>
                  <a:tcPr marL="4715" marR="4715" marT="4715"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a:solidFill>
                            <a:srgbClr val="000000"/>
                          </a:solidFill>
                          <a:latin typeface="Century Gothic" panose="020B0502020202020204" pitchFamily="34" charset="0"/>
                        </a:rPr>
                        <a:t>Veličina preduzeća</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dirty="0" err="1">
                          <a:solidFill>
                            <a:srgbClr val="000000"/>
                          </a:solidFill>
                          <a:latin typeface="Century Gothic" panose="020B0502020202020204" pitchFamily="34" charset="0"/>
                        </a:rPr>
                        <a:t>Teritorija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poslovanja</a:t>
                      </a: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Osnivanje firme</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71729">
                <a:tc>
                  <a:txBody>
                    <a:bodyPr/>
                    <a:lstStyle/>
                    <a:p>
                      <a:pPr algn="l" fontAlgn="ctr"/>
                      <a:endParaRPr lang="en-US" sz="800" b="0" i="0" u="none" strike="noStrike">
                        <a:solidFill>
                          <a:srgbClr val="000000"/>
                        </a:solidFill>
                        <a:latin typeface="Century Gothic" panose="020B0502020202020204" pitchFamily="34" charset="0"/>
                      </a:endParaRPr>
                    </a:p>
                  </a:txBody>
                  <a:tcPr marL="4715" marR="4715" marT="4715"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Srednje</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Malo</a:t>
                      </a:r>
                      <a:endParaRPr lang="en-US" sz="800" b="0" i="0" u="none" strike="noStrike" dirty="0">
                        <a:solidFill>
                          <a:srgbClr val="000000"/>
                        </a:solidFill>
                        <a:latin typeface="Century Gothic" panose="020B0502020202020204" pitchFamily="34" charset="0"/>
                      </a:endParaRP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10+ god.</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59137">
                <a:tc>
                  <a:txBody>
                    <a:bodyPr/>
                    <a:lstStyle/>
                    <a:p>
                      <a:pPr algn="ctr" fontAlgn="ctr"/>
                      <a:r>
                        <a:rPr lang="en-US" sz="800" b="0" i="0" u="none" strike="noStrike" dirty="0">
                          <a:solidFill>
                            <a:srgbClr val="000000"/>
                          </a:solidFill>
                          <a:latin typeface="Century Gothic" panose="020B0502020202020204" pitchFamily="34" charset="0"/>
                        </a:rPr>
                        <a:t>n =</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332</a:t>
                      </a: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51</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237</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157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175</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157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40</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72</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16</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30</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17</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107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94</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47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84</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53</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73</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148</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58</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10</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25</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87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189</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201119">
                <a:tc>
                  <a:txBody>
                    <a:bodyPr/>
                    <a:lstStyle/>
                    <a:p>
                      <a:pPr algn="r" fontAlgn="ct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(A)</a:t>
                      </a: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61047">
                <a:tc>
                  <a:txBody>
                    <a:bodyPr/>
                    <a:lstStyle/>
                    <a:p>
                      <a:pPr algn="l" fontAlgn="ctr"/>
                      <a:r>
                        <a:rPr lang="en-US" sz="800" b="0" i="0" u="none" strike="noStrike">
                          <a:solidFill>
                            <a:srgbClr val="000000"/>
                          </a:solidFill>
                          <a:latin typeface="Century Gothic" panose="020B0502020202020204" pitchFamily="34" charset="0"/>
                        </a:rPr>
                        <a:t>Povećanje prihoda firme</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70.4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49.8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53.5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50.3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52.8</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66.7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64.7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44.9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60.7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58.5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47.3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48.3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61047">
                <a:tc>
                  <a:txBody>
                    <a:bodyPr/>
                    <a:lstStyle/>
                    <a:p>
                      <a:pPr algn="l" fontAlgn="ctr"/>
                      <a:r>
                        <a:rPr lang="en-US" sz="800" b="0" i="0" u="none" strike="noStrike">
                          <a:solidFill>
                            <a:srgbClr val="000000"/>
                          </a:solidFill>
                          <a:latin typeface="Century Gothic" panose="020B0502020202020204" pitchFamily="34" charset="0"/>
                        </a:rPr>
                        <a:t>Opstanak na tržištu</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18.5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47.1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40.9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40.8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57.5</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34.7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46.7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44.6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61047">
                <a:tc>
                  <a:txBody>
                    <a:bodyPr/>
                    <a:lstStyle/>
                    <a:p>
                      <a:pPr algn="l" fontAlgn="ctr"/>
                      <a:r>
                        <a:rPr lang="en-US" sz="800" b="0" i="0" u="none" strike="noStrike">
                          <a:solidFill>
                            <a:srgbClr val="000000"/>
                          </a:solidFill>
                          <a:latin typeface="Century Gothic" panose="020B0502020202020204" pitchFamily="34" charset="0"/>
                        </a:rPr>
                        <a:t>Promena, olakšavanje načina poslovanja, rada</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6.3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8.5</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a:t>
                      </a: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000000"/>
                          </a:solidFill>
                          <a:latin typeface="Century Gothic" panose="020B0502020202020204" pitchFamily="34" charset="0"/>
                        </a:rPr>
                        <a:t>2.1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3.8</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61047">
                <a:tc>
                  <a:txBody>
                    <a:bodyPr/>
                    <a:lstStyle/>
                    <a:p>
                      <a:pPr algn="l" fontAlgn="ctr"/>
                      <a:r>
                        <a:rPr lang="en-US" sz="800" b="0" i="0" u="none" strike="noStrike">
                          <a:solidFill>
                            <a:srgbClr val="000000"/>
                          </a:solidFill>
                          <a:latin typeface="Century Gothic" panose="020B0502020202020204" pitchFamily="34" charset="0"/>
                        </a:rPr>
                        <a:t>Kvalitet usluge</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61047">
                <a:tc>
                  <a:txBody>
                    <a:bodyPr/>
                    <a:lstStyle/>
                    <a:p>
                      <a:pPr algn="l" fontAlgn="ctr"/>
                      <a:r>
                        <a:rPr lang="en-US" sz="800" b="0" i="0" u="none" strike="noStrike">
                          <a:solidFill>
                            <a:srgbClr val="000000"/>
                          </a:solidFill>
                          <a:latin typeface="Century Gothic" panose="020B0502020202020204" pitchFamily="34" charset="0"/>
                        </a:rPr>
                        <a:t>Epidemiološka situacija</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61047">
                <a:tc>
                  <a:txBody>
                    <a:bodyPr/>
                    <a:lstStyle/>
                    <a:p>
                      <a:pPr algn="l" fontAlgn="ctr"/>
                      <a:r>
                        <a:rPr lang="en-US" sz="800" b="0" i="0" u="none" strike="noStrike" dirty="0" err="1">
                          <a:solidFill>
                            <a:srgbClr val="000000"/>
                          </a:solidFill>
                          <a:latin typeface="Century Gothic" panose="020B0502020202020204" pitchFamily="34" charset="0"/>
                        </a:rPr>
                        <a:t>Ostalo</a:t>
                      </a: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8</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2.6</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
        <p:nvSpPr>
          <p:cNvPr id="9" name="Rectangle 8">
            <a:extLst>
              <a:ext uri="{FF2B5EF4-FFF2-40B4-BE49-F238E27FC236}">
                <a16:creationId xmlns:a16="http://schemas.microsoft.com/office/drawing/2014/main" id="{FA4627AF-5688-4D00-BAE0-C11DF3FFABAE}"/>
              </a:ext>
            </a:extLst>
          </p:cNvPr>
          <p:cNvSpPr/>
          <p:nvPr/>
        </p:nvSpPr>
        <p:spPr>
          <a:xfrm>
            <a:off x="1895148" y="4127862"/>
            <a:ext cx="793876" cy="2531997"/>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0" name="Rectangle 9">
            <a:extLst>
              <a:ext uri="{FF2B5EF4-FFF2-40B4-BE49-F238E27FC236}">
                <a16:creationId xmlns:a16="http://schemas.microsoft.com/office/drawing/2014/main" id="{6CF965FA-C4F4-4A04-B0C6-0A6FA1E9D22E}"/>
              </a:ext>
            </a:extLst>
          </p:cNvPr>
          <p:cNvSpPr/>
          <p:nvPr/>
        </p:nvSpPr>
        <p:spPr>
          <a:xfrm>
            <a:off x="5439319" y="4127862"/>
            <a:ext cx="379934" cy="2531997"/>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1" name="Rectangle 10">
            <a:extLst>
              <a:ext uri="{FF2B5EF4-FFF2-40B4-BE49-F238E27FC236}">
                <a16:creationId xmlns:a16="http://schemas.microsoft.com/office/drawing/2014/main" id="{20497C44-1FF5-4592-993A-16164F1E50D1}"/>
              </a:ext>
            </a:extLst>
          </p:cNvPr>
          <p:cNvSpPr/>
          <p:nvPr/>
        </p:nvSpPr>
        <p:spPr>
          <a:xfrm>
            <a:off x="6218735" y="4127862"/>
            <a:ext cx="379934" cy="2531997"/>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2" name="Rectangle 11">
            <a:extLst>
              <a:ext uri="{FF2B5EF4-FFF2-40B4-BE49-F238E27FC236}">
                <a16:creationId xmlns:a16="http://schemas.microsoft.com/office/drawing/2014/main" id="{AD8D87D9-444F-42D9-9D79-DF0F451CB1B1}"/>
              </a:ext>
            </a:extLst>
          </p:cNvPr>
          <p:cNvSpPr/>
          <p:nvPr/>
        </p:nvSpPr>
        <p:spPr>
          <a:xfrm>
            <a:off x="9748217" y="4132213"/>
            <a:ext cx="793876" cy="2531997"/>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 name="Slide Number Placeholder 1">
            <a:extLst>
              <a:ext uri="{FF2B5EF4-FFF2-40B4-BE49-F238E27FC236}">
                <a16:creationId xmlns:a16="http://schemas.microsoft.com/office/drawing/2014/main" id="{A61171B1-5CC9-47A4-8BFB-D97C74A35F90}"/>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19</a:t>
            </a:fld>
            <a:endParaRPr lang="en-US" dirty="0"/>
          </a:p>
        </p:txBody>
      </p:sp>
      <p:sp>
        <p:nvSpPr>
          <p:cNvPr id="13" name="Title 10">
            <a:extLst>
              <a:ext uri="{FF2B5EF4-FFF2-40B4-BE49-F238E27FC236}">
                <a16:creationId xmlns:a16="http://schemas.microsoft.com/office/drawing/2014/main" id="{572A0F60-3D5C-4A61-B2D0-00906F00D594}"/>
              </a:ext>
            </a:extLst>
          </p:cNvPr>
          <p:cNvSpPr txBox="1">
            <a:spLocks/>
          </p:cNvSpPr>
          <p:nvPr/>
        </p:nvSpPr>
        <p:spPr>
          <a:xfrm>
            <a:off x="533968" y="145034"/>
            <a:ext cx="10515600"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sr-Latn-RS" sz="2500" dirty="0">
                <a:solidFill>
                  <a:srgbClr val="004B88"/>
                </a:solidFill>
                <a:latin typeface="Century Gothic" panose="020B0502020202020204" pitchFamily="34" charset="0"/>
              </a:rPr>
              <a:t>Koji je razlog uvođenja inovacije?</a:t>
            </a:r>
            <a:endParaRPr lang="en-US" sz="2500" dirty="0">
              <a:solidFill>
                <a:srgbClr val="004B88"/>
              </a:solidFill>
              <a:latin typeface="Century Gothic" panose="020B0502020202020204" pitchFamily="34" charset="0"/>
            </a:endParaRPr>
          </a:p>
        </p:txBody>
      </p:sp>
      <p:sp>
        <p:nvSpPr>
          <p:cNvPr id="14" name="TextBox 13">
            <a:extLst>
              <a:ext uri="{FF2B5EF4-FFF2-40B4-BE49-F238E27FC236}">
                <a16:creationId xmlns:a16="http://schemas.microsoft.com/office/drawing/2014/main" id="{7432C15E-7765-4445-9565-DC0AA636493E}"/>
              </a:ext>
            </a:extLst>
          </p:cNvPr>
          <p:cNvSpPr txBox="1"/>
          <p:nvPr/>
        </p:nvSpPr>
        <p:spPr>
          <a:xfrm>
            <a:off x="6588036" y="1621639"/>
            <a:ext cx="5024844" cy="646331"/>
          </a:xfrm>
          <a:prstGeom prst="rect">
            <a:avLst/>
          </a:prstGeom>
          <a:noFill/>
        </p:spPr>
        <p:txBody>
          <a:bodyPr wrap="square" lIns="0" rIns="0">
            <a:spAutoFit/>
          </a:bodyPr>
          <a:lstStyle/>
          <a:p>
            <a:r>
              <a:rPr lang="sr-Latn-RS" sz="1200" dirty="0">
                <a:solidFill>
                  <a:srgbClr val="6E706E"/>
                </a:solidFill>
                <a:latin typeface="Century Gothic" panose="020B0502020202020204" pitchFamily="34" charset="0"/>
              </a:rPr>
              <a:t>Razlog za uvođenje inovacija, nešto više od polovine firmi vidi u ostvarivanju </a:t>
            </a:r>
            <a:r>
              <a:rPr lang="sr-Latn-RS" sz="1200" b="1" dirty="0">
                <a:solidFill>
                  <a:srgbClr val="6E706E"/>
                </a:solidFill>
                <a:latin typeface="Century Gothic" panose="020B0502020202020204" pitchFamily="34" charset="0"/>
              </a:rPr>
              <a:t>viših prihoda</a:t>
            </a:r>
            <a:r>
              <a:rPr lang="sr-Latn-RS" sz="1200" dirty="0">
                <a:solidFill>
                  <a:srgbClr val="6E706E"/>
                </a:solidFill>
                <a:latin typeface="Century Gothic" panose="020B0502020202020204" pitchFamily="34" charset="0"/>
              </a:rPr>
              <a:t>, dok značajan broj njih, skoro 40%, vide inovacije kao nužnost, </a:t>
            </a:r>
            <a:r>
              <a:rPr lang="sr-Latn-RS" sz="1200" b="1" dirty="0">
                <a:solidFill>
                  <a:srgbClr val="6E706E"/>
                </a:solidFill>
                <a:latin typeface="Century Gothic" panose="020B0502020202020204" pitchFamily="34" charset="0"/>
              </a:rPr>
              <a:t>uslov za opstanak na tržištu</a:t>
            </a:r>
            <a:r>
              <a:rPr lang="sr-Latn-RS" sz="1200" dirty="0">
                <a:solidFill>
                  <a:srgbClr val="6E706E"/>
                </a:solidFill>
                <a:latin typeface="Century Gothic" panose="020B0502020202020204" pitchFamily="34" charset="0"/>
              </a:rPr>
              <a:t>. </a:t>
            </a:r>
            <a:endParaRPr lang="en-US" sz="1200" dirty="0">
              <a:solidFill>
                <a:srgbClr val="6E706E"/>
              </a:solidFill>
              <a:latin typeface="Century Gothic" panose="020B0502020202020204" pitchFamily="34" charset="0"/>
            </a:endParaRPr>
          </a:p>
        </p:txBody>
      </p:sp>
      <p:graphicFrame>
        <p:nvGraphicFramePr>
          <p:cNvPr id="16" name="Chart 15">
            <a:extLst>
              <a:ext uri="{FF2B5EF4-FFF2-40B4-BE49-F238E27FC236}">
                <a16:creationId xmlns:a16="http://schemas.microsoft.com/office/drawing/2014/main" id="{15C424C7-A9D0-448C-BA88-8AC9FDBA4259}"/>
              </a:ext>
            </a:extLst>
          </p:cNvPr>
          <p:cNvGraphicFramePr/>
          <p:nvPr>
            <p:extLst>
              <p:ext uri="{D42A27DB-BD31-4B8C-83A1-F6EECF244321}">
                <p14:modId xmlns:p14="http://schemas.microsoft.com/office/powerpoint/2010/main" val="2771688003"/>
              </p:ext>
            </p:extLst>
          </p:nvPr>
        </p:nvGraphicFramePr>
        <p:xfrm>
          <a:off x="197559" y="1042738"/>
          <a:ext cx="5898441" cy="1740803"/>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85389264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Content Placeholder 2"/>
          <p:cNvSpPr txBox="1">
            <a:spLocks/>
          </p:cNvSpPr>
          <p:nvPr/>
        </p:nvSpPr>
        <p:spPr>
          <a:xfrm>
            <a:off x="1077692" y="1276119"/>
            <a:ext cx="10515600" cy="5164089"/>
          </a:xfrm>
          <a:prstGeom prst="rect">
            <a:avLst/>
          </a:prstGeom>
        </p:spPr>
        <p:txBody>
          <a:bodyPr anchor="t"/>
          <a:lstStyle/>
          <a:p>
            <a:pPr marL="228600" marR="0" lvl="0" indent="-228600" algn="l" defTabSz="914400" rtl="0" eaLnBrk="1" fontAlgn="auto" latinLnBrk="0" hangingPunct="1">
              <a:lnSpc>
                <a:spcPct val="100000"/>
              </a:lnSpc>
              <a:spcBef>
                <a:spcPts val="1000"/>
              </a:spcBef>
              <a:spcAft>
                <a:spcPts val="0"/>
              </a:spcAft>
              <a:buClr>
                <a:srgbClr val="6E706E"/>
              </a:buClr>
              <a:buSzTx/>
              <a:buFont typeface="Arial" panose="020B0604020202020204" pitchFamily="34" charset="0"/>
              <a:buChar char="•"/>
              <a:tabLst>
                <a:tab pos="8697913" algn="l"/>
              </a:tabLst>
              <a:defRPr/>
            </a:pPr>
            <a:r>
              <a:rPr kumimoji="0" lang="en-US" sz="2000" b="1" i="0" u="none" strike="noStrike" kern="1200" cap="none" spc="0" normalizeH="0" baseline="0" noProof="0" dirty="0" err="1">
                <a:ln>
                  <a:noFill/>
                </a:ln>
                <a:solidFill>
                  <a:srgbClr val="6E706E"/>
                </a:solidFill>
                <a:effectLst/>
                <a:uLnTx/>
                <a:uFillTx/>
                <a:latin typeface="Calibri"/>
                <a:ea typeface="+mn-ea"/>
                <a:cs typeface="+mn-cs"/>
              </a:rPr>
              <a:t>Ciljevi</a:t>
            </a:r>
            <a:r>
              <a:rPr kumimoji="0" lang="en-US" sz="2000" b="1" i="0" u="none" strike="noStrike" kern="1200" cap="none" spc="0" normalizeH="0" baseline="0" noProof="0" dirty="0">
                <a:ln>
                  <a:noFill/>
                </a:ln>
                <a:solidFill>
                  <a:srgbClr val="6E706E"/>
                </a:solidFill>
                <a:effectLst/>
                <a:uLnTx/>
                <a:uFillTx/>
                <a:latin typeface="Calibri"/>
                <a:ea typeface="+mn-ea"/>
                <a:cs typeface="+mn-cs"/>
              </a:rPr>
              <a:t> </a:t>
            </a:r>
            <a:r>
              <a:rPr kumimoji="0" lang="en-US" sz="2000" b="1" i="0" u="none" strike="noStrike" kern="1200" cap="none" spc="0" normalizeH="0" baseline="0" noProof="0" dirty="0" err="1">
                <a:ln>
                  <a:noFill/>
                </a:ln>
                <a:solidFill>
                  <a:srgbClr val="6E706E"/>
                </a:solidFill>
                <a:effectLst/>
                <a:uLnTx/>
                <a:uFillTx/>
                <a:latin typeface="Calibri"/>
                <a:ea typeface="+mn-ea"/>
                <a:cs typeface="+mn-cs"/>
              </a:rPr>
              <a:t>istraživanja</a:t>
            </a:r>
            <a:r>
              <a:rPr kumimoji="0" lang="en-US" sz="2000" b="1" i="0" u="none" strike="noStrike" kern="1200" cap="none" spc="0" normalizeH="0" baseline="0" noProof="0" dirty="0">
                <a:ln>
                  <a:noFill/>
                </a:ln>
                <a:solidFill>
                  <a:srgbClr val="6E706E"/>
                </a:solidFill>
                <a:effectLst/>
                <a:uLnTx/>
                <a:uFillTx/>
                <a:latin typeface="Calibri"/>
                <a:ea typeface="+mn-ea"/>
                <a:cs typeface="+mn-cs"/>
              </a:rPr>
              <a:t> </a:t>
            </a:r>
            <a:r>
              <a:rPr kumimoji="0" lang="en-US" sz="2000" b="1" i="0" u="none" strike="noStrike" kern="1200" cap="none" spc="0" normalizeH="0" baseline="0" noProof="0" dirty="0" err="1">
                <a:ln>
                  <a:noFill/>
                </a:ln>
                <a:solidFill>
                  <a:srgbClr val="6E706E"/>
                </a:solidFill>
                <a:effectLst/>
                <a:uLnTx/>
                <a:uFillTx/>
                <a:latin typeface="Calibri"/>
                <a:ea typeface="+mn-ea"/>
                <a:cs typeface="+mn-cs"/>
              </a:rPr>
              <a:t>i</a:t>
            </a:r>
            <a:r>
              <a:rPr kumimoji="0" lang="en-US" sz="2000" b="1" i="0" u="none" strike="noStrike" kern="1200" cap="none" spc="0" normalizeH="0" baseline="0" noProof="0" dirty="0">
                <a:ln>
                  <a:noFill/>
                </a:ln>
                <a:solidFill>
                  <a:srgbClr val="6E706E"/>
                </a:solidFill>
                <a:effectLst/>
                <a:uLnTx/>
                <a:uFillTx/>
                <a:latin typeface="Calibri"/>
                <a:ea typeface="+mn-ea"/>
                <a:cs typeface="+mn-cs"/>
              </a:rPr>
              <a:t> </a:t>
            </a:r>
            <a:r>
              <a:rPr kumimoji="0" lang="en-US" sz="2000" b="1" i="0" u="none" strike="noStrike" kern="1200" cap="none" spc="0" normalizeH="0" baseline="0" noProof="0" dirty="0" err="1">
                <a:ln>
                  <a:noFill/>
                </a:ln>
                <a:solidFill>
                  <a:srgbClr val="6E706E"/>
                </a:solidFill>
                <a:effectLst/>
                <a:uLnTx/>
                <a:uFillTx/>
                <a:latin typeface="Calibri"/>
                <a:ea typeface="+mn-ea"/>
                <a:cs typeface="+mn-cs"/>
              </a:rPr>
              <a:t>metodologija</a:t>
            </a:r>
            <a:r>
              <a:rPr kumimoji="0" lang="en-US" sz="2000" b="1" i="0" u="none" strike="noStrike" kern="1200" cap="none" spc="0" normalizeH="0" baseline="0" noProof="0" dirty="0">
                <a:ln>
                  <a:noFill/>
                </a:ln>
                <a:solidFill>
                  <a:srgbClr val="6E706E"/>
                </a:solidFill>
                <a:effectLst/>
                <a:uLnTx/>
                <a:uFillTx/>
                <a:latin typeface="Calibri"/>
                <a:ea typeface="+mn-ea"/>
                <a:cs typeface="+mn-cs"/>
              </a:rPr>
              <a:t>………………………….3</a:t>
            </a:r>
          </a:p>
          <a:p>
            <a:pPr marL="228600" marR="0" lvl="0" indent="-228600" algn="l" defTabSz="914400" rtl="0" eaLnBrk="1" fontAlgn="auto" latinLnBrk="0" hangingPunct="1">
              <a:lnSpc>
                <a:spcPct val="100000"/>
              </a:lnSpc>
              <a:spcBef>
                <a:spcPts val="1000"/>
              </a:spcBef>
              <a:spcAft>
                <a:spcPts val="0"/>
              </a:spcAft>
              <a:buClr>
                <a:srgbClr val="6E706E"/>
              </a:buClr>
              <a:buSzTx/>
              <a:buFont typeface="Arial" panose="020B0604020202020204" pitchFamily="34" charset="0"/>
              <a:buChar char="•"/>
              <a:tabLst>
                <a:tab pos="8697913" algn="l"/>
              </a:tabLst>
              <a:defRPr/>
            </a:pPr>
            <a:r>
              <a:rPr kumimoji="0" lang="en-US" sz="2000" b="1" i="0" u="none" strike="noStrike" kern="1200" cap="none" spc="0" normalizeH="0" baseline="0" noProof="0" dirty="0" err="1">
                <a:ln>
                  <a:noFill/>
                </a:ln>
                <a:solidFill>
                  <a:srgbClr val="6E706E"/>
                </a:solidFill>
                <a:effectLst/>
                <a:uLnTx/>
                <a:uFillTx/>
                <a:latin typeface="Calibri"/>
                <a:ea typeface="+mn-ea"/>
                <a:cs typeface="+mn-cs"/>
              </a:rPr>
              <a:t>Kako</a:t>
            </a:r>
            <a:r>
              <a:rPr kumimoji="0" lang="en-US" sz="2000" b="1" i="0" u="none" strike="noStrike" kern="1200" cap="none" spc="0" normalizeH="0" baseline="0" noProof="0" dirty="0">
                <a:ln>
                  <a:noFill/>
                </a:ln>
                <a:solidFill>
                  <a:srgbClr val="6E706E"/>
                </a:solidFill>
                <a:effectLst/>
                <a:uLnTx/>
                <a:uFillTx/>
                <a:latin typeface="Calibri"/>
                <a:ea typeface="+mn-ea"/>
                <a:cs typeface="+mn-cs"/>
              </a:rPr>
              <a:t> </a:t>
            </a:r>
            <a:r>
              <a:rPr kumimoji="0" lang="en-US" sz="2000" b="1" i="0" u="none" strike="noStrike" kern="1200" cap="none" spc="0" normalizeH="0" baseline="0" noProof="0" dirty="0" err="1">
                <a:ln>
                  <a:noFill/>
                </a:ln>
                <a:solidFill>
                  <a:srgbClr val="6E706E"/>
                </a:solidFill>
                <a:effectLst/>
                <a:uLnTx/>
                <a:uFillTx/>
                <a:latin typeface="Calibri"/>
                <a:ea typeface="+mn-ea"/>
                <a:cs typeface="+mn-cs"/>
              </a:rPr>
              <a:t>čitati</a:t>
            </a:r>
            <a:r>
              <a:rPr kumimoji="0" lang="en-US" sz="2000" b="1" i="0" u="none" strike="noStrike" kern="1200" cap="none" spc="0" normalizeH="0" baseline="0" noProof="0" dirty="0">
                <a:ln>
                  <a:noFill/>
                </a:ln>
                <a:solidFill>
                  <a:srgbClr val="6E706E"/>
                </a:solidFill>
                <a:effectLst/>
                <a:uLnTx/>
                <a:uFillTx/>
                <a:latin typeface="Calibri"/>
                <a:ea typeface="+mn-ea"/>
                <a:cs typeface="+mn-cs"/>
              </a:rPr>
              <a:t> tab</a:t>
            </a:r>
            <a:r>
              <a:rPr lang="en-US" sz="2000" b="1" dirty="0" err="1">
                <a:solidFill>
                  <a:srgbClr val="6E706E"/>
                </a:solidFill>
                <a:latin typeface="Calibri"/>
              </a:rPr>
              <a:t>ele</a:t>
            </a:r>
            <a:r>
              <a:rPr lang="en-US" sz="2000" b="1" dirty="0">
                <a:solidFill>
                  <a:srgbClr val="6E706E"/>
                </a:solidFill>
                <a:latin typeface="Calibri"/>
              </a:rPr>
              <a:t>………………………………………………….5</a:t>
            </a:r>
            <a:endParaRPr lang="sr-Latn-BA" sz="2000" b="1" dirty="0">
              <a:solidFill>
                <a:srgbClr val="6E706E"/>
              </a:solidFill>
              <a:latin typeface="Calibri"/>
            </a:endParaRPr>
          </a:p>
          <a:p>
            <a:pPr marL="228600" marR="0" lvl="0" indent="-228600" algn="l" defTabSz="914400" rtl="0" eaLnBrk="1" fontAlgn="auto" latinLnBrk="0" hangingPunct="1">
              <a:lnSpc>
                <a:spcPct val="100000"/>
              </a:lnSpc>
              <a:spcBef>
                <a:spcPts val="1000"/>
              </a:spcBef>
              <a:spcAft>
                <a:spcPts val="0"/>
              </a:spcAft>
              <a:buClr>
                <a:srgbClr val="6E706E"/>
              </a:buClr>
              <a:buSzTx/>
              <a:buFont typeface="Arial" panose="020B0604020202020204" pitchFamily="34" charset="0"/>
              <a:buChar char="•"/>
              <a:tabLst>
                <a:tab pos="8697913" algn="l"/>
              </a:tabLst>
              <a:defRPr/>
            </a:pPr>
            <a:r>
              <a:rPr kumimoji="0" lang="en-US" sz="2000" b="1" i="0" u="none" strike="noStrike" kern="1200" cap="none" spc="0" normalizeH="0" baseline="0" noProof="0" dirty="0" err="1">
                <a:ln>
                  <a:noFill/>
                </a:ln>
                <a:solidFill>
                  <a:srgbClr val="6E706E"/>
                </a:solidFill>
                <a:effectLst/>
                <a:uLnTx/>
                <a:uFillTx/>
                <a:latin typeface="Calibri"/>
                <a:ea typeface="+mn-ea"/>
                <a:cs typeface="+mn-cs"/>
              </a:rPr>
              <a:t>Uzorak</a:t>
            </a:r>
            <a:r>
              <a:rPr kumimoji="0" lang="en-US" sz="2000" b="1" i="0" u="none" strike="noStrike" kern="1200" cap="none" spc="0" normalizeH="0" baseline="0" noProof="0" dirty="0">
                <a:ln>
                  <a:noFill/>
                </a:ln>
                <a:solidFill>
                  <a:srgbClr val="6E706E"/>
                </a:solidFill>
                <a:effectLst/>
                <a:uLnTx/>
                <a:uFillTx/>
                <a:latin typeface="Calibri"/>
                <a:ea typeface="+mn-ea"/>
                <a:cs typeface="+mn-cs"/>
              </a:rPr>
              <a:t> ……………………………………………………………......6	  	</a:t>
            </a:r>
            <a:r>
              <a:rPr kumimoji="0" lang="en-US" sz="2000" b="0" i="0" u="none" strike="noStrike" kern="1200" cap="none" spc="0" normalizeH="0" baseline="0" noProof="0" dirty="0">
                <a:ln>
                  <a:noFill/>
                </a:ln>
                <a:solidFill>
                  <a:srgbClr val="6E706E"/>
                </a:solidFill>
                <a:effectLst/>
                <a:uLnTx/>
                <a:uFillTx/>
                <a:latin typeface="Calibri"/>
                <a:ea typeface="+mn-ea"/>
                <a:cs typeface="+mn-cs"/>
              </a:rPr>
              <a:t>  </a:t>
            </a:r>
          </a:p>
          <a:p>
            <a:pPr marL="228600" marR="0" lvl="0" indent="-228600" algn="l" defTabSz="914400" rtl="0" eaLnBrk="1" fontAlgn="auto" latinLnBrk="0" hangingPunct="1">
              <a:lnSpc>
                <a:spcPct val="100000"/>
              </a:lnSpc>
              <a:spcBef>
                <a:spcPts val="1000"/>
              </a:spcBef>
              <a:spcAft>
                <a:spcPts val="0"/>
              </a:spcAft>
              <a:buClr>
                <a:srgbClr val="6E706E"/>
              </a:buClr>
              <a:buSzTx/>
              <a:buFont typeface="Arial" panose="020B0604020202020204" pitchFamily="34" charset="0"/>
              <a:buChar char="•"/>
              <a:tabLst>
                <a:tab pos="8697913" algn="l"/>
              </a:tabLst>
              <a:defRPr/>
            </a:pPr>
            <a:r>
              <a:rPr kumimoji="0" lang="en-US" sz="2000" b="1" i="0" u="none" strike="noStrike" kern="1200" cap="none" spc="0" normalizeH="0" baseline="0" noProof="0" dirty="0" err="1">
                <a:ln>
                  <a:noFill/>
                </a:ln>
                <a:solidFill>
                  <a:srgbClr val="6E706E"/>
                </a:solidFill>
                <a:effectLst/>
                <a:uLnTx/>
                <a:uFillTx/>
                <a:latin typeface="Calibri"/>
                <a:ea typeface="+mn-ea"/>
                <a:cs typeface="+mn-cs"/>
              </a:rPr>
              <a:t>Rezultati</a:t>
            </a:r>
            <a:r>
              <a:rPr kumimoji="0" lang="en-US" sz="2000" b="1" i="0" u="none" strike="noStrike" kern="1200" cap="none" spc="0" normalizeH="0" baseline="0" noProof="0" dirty="0">
                <a:ln>
                  <a:noFill/>
                </a:ln>
                <a:solidFill>
                  <a:srgbClr val="6E706E"/>
                </a:solidFill>
                <a:effectLst/>
                <a:uLnTx/>
                <a:uFillTx/>
                <a:latin typeface="Calibri"/>
                <a:ea typeface="+mn-ea"/>
                <a:cs typeface="+mn-cs"/>
              </a:rPr>
              <a:t>……………………………………………………………....8</a:t>
            </a:r>
          </a:p>
          <a:p>
            <a:pPr marL="685800" lvl="1" indent="-228600">
              <a:spcBef>
                <a:spcPts val="1000"/>
              </a:spcBef>
              <a:buClr>
                <a:srgbClr val="6E706E"/>
              </a:buClr>
              <a:buFont typeface="Arial" panose="020B0604020202020204" pitchFamily="34" charset="0"/>
              <a:buChar char="•"/>
              <a:tabLst>
                <a:tab pos="8697913" algn="l"/>
              </a:tabLst>
              <a:defRPr/>
            </a:pPr>
            <a:r>
              <a:rPr lang="en-US" dirty="0" err="1">
                <a:solidFill>
                  <a:srgbClr val="6E706E"/>
                </a:solidFill>
                <a:latin typeface="Calibri"/>
              </a:rPr>
              <a:t>Inovatori</a:t>
            </a:r>
            <a:r>
              <a:rPr lang="en-US" dirty="0">
                <a:solidFill>
                  <a:srgbClr val="6E706E"/>
                </a:solidFill>
                <a:latin typeface="Calibri"/>
              </a:rPr>
              <a:t>………………………………………………………………….13</a:t>
            </a:r>
          </a:p>
          <a:p>
            <a:pPr marL="685800" lvl="1" indent="-228600">
              <a:spcBef>
                <a:spcPts val="1000"/>
              </a:spcBef>
              <a:buClr>
                <a:srgbClr val="6E706E"/>
              </a:buClr>
              <a:buFont typeface="Arial" panose="020B0604020202020204" pitchFamily="34" charset="0"/>
              <a:buChar char="•"/>
              <a:tabLst>
                <a:tab pos="8697913" algn="l"/>
              </a:tabLst>
              <a:defRPr/>
            </a:pPr>
            <a:r>
              <a:rPr kumimoji="0" lang="en-US" i="0" u="none" strike="noStrike" kern="1200" cap="none" spc="0" normalizeH="0" baseline="0" noProof="0" dirty="0" err="1">
                <a:ln>
                  <a:noFill/>
                </a:ln>
                <a:solidFill>
                  <a:srgbClr val="6E706E"/>
                </a:solidFill>
                <a:effectLst/>
                <a:uLnTx/>
                <a:uFillTx/>
                <a:latin typeface="Calibri"/>
                <a:ea typeface="+mn-ea"/>
                <a:cs typeface="+mn-cs"/>
              </a:rPr>
              <a:t>Digitalna</a:t>
            </a:r>
            <a:r>
              <a:rPr kumimoji="0" lang="en-US" i="0" u="none" strike="noStrike" kern="1200" cap="none" spc="0" normalizeH="0" baseline="0" noProof="0" dirty="0">
                <a:ln>
                  <a:noFill/>
                </a:ln>
                <a:solidFill>
                  <a:srgbClr val="6E706E"/>
                </a:solidFill>
                <a:effectLst/>
                <a:uLnTx/>
                <a:uFillTx/>
                <a:latin typeface="Calibri"/>
                <a:ea typeface="+mn-ea"/>
                <a:cs typeface="+mn-cs"/>
              </a:rPr>
              <a:t> </a:t>
            </a:r>
            <a:r>
              <a:rPr kumimoji="0" lang="en-US" i="0" u="none" strike="noStrike" kern="1200" cap="none" spc="0" normalizeH="0" baseline="0" noProof="0" dirty="0" err="1">
                <a:ln>
                  <a:noFill/>
                </a:ln>
                <a:solidFill>
                  <a:srgbClr val="6E706E"/>
                </a:solidFill>
                <a:effectLst/>
                <a:uLnTx/>
                <a:uFillTx/>
                <a:latin typeface="Calibri"/>
                <a:ea typeface="+mn-ea"/>
                <a:cs typeface="+mn-cs"/>
              </a:rPr>
              <a:t>transformacija</a:t>
            </a:r>
            <a:r>
              <a:rPr kumimoji="0" lang="en-US" i="0" u="none" strike="noStrike" kern="1200" cap="none" spc="0" normalizeH="0" baseline="0" noProof="0" dirty="0">
                <a:ln>
                  <a:noFill/>
                </a:ln>
                <a:solidFill>
                  <a:srgbClr val="6E706E"/>
                </a:solidFill>
                <a:effectLst/>
                <a:uLnTx/>
                <a:uFillTx/>
                <a:latin typeface="Calibri"/>
                <a:ea typeface="+mn-ea"/>
                <a:cs typeface="+mn-cs"/>
              </a:rPr>
              <a:t>…………………………………………..41</a:t>
            </a:r>
          </a:p>
          <a:p>
            <a:pPr marL="685800" lvl="1" indent="-228600">
              <a:spcBef>
                <a:spcPts val="1000"/>
              </a:spcBef>
              <a:buClr>
                <a:srgbClr val="6E706E"/>
              </a:buClr>
              <a:buFont typeface="Arial" panose="020B0604020202020204" pitchFamily="34" charset="0"/>
              <a:buChar char="•"/>
              <a:tabLst>
                <a:tab pos="8697913" algn="l"/>
              </a:tabLst>
              <a:defRPr/>
            </a:pPr>
            <a:r>
              <a:rPr lang="en-US" dirty="0" err="1">
                <a:solidFill>
                  <a:srgbClr val="6E706E"/>
                </a:solidFill>
                <a:latin typeface="Calibri"/>
              </a:rPr>
              <a:t>Podrška</a:t>
            </a:r>
            <a:r>
              <a:rPr lang="en-US" dirty="0">
                <a:solidFill>
                  <a:srgbClr val="6E706E"/>
                </a:solidFill>
                <a:latin typeface="Calibri"/>
              </a:rPr>
              <a:t> </a:t>
            </a:r>
            <a:r>
              <a:rPr lang="en-US" dirty="0" err="1">
                <a:solidFill>
                  <a:srgbClr val="6E706E"/>
                </a:solidFill>
                <a:latin typeface="Calibri"/>
              </a:rPr>
              <a:t>inoviranju</a:t>
            </a:r>
            <a:r>
              <a:rPr lang="en-US" dirty="0">
                <a:solidFill>
                  <a:srgbClr val="6E706E"/>
                </a:solidFill>
                <a:latin typeface="Calibri"/>
              </a:rPr>
              <a:t> </a:t>
            </a:r>
            <a:r>
              <a:rPr lang="en-US" dirty="0" err="1">
                <a:solidFill>
                  <a:srgbClr val="6E706E"/>
                </a:solidFill>
                <a:latin typeface="Calibri"/>
              </a:rPr>
              <a:t>i</a:t>
            </a:r>
            <a:r>
              <a:rPr lang="en-US" dirty="0">
                <a:solidFill>
                  <a:srgbClr val="6E706E"/>
                </a:solidFill>
                <a:latin typeface="Calibri"/>
              </a:rPr>
              <a:t> </a:t>
            </a:r>
            <a:r>
              <a:rPr lang="en-US" dirty="0" err="1">
                <a:solidFill>
                  <a:srgbClr val="6E706E"/>
                </a:solidFill>
                <a:latin typeface="Calibri"/>
              </a:rPr>
              <a:t>digitalnoj</a:t>
            </a:r>
            <a:r>
              <a:rPr lang="en-US" dirty="0">
                <a:solidFill>
                  <a:srgbClr val="6E706E"/>
                </a:solidFill>
                <a:latin typeface="Calibri"/>
              </a:rPr>
              <a:t> </a:t>
            </a:r>
            <a:r>
              <a:rPr lang="en-US" dirty="0" err="1">
                <a:solidFill>
                  <a:srgbClr val="6E706E"/>
                </a:solidFill>
                <a:latin typeface="Calibri"/>
              </a:rPr>
              <a:t>trasformaciji</a:t>
            </a:r>
            <a:r>
              <a:rPr lang="en-US" dirty="0">
                <a:solidFill>
                  <a:srgbClr val="6E706E"/>
                </a:solidFill>
                <a:latin typeface="Calibri"/>
              </a:rPr>
              <a:t>……….......49</a:t>
            </a:r>
          </a:p>
          <a:p>
            <a:pPr marL="685800" lvl="1" indent="-228600">
              <a:spcBef>
                <a:spcPts val="1000"/>
              </a:spcBef>
              <a:buClr>
                <a:srgbClr val="6E706E"/>
              </a:buClr>
              <a:buFont typeface="Arial" panose="020B0604020202020204" pitchFamily="34" charset="0"/>
              <a:buChar char="•"/>
              <a:tabLst>
                <a:tab pos="8697913" algn="l"/>
              </a:tabLst>
              <a:defRPr/>
            </a:pPr>
            <a:r>
              <a:rPr kumimoji="0" lang="en-US" i="0" u="none" strike="noStrike" kern="1200" cap="none" spc="0" normalizeH="0" baseline="0" noProof="0" dirty="0" err="1">
                <a:ln>
                  <a:noFill/>
                </a:ln>
                <a:solidFill>
                  <a:srgbClr val="6E706E"/>
                </a:solidFill>
                <a:effectLst/>
                <a:uLnTx/>
                <a:uFillTx/>
                <a:latin typeface="Calibri"/>
                <a:ea typeface="+mn-ea"/>
                <a:cs typeface="+mn-cs"/>
              </a:rPr>
              <a:t>Neinovativna</a:t>
            </a:r>
            <a:r>
              <a:rPr kumimoji="0" lang="en-US" i="0" u="none" strike="noStrike" kern="1200" cap="none" spc="0" normalizeH="0" baseline="0" noProof="0" dirty="0">
                <a:ln>
                  <a:noFill/>
                </a:ln>
                <a:solidFill>
                  <a:srgbClr val="6E706E"/>
                </a:solidFill>
                <a:effectLst/>
                <a:uLnTx/>
                <a:uFillTx/>
                <a:latin typeface="Calibri"/>
                <a:ea typeface="+mn-ea"/>
                <a:cs typeface="+mn-cs"/>
              </a:rPr>
              <a:t> </a:t>
            </a:r>
            <a:r>
              <a:rPr kumimoji="0" lang="en-US" i="0" u="none" strike="noStrike" kern="1200" cap="none" spc="0" normalizeH="0" baseline="0" noProof="0" dirty="0" err="1">
                <a:ln>
                  <a:noFill/>
                </a:ln>
                <a:solidFill>
                  <a:srgbClr val="6E706E"/>
                </a:solidFill>
                <a:effectLst/>
                <a:uLnTx/>
                <a:uFillTx/>
                <a:latin typeface="Calibri"/>
                <a:ea typeface="+mn-ea"/>
                <a:cs typeface="+mn-cs"/>
              </a:rPr>
              <a:t>preduzeća</a:t>
            </a:r>
            <a:r>
              <a:rPr kumimoji="0" lang="en-US" i="0" u="none" strike="noStrike" kern="1200" cap="none" spc="0" normalizeH="0" baseline="0" noProof="0" dirty="0">
                <a:ln>
                  <a:noFill/>
                </a:ln>
                <a:solidFill>
                  <a:srgbClr val="6E706E"/>
                </a:solidFill>
                <a:effectLst/>
                <a:uLnTx/>
                <a:uFillTx/>
                <a:latin typeface="Calibri"/>
                <a:ea typeface="+mn-ea"/>
                <a:cs typeface="+mn-cs"/>
              </a:rPr>
              <a:t>………………………………………….66</a:t>
            </a:r>
          </a:p>
          <a:p>
            <a:pPr marL="685800" lvl="1" indent="-228600">
              <a:spcBef>
                <a:spcPts val="1000"/>
              </a:spcBef>
              <a:buClr>
                <a:srgbClr val="6E706E"/>
              </a:buClr>
              <a:buFont typeface="Arial" panose="020B0604020202020204" pitchFamily="34" charset="0"/>
              <a:buChar char="•"/>
              <a:tabLst>
                <a:tab pos="8697913" algn="l"/>
              </a:tabLst>
              <a:defRPr/>
            </a:pPr>
            <a:r>
              <a:rPr lang="en-US" dirty="0" err="1">
                <a:solidFill>
                  <a:srgbClr val="6E706E"/>
                </a:solidFill>
                <a:latin typeface="Calibri"/>
              </a:rPr>
              <a:t>Digitalni</a:t>
            </a:r>
            <a:r>
              <a:rPr lang="en-US" dirty="0">
                <a:solidFill>
                  <a:srgbClr val="6E706E"/>
                </a:solidFill>
                <a:latin typeface="Calibri"/>
              </a:rPr>
              <a:t> </a:t>
            </a:r>
            <a:r>
              <a:rPr lang="en-US" dirty="0" err="1">
                <a:solidFill>
                  <a:srgbClr val="6E706E"/>
                </a:solidFill>
                <a:latin typeface="Calibri"/>
              </a:rPr>
              <a:t>netransformatori</a:t>
            </a:r>
            <a:r>
              <a:rPr lang="en-US" dirty="0">
                <a:solidFill>
                  <a:srgbClr val="6E706E"/>
                </a:solidFill>
                <a:latin typeface="Calibri"/>
              </a:rPr>
              <a:t>……………………………………….74</a:t>
            </a:r>
          </a:p>
          <a:p>
            <a:pPr marL="685800" lvl="1" indent="-228600">
              <a:spcBef>
                <a:spcPts val="1000"/>
              </a:spcBef>
              <a:buClr>
                <a:srgbClr val="6E706E"/>
              </a:buClr>
              <a:buFont typeface="Arial" panose="020B0604020202020204" pitchFamily="34" charset="0"/>
              <a:buChar char="•"/>
              <a:tabLst>
                <a:tab pos="8697913" algn="l"/>
              </a:tabLst>
              <a:defRPr/>
            </a:pPr>
            <a:r>
              <a:rPr lang="en-US" dirty="0" err="1">
                <a:solidFill>
                  <a:srgbClr val="6E706E"/>
                </a:solidFill>
                <a:latin typeface="Calibri"/>
              </a:rPr>
              <a:t>eFaktura</a:t>
            </a:r>
            <a:r>
              <a:rPr lang="en-US" dirty="0">
                <a:solidFill>
                  <a:srgbClr val="6E706E"/>
                </a:solidFill>
                <a:latin typeface="Calibri"/>
              </a:rPr>
              <a:t>………………………………………………………………....79</a:t>
            </a:r>
          </a:p>
          <a:p>
            <a:pPr marL="685800" lvl="1" indent="-228600">
              <a:spcBef>
                <a:spcPts val="1000"/>
              </a:spcBef>
              <a:buClr>
                <a:srgbClr val="6E706E"/>
              </a:buClr>
              <a:buFont typeface="Arial" panose="020B0604020202020204" pitchFamily="34" charset="0"/>
              <a:buChar char="•"/>
              <a:tabLst>
                <a:tab pos="8697913" algn="l"/>
              </a:tabLst>
              <a:defRPr/>
            </a:pPr>
            <a:r>
              <a:rPr lang="en-US" dirty="0">
                <a:solidFill>
                  <a:srgbClr val="6E706E"/>
                </a:solidFill>
                <a:latin typeface="Calibri"/>
              </a:rPr>
              <a:t>Prava </a:t>
            </a:r>
            <a:r>
              <a:rPr lang="en-US" dirty="0" err="1">
                <a:solidFill>
                  <a:srgbClr val="6E706E"/>
                </a:solidFill>
                <a:latin typeface="Calibri"/>
              </a:rPr>
              <a:t>intelektualne</a:t>
            </a:r>
            <a:r>
              <a:rPr lang="en-US" dirty="0">
                <a:solidFill>
                  <a:srgbClr val="6E706E"/>
                </a:solidFill>
                <a:latin typeface="Calibri"/>
              </a:rPr>
              <a:t> </a:t>
            </a:r>
            <a:r>
              <a:rPr lang="en-US" dirty="0" err="1">
                <a:solidFill>
                  <a:srgbClr val="6E706E"/>
                </a:solidFill>
                <a:latin typeface="Calibri"/>
              </a:rPr>
              <a:t>svojine</a:t>
            </a:r>
            <a:r>
              <a:rPr lang="en-US" dirty="0">
                <a:solidFill>
                  <a:srgbClr val="6E706E"/>
                </a:solidFill>
                <a:latin typeface="Calibri"/>
              </a:rPr>
              <a:t>………………………………….....86</a:t>
            </a:r>
            <a:r>
              <a:rPr kumimoji="0" lang="en-US" sz="2000" b="1" i="0" u="none" strike="noStrike" kern="1200" cap="none" spc="0" normalizeH="0" baseline="0" noProof="0" dirty="0">
                <a:ln>
                  <a:noFill/>
                </a:ln>
                <a:solidFill>
                  <a:srgbClr val="404040"/>
                </a:solidFill>
                <a:effectLst/>
                <a:uLnTx/>
                <a:uFillTx/>
                <a:latin typeface="Calibri"/>
                <a:ea typeface="+mn-ea"/>
                <a:cs typeface="+mn-cs"/>
              </a:rPr>
              <a:t>	</a:t>
            </a:r>
            <a:endParaRPr kumimoji="0" lang="en-US" sz="1800" b="0" i="0" u="none" strike="noStrike" kern="1200" cap="none" spc="0" normalizeH="0" baseline="0" noProof="0" dirty="0">
              <a:ln>
                <a:noFill/>
              </a:ln>
              <a:solidFill>
                <a:srgbClr val="FF0000"/>
              </a:solidFill>
              <a:effectLst/>
              <a:uLnTx/>
              <a:uFillTx/>
              <a:latin typeface="Calibri"/>
              <a:ea typeface="+mn-ea"/>
              <a:cs typeface="+mn-cs"/>
            </a:endParaRPr>
          </a:p>
          <a:p>
            <a:pPr marL="314325" marR="0" lvl="0" algn="l" defTabSz="914400" rtl="0" eaLnBrk="1" fontAlgn="auto" latinLnBrk="0" hangingPunct="1">
              <a:lnSpc>
                <a:spcPct val="100000"/>
              </a:lnSpc>
              <a:spcBef>
                <a:spcPts val="1000"/>
              </a:spcBef>
              <a:spcAft>
                <a:spcPts val="0"/>
              </a:spcAft>
              <a:buClrTx/>
              <a:buSzTx/>
              <a:tabLst>
                <a:tab pos="8697913" algn="l"/>
              </a:tabLst>
              <a:defRPr/>
            </a:pPr>
            <a:endParaRPr kumimoji="0" lang="en-US" sz="1800" b="1" i="0" u="none" strike="noStrike" kern="1200" cap="none" spc="0" normalizeH="0" baseline="0" noProof="0" dirty="0">
              <a:ln>
                <a:noFill/>
              </a:ln>
              <a:solidFill>
                <a:srgbClr val="404040"/>
              </a:solidFill>
              <a:effectLst/>
              <a:uLnTx/>
              <a:uFillTx/>
              <a:latin typeface="Calibri"/>
              <a:ea typeface="+mn-ea"/>
              <a:cs typeface="+mn-cs"/>
            </a:endParaRPr>
          </a:p>
          <a:p>
            <a:pPr marL="314325" marR="0" lvl="0" algn="l" defTabSz="914400" rtl="0" eaLnBrk="1" fontAlgn="auto" latinLnBrk="0" hangingPunct="1">
              <a:lnSpc>
                <a:spcPct val="100000"/>
              </a:lnSpc>
              <a:spcBef>
                <a:spcPts val="1000"/>
              </a:spcBef>
              <a:spcAft>
                <a:spcPts val="0"/>
              </a:spcAft>
              <a:buClrTx/>
              <a:buSzTx/>
              <a:tabLst>
                <a:tab pos="8697913" algn="l"/>
              </a:tabLst>
              <a:defRPr/>
            </a:pPr>
            <a:r>
              <a:rPr kumimoji="0" lang="en-US" sz="1800" b="0" i="0" u="none" strike="noStrike" kern="1200" cap="none" spc="0" normalizeH="0" baseline="0" noProof="0" dirty="0">
                <a:ln>
                  <a:noFill/>
                </a:ln>
                <a:solidFill>
                  <a:srgbClr val="404040"/>
                </a:solidFill>
                <a:effectLst/>
                <a:uLnTx/>
                <a:uFillTx/>
                <a:latin typeface="Calibri"/>
                <a:ea typeface="+mn-ea"/>
                <a:cs typeface="+mn-cs"/>
              </a:rPr>
              <a:t>	</a:t>
            </a:r>
          </a:p>
        </p:txBody>
      </p:sp>
      <p:grpSp>
        <p:nvGrpSpPr>
          <p:cNvPr id="8" name="Group 43">
            <a:extLst>
              <a:ext uri="{FF2B5EF4-FFF2-40B4-BE49-F238E27FC236}">
                <a16:creationId xmlns:a16="http://schemas.microsoft.com/office/drawing/2014/main" id="{DB4C77FE-3033-4BB2-951F-4C1C5F32451F}"/>
              </a:ext>
            </a:extLst>
          </p:cNvPr>
          <p:cNvGrpSpPr/>
          <p:nvPr/>
        </p:nvGrpSpPr>
        <p:grpSpPr>
          <a:xfrm>
            <a:off x="621599" y="1272944"/>
            <a:ext cx="367848" cy="5448531"/>
            <a:chOff x="114300" y="923925"/>
            <a:chExt cx="781050" cy="5800725"/>
          </a:xfrm>
        </p:grpSpPr>
        <p:sp>
          <p:nvSpPr>
            <p:cNvPr id="9" name="Rectangle 8">
              <a:extLst>
                <a:ext uri="{FF2B5EF4-FFF2-40B4-BE49-F238E27FC236}">
                  <a16:creationId xmlns:a16="http://schemas.microsoft.com/office/drawing/2014/main" id="{6CAD3BBA-421D-4C73-8A46-D1B63CA3FE73}"/>
                </a:ext>
              </a:extLst>
            </p:cNvPr>
            <p:cNvSpPr/>
            <p:nvPr/>
          </p:nvSpPr>
          <p:spPr>
            <a:xfrm>
              <a:off x="114300" y="923925"/>
              <a:ext cx="390525" cy="5800725"/>
            </a:xfrm>
            <a:prstGeom prst="rect">
              <a:avLst/>
            </a:prstGeom>
            <a:solidFill>
              <a:srgbClr val="FDB8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Rectangle 9">
              <a:extLst>
                <a:ext uri="{FF2B5EF4-FFF2-40B4-BE49-F238E27FC236}">
                  <a16:creationId xmlns:a16="http://schemas.microsoft.com/office/drawing/2014/main" id="{BA3D3BA7-FCA7-4B27-A200-07D81D7FA692}"/>
                </a:ext>
              </a:extLst>
            </p:cNvPr>
            <p:cNvSpPr/>
            <p:nvPr/>
          </p:nvSpPr>
          <p:spPr>
            <a:xfrm>
              <a:off x="504825" y="923925"/>
              <a:ext cx="390525" cy="5800725"/>
            </a:xfrm>
            <a:prstGeom prst="rect">
              <a:avLst/>
            </a:prstGeom>
            <a:solidFill>
              <a:srgbClr val="E64E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3" name="Title 10">
            <a:extLst>
              <a:ext uri="{FF2B5EF4-FFF2-40B4-BE49-F238E27FC236}">
                <a16:creationId xmlns:a16="http://schemas.microsoft.com/office/drawing/2014/main" id="{572A0F60-3D5C-4A61-B2D0-00906F00D594}"/>
              </a:ext>
            </a:extLst>
          </p:cNvPr>
          <p:cNvSpPr txBox="1">
            <a:spLocks/>
          </p:cNvSpPr>
          <p:nvPr/>
        </p:nvSpPr>
        <p:spPr>
          <a:xfrm>
            <a:off x="533968" y="144463"/>
            <a:ext cx="10515600" cy="720725"/>
          </a:xfrm>
          <a:prstGeom prst="rect">
            <a:avLst/>
          </a:prstGeom>
        </p:spPr>
        <p:txBody>
          <a:bodyPr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en-US" sz="3000" dirty="0" err="1">
                <a:solidFill>
                  <a:srgbClr val="004B88"/>
                </a:solidFill>
                <a:latin typeface="Century Gothic" panose="020B0502020202020204" pitchFamily="34" charset="0"/>
              </a:rPr>
              <a:t>Sadržaj</a:t>
            </a:r>
            <a:endParaRPr lang="en-US" sz="3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2067209752"/>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B7C8F19F-7095-4565-9B51-DB95634BE338}"/>
              </a:ext>
            </a:extLst>
          </p:cNvPr>
          <p:cNvGraphicFramePr/>
          <p:nvPr>
            <p:extLst>
              <p:ext uri="{D42A27DB-BD31-4B8C-83A1-F6EECF244321}">
                <p14:modId xmlns:p14="http://schemas.microsoft.com/office/powerpoint/2010/main" val="1182913712"/>
              </p:ext>
            </p:extLst>
          </p:nvPr>
        </p:nvGraphicFramePr>
        <p:xfrm>
          <a:off x="610513" y="1039238"/>
          <a:ext cx="6096000" cy="321470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0" name="Chart 9">
            <a:extLst>
              <a:ext uri="{FF2B5EF4-FFF2-40B4-BE49-F238E27FC236}">
                <a16:creationId xmlns:a16="http://schemas.microsoft.com/office/drawing/2014/main" id="{22E182C4-FAD7-496B-B2E1-883DEA39148A}"/>
              </a:ext>
            </a:extLst>
          </p:cNvPr>
          <p:cNvGraphicFramePr/>
          <p:nvPr>
            <p:extLst>
              <p:ext uri="{D42A27DB-BD31-4B8C-83A1-F6EECF244321}">
                <p14:modId xmlns:p14="http://schemas.microsoft.com/office/powerpoint/2010/main" val="607714214"/>
              </p:ext>
            </p:extLst>
          </p:nvPr>
        </p:nvGraphicFramePr>
        <p:xfrm>
          <a:off x="7021863" y="1039237"/>
          <a:ext cx="4548750" cy="3214703"/>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a:extLst>
              <a:ext uri="{FF2B5EF4-FFF2-40B4-BE49-F238E27FC236}">
                <a16:creationId xmlns:a16="http://schemas.microsoft.com/office/drawing/2014/main" id="{FD196294-D52F-4FD1-B41B-2D324330F69F}"/>
              </a:ext>
            </a:extLst>
          </p:cNvPr>
          <p:cNvSpPr txBox="1"/>
          <p:nvPr/>
        </p:nvSpPr>
        <p:spPr>
          <a:xfrm>
            <a:off x="8547398" y="4170830"/>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6E706E"/>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6E706E"/>
                </a:solidFill>
                <a:effectLst/>
                <a:uLnTx/>
                <a:uFillTx/>
                <a:latin typeface="Century Gothic" panose="020B0502020202020204" pitchFamily="34" charset="0"/>
              </a:rPr>
              <a:t>: n = 90</a:t>
            </a:r>
          </a:p>
        </p:txBody>
      </p:sp>
      <p:sp>
        <p:nvSpPr>
          <p:cNvPr id="12" name="TextBox 11">
            <a:extLst>
              <a:ext uri="{FF2B5EF4-FFF2-40B4-BE49-F238E27FC236}">
                <a16:creationId xmlns:a16="http://schemas.microsoft.com/office/drawing/2014/main" id="{25534D09-8F7B-4D19-9C69-FE39379EE4F0}"/>
              </a:ext>
            </a:extLst>
          </p:cNvPr>
          <p:cNvSpPr txBox="1"/>
          <p:nvPr/>
        </p:nvSpPr>
        <p:spPr>
          <a:xfrm>
            <a:off x="3419363" y="4170830"/>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6E706E"/>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6E706E"/>
                </a:solidFill>
                <a:effectLst/>
                <a:uLnTx/>
                <a:uFillTx/>
                <a:latin typeface="Century Gothic" panose="020B0502020202020204" pitchFamily="34" charset="0"/>
              </a:rPr>
              <a:t>: n = 332</a:t>
            </a:r>
          </a:p>
        </p:txBody>
      </p:sp>
      <p:sp>
        <p:nvSpPr>
          <p:cNvPr id="8" name="TextBox 7">
            <a:extLst>
              <a:ext uri="{FF2B5EF4-FFF2-40B4-BE49-F238E27FC236}">
                <a16:creationId xmlns:a16="http://schemas.microsoft.com/office/drawing/2014/main" id="{C06F5829-D8AD-4375-BBB1-99AD8D2EA2C4}"/>
              </a:ext>
            </a:extLst>
          </p:cNvPr>
          <p:cNvSpPr txBox="1"/>
          <p:nvPr/>
        </p:nvSpPr>
        <p:spPr>
          <a:xfrm>
            <a:off x="533968" y="4709745"/>
            <a:ext cx="11036645" cy="1646605"/>
          </a:xfrm>
          <a:prstGeom prst="rect">
            <a:avLst/>
          </a:prstGeom>
          <a:noFill/>
        </p:spPr>
        <p:txBody>
          <a:bodyPr wrap="square" lIns="0" rIns="0" rtlCol="0">
            <a:spAutoFit/>
          </a:bodyPr>
          <a:lstStyle/>
          <a:p>
            <a:pPr marL="285750" indent="-285750" algn="just">
              <a:spcAft>
                <a:spcPts val="600"/>
              </a:spcAft>
              <a:buFont typeface="Arial" panose="020B0604020202020204" pitchFamily="34" charset="0"/>
              <a:buChar char="•"/>
              <a:defRPr/>
            </a:pPr>
            <a:r>
              <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rPr>
              <a:t>Najveći broj njih, a naročito firme koje su</a:t>
            </a:r>
            <a:r>
              <a:rPr kumimoji="0" lang="sr-Latn-RS" sz="1200" b="0" i="0" u="none" strike="noStrike" kern="1200" cap="none" spc="0" normalizeH="0" noProof="1">
                <a:ln>
                  <a:noFill/>
                </a:ln>
                <a:solidFill>
                  <a:srgbClr val="6E706E"/>
                </a:solidFill>
                <a:effectLst/>
                <a:uLnTx/>
                <a:uFillTx/>
                <a:latin typeface="Century Gothic" panose="020B0502020202020204" pitchFamily="34" charset="0"/>
              </a:rPr>
              <a:t> registrovane kao privredna društva, razvili su inovaciju </a:t>
            </a:r>
            <a:r>
              <a:rPr kumimoji="0" lang="sr-Latn-RS" sz="1200" b="1" i="0" u="none" strike="noStrike" kern="1200" cap="none" spc="0" normalizeH="0" noProof="1">
                <a:ln>
                  <a:noFill/>
                </a:ln>
                <a:solidFill>
                  <a:srgbClr val="6E706E"/>
                </a:solidFill>
                <a:effectLst/>
                <a:uLnTx/>
                <a:uFillTx/>
                <a:latin typeface="Century Gothic" panose="020B0502020202020204" pitchFamily="34" charset="0"/>
              </a:rPr>
              <a:t>u saradnji sa drugim preduzećima/ firmama</a:t>
            </a:r>
            <a:r>
              <a:rPr kumimoji="0" lang="sr-Latn-RS" sz="1200" b="0" i="0" u="none" strike="noStrike" kern="1200" cap="none" spc="0" normalizeH="0" noProof="1">
                <a:ln>
                  <a:noFill/>
                </a:ln>
                <a:solidFill>
                  <a:srgbClr val="6E706E"/>
                </a:solidFill>
                <a:effectLst/>
                <a:uLnTx/>
                <a:uFillTx/>
                <a:latin typeface="Century Gothic" panose="020B0502020202020204" pitchFamily="34" charset="0"/>
              </a:rPr>
              <a:t>. Preduzetnicima je opet i primerenija opcija da </a:t>
            </a:r>
            <a:r>
              <a:rPr kumimoji="0" lang="sr-Latn-RS" sz="1200" b="1" i="0" u="none" strike="noStrike" kern="1200" cap="none" spc="0" normalizeH="0" noProof="1">
                <a:ln>
                  <a:noFill/>
                </a:ln>
                <a:solidFill>
                  <a:srgbClr val="6E706E"/>
                </a:solidFill>
                <a:effectLst/>
                <a:uLnTx/>
                <a:uFillTx/>
                <a:latin typeface="Century Gothic" panose="020B0502020202020204" pitchFamily="34" charset="0"/>
              </a:rPr>
              <a:t>samostalno osmisle i primene inovacije</a:t>
            </a:r>
            <a:r>
              <a:rPr kumimoji="0" lang="sr-Latn-RS" sz="1200" b="0" i="0" u="none" strike="noStrike" kern="1200" cap="none" spc="0" normalizeH="0" noProof="1">
                <a:ln>
                  <a:noFill/>
                </a:ln>
                <a:solidFill>
                  <a:srgbClr val="6E706E"/>
                </a:solidFill>
                <a:effectLst/>
                <a:uLnTx/>
                <a:uFillTx/>
                <a:latin typeface="Century Gothic" panose="020B0502020202020204" pitchFamily="34" charset="0"/>
              </a:rPr>
              <a:t>. </a:t>
            </a:r>
            <a:r>
              <a:rPr lang="sr-Latn-RS" sz="1200" noProof="1">
                <a:solidFill>
                  <a:srgbClr val="6E706E"/>
                </a:solidFill>
                <a:latin typeface="Century Gothic" panose="020B0502020202020204" pitchFamily="34" charset="0"/>
              </a:rPr>
              <a:t>Nezavisno od veličine i pravne forme poslovanja, kao i druge kriterijume, manje od petine njih je došlo do inovacije modifikovanjem i adaptacijom </a:t>
            </a:r>
            <a:r>
              <a:rPr kumimoji="0" lang="sr-Latn-RS" sz="1200" b="0" i="0" u="none" strike="noStrike" kern="1200" cap="none" spc="0" normalizeH="0" noProof="1">
                <a:ln>
                  <a:noFill/>
                </a:ln>
                <a:solidFill>
                  <a:srgbClr val="6E706E"/>
                </a:solidFill>
                <a:effectLst/>
                <a:uLnTx/>
                <a:uFillTx/>
                <a:latin typeface="Century Gothic" panose="020B0502020202020204" pitchFamily="34" charset="0"/>
              </a:rPr>
              <a:t>postojećeg rešenja, kao i kopiranjem postojeće inovacije. </a:t>
            </a:r>
            <a:r>
              <a:rPr kumimoji="0" lang="sr-Latn-RS" sz="1200" b="1" i="0" u="none" strike="noStrike" kern="1200" cap="none" spc="0" normalizeH="0" noProof="1">
                <a:ln>
                  <a:noFill/>
                </a:ln>
                <a:solidFill>
                  <a:srgbClr val="6E706E"/>
                </a:solidFill>
                <a:effectLst/>
                <a:uLnTx/>
                <a:uFillTx/>
                <a:latin typeface="Century Gothic" panose="020B0502020202020204" pitchFamily="34" charset="0"/>
              </a:rPr>
              <a:t>Povezivanje teorije i prakse</a:t>
            </a:r>
            <a:r>
              <a:rPr kumimoji="0" lang="sr-Latn-RS" sz="1200" b="0" i="0" u="none" strike="noStrike" kern="1200" cap="none" spc="0" normalizeH="0" noProof="1">
                <a:ln>
                  <a:noFill/>
                </a:ln>
                <a:solidFill>
                  <a:srgbClr val="6E706E"/>
                </a:solidFill>
                <a:effectLst/>
                <a:uLnTx/>
                <a:uFillTx/>
                <a:latin typeface="Century Gothic" panose="020B0502020202020204" pitchFamily="34" charset="0"/>
              </a:rPr>
              <a:t>, odnosno univerziteta i naučnih organizacija sa privredom u razvoju inovacija, još nam generalno kao društvu, nije jača strana.   </a:t>
            </a:r>
          </a:p>
          <a:p>
            <a:pPr marL="285750" indent="-285750" algn="just">
              <a:spcAft>
                <a:spcPts val="600"/>
              </a:spcAft>
              <a:buFont typeface="Arial" panose="020B0604020202020204" pitchFamily="34" charset="0"/>
              <a:buChar char="•"/>
              <a:defRPr/>
            </a:pPr>
            <a:r>
              <a:rPr lang="sr-Latn-RS" sz="1200" baseline="0" noProof="1">
                <a:solidFill>
                  <a:srgbClr val="6E706E"/>
                </a:solidFill>
                <a:latin typeface="Century Gothic" panose="020B0502020202020204" pitchFamily="34" charset="0"/>
              </a:rPr>
              <a:t>Putem interneta </a:t>
            </a:r>
            <a:r>
              <a:rPr lang="sr-Latn-RS" sz="1200" noProof="1">
                <a:solidFill>
                  <a:srgbClr val="6E706E"/>
                </a:solidFill>
                <a:latin typeface="Century Gothic" panose="020B0502020202020204" pitchFamily="34" charset="0"/>
              </a:rPr>
              <a:t>se najčešće pronalaze </a:t>
            </a:r>
            <a:r>
              <a:rPr lang="sr-Latn-RS" sz="1200" baseline="0" noProof="1">
                <a:solidFill>
                  <a:srgbClr val="6E706E"/>
                </a:solidFill>
                <a:latin typeface="Century Gothic" panose="020B0502020202020204" pitchFamily="34" charset="0"/>
              </a:rPr>
              <a:t>inovacije ili postojeća rešenja</a:t>
            </a:r>
            <a:r>
              <a:rPr lang="sr-Latn-RS" sz="1200" noProof="1">
                <a:solidFill>
                  <a:srgbClr val="6E706E"/>
                </a:solidFill>
                <a:latin typeface="Century Gothic" panose="020B0502020202020204" pitchFamily="34" charset="0"/>
              </a:rPr>
              <a:t>, te kroz razmenu mišljenja sa kolegama, konferencija, asocijacija/ udruženja i sl. Razmena ideja sa poznanicima i kolegama ostaje najvažniji izvor inovacija za mikro preduzeća i preduzetnike, dok za preduzeća koja se bave proizvodnjom, mnogo više od ostalih delatnosti, za inovacije su životno važni primeri iz inostranstva.  </a:t>
            </a:r>
            <a:endPar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endParaRPr>
          </a:p>
        </p:txBody>
      </p:sp>
      <p:sp>
        <p:nvSpPr>
          <p:cNvPr id="2" name="Slide Number Placeholder 1">
            <a:extLst>
              <a:ext uri="{FF2B5EF4-FFF2-40B4-BE49-F238E27FC236}">
                <a16:creationId xmlns:a16="http://schemas.microsoft.com/office/drawing/2014/main" id="{03771A8A-5C23-45E0-92B4-6FFE8D488DC7}"/>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20</a:t>
            </a:fld>
            <a:endParaRPr lang="en-US" dirty="0"/>
          </a:p>
        </p:txBody>
      </p:sp>
      <p:sp>
        <p:nvSpPr>
          <p:cNvPr id="13"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sr-Latn-RS" sz="2000" dirty="0">
                <a:solidFill>
                  <a:srgbClr val="004B88"/>
                </a:solidFill>
                <a:latin typeface="Century Gothic" panose="020B0502020202020204" pitchFamily="34" charset="0"/>
              </a:rPr>
              <a:t>Na koji način ste razvili inovaciju?</a:t>
            </a:r>
            <a:br>
              <a:rPr lang="sr-Latn-RS" sz="2000" dirty="0">
                <a:solidFill>
                  <a:srgbClr val="004B88"/>
                </a:solidFill>
                <a:latin typeface="Century Gothic" panose="020B0502020202020204" pitchFamily="34" charset="0"/>
              </a:rPr>
            </a:br>
            <a:r>
              <a:rPr lang="sr-Latn-RS" sz="2000" dirty="0">
                <a:solidFill>
                  <a:srgbClr val="004B88"/>
                </a:solidFill>
                <a:latin typeface="Century Gothic" panose="020B0502020202020204" pitchFamily="34" charset="0"/>
              </a:rPr>
              <a:t>Na koji način ste saznali za rešenje koje ste kopirali / modifikovali? </a:t>
            </a:r>
            <a:endParaRPr lang="en-US" sz="2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206638331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F6861210-2D54-471A-9837-D1AE8234EB55}"/>
              </a:ext>
            </a:extLst>
          </p:cNvPr>
          <p:cNvGraphicFramePr>
            <a:graphicFrameLocks noGrp="1"/>
          </p:cNvGraphicFramePr>
          <p:nvPr>
            <p:extLst>
              <p:ext uri="{D42A27DB-BD31-4B8C-83A1-F6EECF244321}">
                <p14:modId xmlns:p14="http://schemas.microsoft.com/office/powerpoint/2010/main" val="1261123679"/>
              </p:ext>
            </p:extLst>
          </p:nvPr>
        </p:nvGraphicFramePr>
        <p:xfrm>
          <a:off x="688767" y="1318160"/>
          <a:ext cx="10747170" cy="4969061"/>
        </p:xfrm>
        <a:graphic>
          <a:graphicData uri="http://schemas.openxmlformats.org/drawingml/2006/table">
            <a:tbl>
              <a:tblPr/>
              <a:tblGrid>
                <a:gridCol w="980795">
                  <a:extLst>
                    <a:ext uri="{9D8B030D-6E8A-4147-A177-3AD203B41FA5}">
                      <a16:colId xmlns:a16="http://schemas.microsoft.com/office/drawing/2014/main" val="20000"/>
                    </a:ext>
                  </a:extLst>
                </a:gridCol>
                <a:gridCol w="390655">
                  <a:extLst>
                    <a:ext uri="{9D8B030D-6E8A-4147-A177-3AD203B41FA5}">
                      <a16:colId xmlns:a16="http://schemas.microsoft.com/office/drawing/2014/main" val="20001"/>
                    </a:ext>
                  </a:extLst>
                </a:gridCol>
                <a:gridCol w="390655">
                  <a:extLst>
                    <a:ext uri="{9D8B030D-6E8A-4147-A177-3AD203B41FA5}">
                      <a16:colId xmlns:a16="http://schemas.microsoft.com/office/drawing/2014/main" val="20002"/>
                    </a:ext>
                  </a:extLst>
                </a:gridCol>
                <a:gridCol w="390655">
                  <a:extLst>
                    <a:ext uri="{9D8B030D-6E8A-4147-A177-3AD203B41FA5}">
                      <a16:colId xmlns:a16="http://schemas.microsoft.com/office/drawing/2014/main" val="20003"/>
                    </a:ext>
                  </a:extLst>
                </a:gridCol>
                <a:gridCol w="390655">
                  <a:extLst>
                    <a:ext uri="{9D8B030D-6E8A-4147-A177-3AD203B41FA5}">
                      <a16:colId xmlns:a16="http://schemas.microsoft.com/office/drawing/2014/main" val="20004"/>
                    </a:ext>
                  </a:extLst>
                </a:gridCol>
                <a:gridCol w="390655">
                  <a:extLst>
                    <a:ext uri="{9D8B030D-6E8A-4147-A177-3AD203B41FA5}">
                      <a16:colId xmlns:a16="http://schemas.microsoft.com/office/drawing/2014/main" val="20005"/>
                    </a:ext>
                  </a:extLst>
                </a:gridCol>
                <a:gridCol w="390655">
                  <a:extLst>
                    <a:ext uri="{9D8B030D-6E8A-4147-A177-3AD203B41FA5}">
                      <a16:colId xmlns:a16="http://schemas.microsoft.com/office/drawing/2014/main" val="20006"/>
                    </a:ext>
                  </a:extLst>
                </a:gridCol>
                <a:gridCol w="390655">
                  <a:extLst>
                    <a:ext uri="{9D8B030D-6E8A-4147-A177-3AD203B41FA5}">
                      <a16:colId xmlns:a16="http://schemas.microsoft.com/office/drawing/2014/main" val="20007"/>
                    </a:ext>
                  </a:extLst>
                </a:gridCol>
                <a:gridCol w="390655">
                  <a:extLst>
                    <a:ext uri="{9D8B030D-6E8A-4147-A177-3AD203B41FA5}">
                      <a16:colId xmlns:a16="http://schemas.microsoft.com/office/drawing/2014/main" val="20008"/>
                    </a:ext>
                  </a:extLst>
                </a:gridCol>
                <a:gridCol w="390655">
                  <a:extLst>
                    <a:ext uri="{9D8B030D-6E8A-4147-A177-3AD203B41FA5}">
                      <a16:colId xmlns:a16="http://schemas.microsoft.com/office/drawing/2014/main" val="20009"/>
                    </a:ext>
                  </a:extLst>
                </a:gridCol>
                <a:gridCol w="390655">
                  <a:extLst>
                    <a:ext uri="{9D8B030D-6E8A-4147-A177-3AD203B41FA5}">
                      <a16:colId xmlns:a16="http://schemas.microsoft.com/office/drawing/2014/main" val="20010"/>
                    </a:ext>
                  </a:extLst>
                </a:gridCol>
                <a:gridCol w="390655">
                  <a:extLst>
                    <a:ext uri="{9D8B030D-6E8A-4147-A177-3AD203B41FA5}">
                      <a16:colId xmlns:a16="http://schemas.microsoft.com/office/drawing/2014/main" val="20011"/>
                    </a:ext>
                  </a:extLst>
                </a:gridCol>
                <a:gridCol w="390655">
                  <a:extLst>
                    <a:ext uri="{9D8B030D-6E8A-4147-A177-3AD203B41FA5}">
                      <a16:colId xmlns:a16="http://schemas.microsoft.com/office/drawing/2014/main" val="20012"/>
                    </a:ext>
                  </a:extLst>
                </a:gridCol>
                <a:gridCol w="390655">
                  <a:extLst>
                    <a:ext uri="{9D8B030D-6E8A-4147-A177-3AD203B41FA5}">
                      <a16:colId xmlns:a16="http://schemas.microsoft.com/office/drawing/2014/main" val="20013"/>
                    </a:ext>
                  </a:extLst>
                </a:gridCol>
                <a:gridCol w="390655">
                  <a:extLst>
                    <a:ext uri="{9D8B030D-6E8A-4147-A177-3AD203B41FA5}">
                      <a16:colId xmlns:a16="http://schemas.microsoft.com/office/drawing/2014/main" val="20014"/>
                    </a:ext>
                  </a:extLst>
                </a:gridCol>
                <a:gridCol w="390655">
                  <a:extLst>
                    <a:ext uri="{9D8B030D-6E8A-4147-A177-3AD203B41FA5}">
                      <a16:colId xmlns:a16="http://schemas.microsoft.com/office/drawing/2014/main" val="20015"/>
                    </a:ext>
                  </a:extLst>
                </a:gridCol>
                <a:gridCol w="390655">
                  <a:extLst>
                    <a:ext uri="{9D8B030D-6E8A-4147-A177-3AD203B41FA5}">
                      <a16:colId xmlns:a16="http://schemas.microsoft.com/office/drawing/2014/main" val="20016"/>
                    </a:ext>
                  </a:extLst>
                </a:gridCol>
                <a:gridCol w="390655">
                  <a:extLst>
                    <a:ext uri="{9D8B030D-6E8A-4147-A177-3AD203B41FA5}">
                      <a16:colId xmlns:a16="http://schemas.microsoft.com/office/drawing/2014/main" val="20017"/>
                    </a:ext>
                  </a:extLst>
                </a:gridCol>
                <a:gridCol w="390655">
                  <a:extLst>
                    <a:ext uri="{9D8B030D-6E8A-4147-A177-3AD203B41FA5}">
                      <a16:colId xmlns:a16="http://schemas.microsoft.com/office/drawing/2014/main" val="20018"/>
                    </a:ext>
                  </a:extLst>
                </a:gridCol>
                <a:gridCol w="390655">
                  <a:extLst>
                    <a:ext uri="{9D8B030D-6E8A-4147-A177-3AD203B41FA5}">
                      <a16:colId xmlns:a16="http://schemas.microsoft.com/office/drawing/2014/main" val="20019"/>
                    </a:ext>
                  </a:extLst>
                </a:gridCol>
                <a:gridCol w="390655">
                  <a:extLst>
                    <a:ext uri="{9D8B030D-6E8A-4147-A177-3AD203B41FA5}">
                      <a16:colId xmlns:a16="http://schemas.microsoft.com/office/drawing/2014/main" val="20020"/>
                    </a:ext>
                  </a:extLst>
                </a:gridCol>
                <a:gridCol w="390655">
                  <a:extLst>
                    <a:ext uri="{9D8B030D-6E8A-4147-A177-3AD203B41FA5}">
                      <a16:colId xmlns:a16="http://schemas.microsoft.com/office/drawing/2014/main" val="20021"/>
                    </a:ext>
                  </a:extLst>
                </a:gridCol>
                <a:gridCol w="390655">
                  <a:extLst>
                    <a:ext uri="{9D8B030D-6E8A-4147-A177-3AD203B41FA5}">
                      <a16:colId xmlns:a16="http://schemas.microsoft.com/office/drawing/2014/main" val="20022"/>
                    </a:ext>
                  </a:extLst>
                </a:gridCol>
                <a:gridCol w="390655">
                  <a:extLst>
                    <a:ext uri="{9D8B030D-6E8A-4147-A177-3AD203B41FA5}">
                      <a16:colId xmlns:a16="http://schemas.microsoft.com/office/drawing/2014/main" val="20023"/>
                    </a:ext>
                  </a:extLst>
                </a:gridCol>
                <a:gridCol w="390655">
                  <a:extLst>
                    <a:ext uri="{9D8B030D-6E8A-4147-A177-3AD203B41FA5}">
                      <a16:colId xmlns:a16="http://schemas.microsoft.com/office/drawing/2014/main" val="20024"/>
                    </a:ext>
                  </a:extLst>
                </a:gridCol>
                <a:gridCol w="390655">
                  <a:extLst>
                    <a:ext uri="{9D8B030D-6E8A-4147-A177-3AD203B41FA5}">
                      <a16:colId xmlns:a16="http://schemas.microsoft.com/office/drawing/2014/main" val="20025"/>
                    </a:ext>
                  </a:extLst>
                </a:gridCol>
              </a:tblGrid>
              <a:tr h="613654">
                <a:tc>
                  <a:txBody>
                    <a:bodyPr/>
                    <a:lstStyle/>
                    <a:p>
                      <a:pPr algn="l" fontAlgn="ctr"/>
                      <a:endParaRPr lang="en-US" sz="800" b="0" i="0" u="none" strike="noStrike" dirty="0">
                        <a:solidFill>
                          <a:srgbClr val="000000"/>
                        </a:solidFill>
                        <a:latin typeface="Century Gothic" panose="020B0502020202020204" pitchFamily="34" charset="0"/>
                      </a:endParaRPr>
                    </a:p>
                  </a:txBody>
                  <a:tcPr marL="4715" marR="4715" marT="4715"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a:solidFill>
                            <a:srgbClr val="000000"/>
                          </a:solidFill>
                          <a:latin typeface="Century Gothic" panose="020B0502020202020204" pitchFamily="34" charset="0"/>
                        </a:rPr>
                        <a:t>Veličina preduzeća</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latin typeface="Century Gothic" panose="020B0502020202020204" pitchFamily="34" charset="0"/>
                        </a:rPr>
                        <a:t>Teritorija poslovanja</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Osnivanje firme</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073897">
                <a:tc>
                  <a:txBody>
                    <a:bodyPr/>
                    <a:lstStyle/>
                    <a:p>
                      <a:pPr algn="l" fontAlgn="ctr"/>
                      <a:endParaRPr lang="en-US" sz="800" b="0" i="0" u="none" strike="noStrike">
                        <a:solidFill>
                          <a:srgbClr val="000000"/>
                        </a:solidFill>
                        <a:latin typeface="Century Gothic" panose="020B0502020202020204" pitchFamily="34" charset="0"/>
                      </a:endParaRPr>
                    </a:p>
                  </a:txBody>
                  <a:tcPr marL="4715" marR="4715" marT="4715"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Srednje</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Malo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10+ god.</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54411">
                <a:tc>
                  <a:txBody>
                    <a:bodyPr/>
                    <a:lstStyle/>
                    <a:p>
                      <a:pPr algn="ctr" fontAlgn="ctr"/>
                      <a:r>
                        <a:rPr lang="en-US" sz="900" b="0" i="0" u="none" strike="noStrike" dirty="0">
                          <a:solidFill>
                            <a:srgbClr val="000000"/>
                          </a:solidFill>
                          <a:latin typeface="Century Gothic" panose="020B0502020202020204" pitchFamily="34" charset="0"/>
                        </a:rPr>
                        <a:t>n =</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dirty="0">
                          <a:solidFill>
                            <a:srgbClr val="FFFFFF"/>
                          </a:solidFill>
                          <a:latin typeface="Century Gothic" panose="020B0502020202020204" pitchFamily="34" charset="0"/>
                        </a:rPr>
                        <a:t>332</a:t>
                      </a: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900" b="0" i="0" u="none" strike="noStrike">
                          <a:solidFill>
                            <a:srgbClr val="FFFFFF"/>
                          </a:solidFill>
                          <a:latin typeface="Century Gothic" panose="020B0502020202020204" pitchFamily="34" charset="0"/>
                        </a:rPr>
                        <a:t>27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900" b="0" i="0" u="none" strike="noStrike" dirty="0">
                          <a:solidFill>
                            <a:srgbClr val="FFFFFF"/>
                          </a:solidFill>
                          <a:latin typeface="Century Gothic" panose="020B0502020202020204" pitchFamily="34" charset="0"/>
                        </a:rPr>
                        <a:t>17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900" b="0" i="0" u="none" strike="noStrike" dirty="0">
                          <a:solidFill>
                            <a:srgbClr val="FFFFFF"/>
                          </a:solidFill>
                          <a:latin typeface="Century Gothic" panose="020B0502020202020204" pitchFamily="34" charset="0"/>
                        </a:rPr>
                        <a:t>51</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900" b="0" i="0" u="none" strike="noStrike">
                          <a:solidFill>
                            <a:srgbClr val="FFFFFF"/>
                          </a:solidFill>
                          <a:latin typeface="Century Gothic" panose="020B0502020202020204" pitchFamily="34" charset="0"/>
                        </a:rPr>
                        <a:t>237</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900" b="0" i="0" u="none" strike="noStrike" dirty="0">
                          <a:solidFill>
                            <a:srgbClr val="FFFFFF"/>
                          </a:solidFill>
                          <a:latin typeface="Century Gothic" panose="020B0502020202020204" pitchFamily="34" charset="0"/>
                        </a:rPr>
                        <a:t>157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900" b="0" i="0" u="none" strike="noStrike" dirty="0">
                          <a:solidFill>
                            <a:srgbClr val="FFFFFF"/>
                          </a:solidFill>
                          <a:latin typeface="Century Gothic" panose="020B0502020202020204" pitchFamily="34" charset="0"/>
                        </a:rPr>
                        <a:t>175</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900" b="0" i="0" u="none" strike="noStrike">
                          <a:solidFill>
                            <a:srgbClr val="FFFFFF"/>
                          </a:solidFill>
                          <a:latin typeface="Century Gothic" panose="020B0502020202020204" pitchFamily="34" charset="0"/>
                        </a:rPr>
                        <a:t>157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900" b="0" i="0" u="none" strike="noStrike" dirty="0">
                          <a:solidFill>
                            <a:srgbClr val="FFFFFF"/>
                          </a:solidFill>
                          <a:latin typeface="Century Gothic" panose="020B0502020202020204" pitchFamily="34" charset="0"/>
                        </a:rPr>
                        <a:t>40</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900" b="0" i="0" u="none" strike="noStrike" dirty="0">
                          <a:solidFill>
                            <a:srgbClr val="FFFFFF"/>
                          </a:solidFill>
                          <a:latin typeface="Century Gothic" panose="020B0502020202020204" pitchFamily="34" charset="0"/>
                        </a:rPr>
                        <a:t>72</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900" b="0" i="0" u="none" strike="noStrike">
                          <a:solidFill>
                            <a:srgbClr val="FFFFFF"/>
                          </a:solidFill>
                          <a:latin typeface="Century Gothic" panose="020B0502020202020204" pitchFamily="34" charset="0"/>
                        </a:rPr>
                        <a:t>16</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900" b="0" i="0" u="none" strike="noStrike">
                          <a:solidFill>
                            <a:srgbClr val="FFFFFF"/>
                          </a:solidFill>
                          <a:latin typeface="Century Gothic" panose="020B0502020202020204" pitchFamily="34" charset="0"/>
                        </a:rPr>
                        <a:t>30</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900" b="0" i="0" u="none" strike="noStrike" dirty="0">
                          <a:solidFill>
                            <a:srgbClr val="FFFFFF"/>
                          </a:solidFill>
                          <a:latin typeface="Century Gothic" panose="020B0502020202020204" pitchFamily="34" charset="0"/>
                        </a:rPr>
                        <a:t>17</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900" b="0" i="0" u="none" strike="noStrike" dirty="0">
                          <a:solidFill>
                            <a:srgbClr val="FFFFFF"/>
                          </a:solidFill>
                          <a:latin typeface="Century Gothic" panose="020B0502020202020204" pitchFamily="34" charset="0"/>
                        </a:rPr>
                        <a:t>107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900" b="0" i="0" u="none" strike="noStrike">
                          <a:solidFill>
                            <a:srgbClr val="FFFFFF"/>
                          </a:solidFill>
                          <a:latin typeface="Century Gothic" panose="020B0502020202020204" pitchFamily="34" charset="0"/>
                        </a:rPr>
                        <a:t>94</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900" b="0" i="0" u="none" strike="noStrike">
                          <a:solidFill>
                            <a:srgbClr val="FFFFFF"/>
                          </a:solidFill>
                          <a:latin typeface="Century Gothic" panose="020B0502020202020204" pitchFamily="34" charset="0"/>
                        </a:rPr>
                        <a:t>47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900" b="0" i="0" u="none" strike="noStrike" dirty="0">
                          <a:solidFill>
                            <a:srgbClr val="FFFFFF"/>
                          </a:solidFill>
                          <a:latin typeface="Century Gothic" panose="020B0502020202020204" pitchFamily="34" charset="0"/>
                        </a:rPr>
                        <a:t>84</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900" b="0" i="0" u="none" strike="noStrike" dirty="0">
                          <a:solidFill>
                            <a:srgbClr val="FFFFFF"/>
                          </a:solidFill>
                          <a:latin typeface="Century Gothic" panose="020B0502020202020204" pitchFamily="34" charset="0"/>
                        </a:rPr>
                        <a:t>53</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900" b="0" i="0" u="none" strike="noStrike" dirty="0">
                          <a:solidFill>
                            <a:srgbClr val="FFFFFF"/>
                          </a:solidFill>
                          <a:latin typeface="Century Gothic" panose="020B0502020202020204" pitchFamily="34" charset="0"/>
                        </a:rPr>
                        <a:t>73</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900" b="0" i="0" u="none" strike="noStrike" dirty="0">
                          <a:solidFill>
                            <a:srgbClr val="FFFFFF"/>
                          </a:solidFill>
                          <a:latin typeface="Century Gothic" panose="020B0502020202020204" pitchFamily="34" charset="0"/>
                        </a:rPr>
                        <a:t>148</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900" b="0" i="0" u="none" strike="noStrike" dirty="0">
                          <a:solidFill>
                            <a:srgbClr val="FFFFFF"/>
                          </a:solidFill>
                          <a:latin typeface="Century Gothic" panose="020B0502020202020204" pitchFamily="34" charset="0"/>
                        </a:rPr>
                        <a:t>58</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900" b="0" i="0" u="none" strike="noStrike" dirty="0">
                          <a:solidFill>
                            <a:srgbClr val="FFFFFF"/>
                          </a:solidFill>
                          <a:latin typeface="Century Gothic" panose="020B0502020202020204" pitchFamily="34" charset="0"/>
                        </a:rPr>
                        <a:t>10</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900" b="0" i="0" u="none" strike="noStrike" dirty="0">
                          <a:solidFill>
                            <a:srgbClr val="FFFFFF"/>
                          </a:solidFill>
                          <a:latin typeface="Century Gothic" panose="020B0502020202020204" pitchFamily="34" charset="0"/>
                        </a:rPr>
                        <a:t>25</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900" b="0" i="0" u="none" strike="noStrike" dirty="0">
                          <a:solidFill>
                            <a:srgbClr val="FFFFFF"/>
                          </a:solidFill>
                          <a:latin typeface="Century Gothic" panose="020B0502020202020204" pitchFamily="34" charset="0"/>
                        </a:rPr>
                        <a:t>87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900" b="0" i="0" u="none" strike="noStrike" dirty="0">
                          <a:solidFill>
                            <a:srgbClr val="FFFFFF"/>
                          </a:solidFill>
                          <a:latin typeface="Century Gothic" panose="020B0502020202020204" pitchFamily="34" charset="0"/>
                        </a:rPr>
                        <a:t>189</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321530">
                <a:tc>
                  <a:txBody>
                    <a:bodyPr/>
                    <a:lstStyle/>
                    <a:p>
                      <a:pPr algn="r" fontAlgn="ctr"/>
                      <a:endParaRPr lang="en-US" sz="9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(A)</a:t>
                      </a: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(F)</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(G)</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532953">
                <a:tc>
                  <a:txBody>
                    <a:bodyPr/>
                    <a:lstStyle/>
                    <a:p>
                      <a:pPr algn="l" fontAlgn="t"/>
                      <a:r>
                        <a:rPr lang="en-US" sz="900" b="0" i="0" u="none" strike="noStrike" dirty="0" err="1">
                          <a:solidFill>
                            <a:srgbClr val="000000"/>
                          </a:solidFill>
                          <a:latin typeface="Century Gothic" panose="020B0502020202020204" pitchFamily="34" charset="0"/>
                        </a:rPr>
                        <a:t>Uz</a:t>
                      </a:r>
                      <a:r>
                        <a:rPr lang="en-US" sz="900" b="0" i="0" u="none" strike="noStrike" dirty="0">
                          <a:solidFill>
                            <a:srgbClr val="000000"/>
                          </a:solidFill>
                          <a:latin typeface="Century Gothic" panose="020B0502020202020204" pitchFamily="34" charset="0"/>
                        </a:rPr>
                        <a:t> </a:t>
                      </a:r>
                      <a:r>
                        <a:rPr lang="en-US" sz="900" b="0" i="0" u="none" strike="noStrike" dirty="0" err="1">
                          <a:solidFill>
                            <a:srgbClr val="000000"/>
                          </a:solidFill>
                          <a:latin typeface="Century Gothic" panose="020B0502020202020204" pitchFamily="34" charset="0"/>
                        </a:rPr>
                        <a:t>saradnji</a:t>
                      </a:r>
                      <a:r>
                        <a:rPr lang="en-US" sz="900" b="0" i="0" u="none" strike="noStrike" dirty="0">
                          <a:solidFill>
                            <a:srgbClr val="000000"/>
                          </a:solidFill>
                          <a:latin typeface="Century Gothic" panose="020B0502020202020204" pitchFamily="34" charset="0"/>
                        </a:rPr>
                        <a:t> </a:t>
                      </a:r>
                      <a:r>
                        <a:rPr lang="en-US" sz="900" b="0" i="0" u="none" strike="noStrike" dirty="0" err="1">
                          <a:solidFill>
                            <a:srgbClr val="000000"/>
                          </a:solidFill>
                          <a:latin typeface="Century Gothic" panose="020B0502020202020204" pitchFamily="34" charset="0"/>
                        </a:rPr>
                        <a:t>sa</a:t>
                      </a:r>
                      <a:r>
                        <a:rPr lang="en-US" sz="900" b="0" i="0" u="none" strike="noStrike" dirty="0">
                          <a:solidFill>
                            <a:srgbClr val="000000"/>
                          </a:solidFill>
                          <a:latin typeface="Century Gothic" panose="020B0502020202020204" pitchFamily="34" charset="0"/>
                        </a:rPr>
                        <a:t> </a:t>
                      </a:r>
                      <a:r>
                        <a:rPr lang="en-US" sz="900" b="0" i="0" u="none" strike="noStrike" dirty="0" err="1">
                          <a:solidFill>
                            <a:srgbClr val="000000"/>
                          </a:solidFill>
                          <a:latin typeface="Century Gothic" panose="020B0502020202020204" pitchFamily="34" charset="0"/>
                        </a:rPr>
                        <a:t>drugim</a:t>
                      </a:r>
                      <a:r>
                        <a:rPr lang="en-US" sz="900" b="0" i="0" u="none" strike="noStrike" dirty="0">
                          <a:solidFill>
                            <a:srgbClr val="000000"/>
                          </a:solidFill>
                          <a:latin typeface="Century Gothic" panose="020B0502020202020204" pitchFamily="34" charset="0"/>
                        </a:rPr>
                        <a:t> </a:t>
                      </a:r>
                      <a:r>
                        <a:rPr lang="en-US" sz="900" b="0" i="0" u="none" strike="noStrike" dirty="0" err="1">
                          <a:solidFill>
                            <a:srgbClr val="000000"/>
                          </a:solidFill>
                          <a:latin typeface="Century Gothic" panose="020B0502020202020204" pitchFamily="34" charset="0"/>
                        </a:rPr>
                        <a:t>preduzećima</a:t>
                      </a:r>
                      <a:endParaRPr lang="en-US" sz="9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99"/>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50.9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48.1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47.1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51.9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1" i="0" u="none" strike="noStrike" dirty="0">
                          <a:solidFill>
                            <a:schemeClr val="bg1"/>
                          </a:solidFill>
                          <a:latin typeface="Century Gothic" panose="020B0502020202020204" pitchFamily="34" charset="0"/>
                        </a:rPr>
                        <a:t>58.6</a:t>
                      </a:r>
                      <a:br>
                        <a:rPr lang="en-US" sz="900" b="1" i="0" u="none" strike="noStrike" dirty="0">
                          <a:solidFill>
                            <a:schemeClr val="bg1"/>
                          </a:solidFill>
                          <a:latin typeface="Century Gothic" panose="020B0502020202020204" pitchFamily="34" charset="0"/>
                        </a:rPr>
                      </a:br>
                      <a:r>
                        <a:rPr lang="en-US" sz="900" b="1" i="0" u="none" strike="noStrike" dirty="0">
                          <a:solidFill>
                            <a:schemeClr val="bg1"/>
                          </a:solidFill>
                          <a:latin typeface="Century Gothic" panose="020B0502020202020204" pitchFamily="34" charset="0"/>
                        </a:rPr>
                        <a:t> C</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900" b="0" i="0" u="none" strike="noStrike">
                          <a:solidFill>
                            <a:srgbClr val="000000"/>
                          </a:solidFill>
                          <a:latin typeface="Century Gothic" panose="020B0502020202020204" pitchFamily="34" charset="0"/>
                        </a:rPr>
                        <a:t>44</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43.9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57.5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54.2</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62.5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56.7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64.7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54.2</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45.7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53.2</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51.2</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52.8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53.4</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49.3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64</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47.1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50.8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532953">
                <a:tc>
                  <a:txBody>
                    <a:bodyPr/>
                    <a:lstStyle/>
                    <a:p>
                      <a:pPr algn="l" fontAlgn="t"/>
                      <a:r>
                        <a:rPr lang="en-US" sz="900" b="0" i="0" u="none" strike="noStrike">
                          <a:solidFill>
                            <a:srgbClr val="000000"/>
                          </a:solidFill>
                          <a:latin typeface="Century Gothic" panose="020B0502020202020204" pitchFamily="34" charset="0"/>
                        </a:rPr>
                        <a:t>Samostalno</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99"/>
                      </a:solidFill>
                      <a:prstDash val="solid"/>
                      <a:round/>
                      <a:headEnd type="none" w="med" len="med"/>
                      <a:tailEnd type="none" w="med" len="med"/>
                    </a:lnT>
                    <a:lnB w="6350" cap="flat" cmpd="sng" algn="ctr">
                      <a:solidFill>
                        <a:srgbClr val="333399"/>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46.7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44.4</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52.9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36.9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1" i="0" u="none" strike="noStrike" dirty="0">
                          <a:solidFill>
                            <a:schemeClr val="bg1"/>
                          </a:solidFill>
                          <a:latin typeface="Century Gothic" panose="020B0502020202020204" pitchFamily="34" charset="0"/>
                        </a:rPr>
                        <a:t>55.4</a:t>
                      </a:r>
                      <a:br>
                        <a:rPr lang="en-US" sz="900" b="1" i="0" u="none" strike="noStrike" dirty="0">
                          <a:solidFill>
                            <a:schemeClr val="bg1"/>
                          </a:solidFill>
                          <a:latin typeface="Century Gothic" panose="020B0502020202020204" pitchFamily="34" charset="0"/>
                        </a:rPr>
                      </a:br>
                      <a:r>
                        <a:rPr lang="en-US" sz="900" b="1" i="0" u="none" strike="noStrike" dirty="0">
                          <a:solidFill>
                            <a:schemeClr val="bg1"/>
                          </a:solidFill>
                          <a:latin typeface="Century Gothic" panose="020B0502020202020204" pitchFamily="34" charset="0"/>
                        </a:rPr>
                        <a:t>B</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900" b="0" i="0" u="none" strike="noStrike">
                          <a:solidFill>
                            <a:srgbClr val="000000"/>
                          </a:solidFill>
                          <a:latin typeface="Century Gothic" panose="020B0502020202020204" pitchFamily="34" charset="0"/>
                        </a:rPr>
                        <a:t>54.1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44.4</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31.3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43.3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23.5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43.9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52.1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44.7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45.2</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41.5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46.6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48.3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70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50.6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47.1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532953">
                <a:tc>
                  <a:txBody>
                    <a:bodyPr/>
                    <a:lstStyle/>
                    <a:p>
                      <a:pPr algn="l" fontAlgn="t"/>
                      <a:r>
                        <a:rPr lang="en-US" sz="900" b="0" i="0" u="none" strike="noStrike">
                          <a:solidFill>
                            <a:srgbClr val="000000"/>
                          </a:solidFill>
                          <a:latin typeface="Century Gothic" panose="020B0502020202020204" pitchFamily="34" charset="0"/>
                        </a:rPr>
                        <a:t>Modifikovanjem i adaptacijom već postojećeg rešenja</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99"/>
                      </a:solidFill>
                      <a:prstDash val="solid"/>
                      <a:round/>
                      <a:headEnd type="none" w="med" len="med"/>
                      <a:tailEnd type="none" w="med" len="med"/>
                    </a:lnT>
                    <a:lnB w="6350" cap="flat" cmpd="sng" algn="ctr">
                      <a:solidFill>
                        <a:srgbClr val="333399"/>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17.8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18.5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23.5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23.5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20.4</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15.4</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14.6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18.1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18.8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33.3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11.8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20.6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13.8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12.3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20.3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dirty="0">
                          <a:solidFill>
                            <a:srgbClr val="000000"/>
                          </a:solidFill>
                          <a:latin typeface="Century Gothic" panose="020B0502020202020204" pitchFamily="34" charset="0"/>
                        </a:rPr>
                        <a:t>20</a:t>
                      </a:r>
                      <a:br>
                        <a:rPr lang="en-US" sz="900" b="0" i="0" u="none" strike="noStrike" dirty="0">
                          <a:solidFill>
                            <a:srgbClr val="000000"/>
                          </a:solidFill>
                          <a:latin typeface="Century Gothic" panose="020B0502020202020204" pitchFamily="34" charset="0"/>
                        </a:rPr>
                      </a:br>
                      <a:endParaRPr lang="en-US" sz="9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dirty="0">
                          <a:solidFill>
                            <a:srgbClr val="000000"/>
                          </a:solidFill>
                          <a:latin typeface="Century Gothic" panose="020B0502020202020204" pitchFamily="34" charset="0"/>
                        </a:rPr>
                        <a:t>12</a:t>
                      </a:r>
                      <a:br>
                        <a:rPr lang="en-US" sz="900" b="0" i="0" u="none" strike="noStrike" dirty="0">
                          <a:solidFill>
                            <a:srgbClr val="000000"/>
                          </a:solidFill>
                          <a:latin typeface="Century Gothic" panose="020B0502020202020204" pitchFamily="34" charset="0"/>
                        </a:rPr>
                      </a:br>
                      <a:endParaRPr lang="en-US" sz="9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17.2</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17.5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532953">
                <a:tc>
                  <a:txBody>
                    <a:bodyPr/>
                    <a:lstStyle/>
                    <a:p>
                      <a:pPr algn="l" fontAlgn="t"/>
                      <a:r>
                        <a:rPr lang="en-US" sz="900" b="0" i="0" u="none" strike="noStrike">
                          <a:solidFill>
                            <a:srgbClr val="000000"/>
                          </a:solidFill>
                          <a:latin typeface="Century Gothic" panose="020B0502020202020204" pitchFamily="34" charset="0"/>
                        </a:rPr>
                        <a:t>Kopiranjem postojeće inovacije</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99"/>
                      </a:solidFill>
                      <a:prstDash val="solid"/>
                      <a:round/>
                      <a:headEnd type="none" w="med" len="med"/>
                      <a:tailEnd type="none" w="med" len="med"/>
                    </a:lnT>
                    <a:lnB w="6350" cap="flat" cmpd="sng" algn="ctr">
                      <a:solidFill>
                        <a:srgbClr val="333399"/>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13.3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14.8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17.6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14.3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14</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12.6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12.7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15.3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12.5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13.3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17.6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11.2</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10.6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13.1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7.5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12.3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15.5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13.8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dirty="0">
                          <a:solidFill>
                            <a:srgbClr val="000000"/>
                          </a:solidFill>
                          <a:latin typeface="Century Gothic" panose="020B0502020202020204" pitchFamily="34" charset="0"/>
                        </a:rPr>
                        <a:t>20</a:t>
                      </a:r>
                      <a:br>
                        <a:rPr lang="en-US" sz="900" b="0" i="0" u="none" strike="noStrike" dirty="0">
                          <a:solidFill>
                            <a:srgbClr val="000000"/>
                          </a:solidFill>
                          <a:latin typeface="Century Gothic" panose="020B0502020202020204" pitchFamily="34" charset="0"/>
                        </a:rPr>
                      </a:br>
                      <a:endParaRPr lang="en-US" sz="9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dirty="0">
                          <a:solidFill>
                            <a:srgbClr val="000000"/>
                          </a:solidFill>
                          <a:latin typeface="Century Gothic" panose="020B0502020202020204" pitchFamily="34" charset="0"/>
                        </a:rPr>
                        <a:t>9.2</a:t>
                      </a:r>
                      <a:br>
                        <a:rPr lang="en-US" sz="900" b="0" i="0" u="none" strike="noStrike" dirty="0">
                          <a:solidFill>
                            <a:srgbClr val="000000"/>
                          </a:solidFill>
                          <a:latin typeface="Century Gothic" panose="020B0502020202020204" pitchFamily="34" charset="0"/>
                        </a:rPr>
                      </a:br>
                      <a:endParaRPr lang="en-US" sz="9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13.8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532953">
                <a:tc>
                  <a:txBody>
                    <a:bodyPr/>
                    <a:lstStyle/>
                    <a:p>
                      <a:pPr algn="l" fontAlgn="t"/>
                      <a:r>
                        <a:rPr lang="en-US" sz="900" b="0" i="0" u="none" strike="noStrike" dirty="0">
                          <a:solidFill>
                            <a:srgbClr val="000000"/>
                          </a:solidFill>
                          <a:latin typeface="Century Gothic" panose="020B0502020202020204" pitchFamily="34" charset="0"/>
                        </a:rPr>
                        <a:t>U </a:t>
                      </a:r>
                      <a:r>
                        <a:rPr lang="en-US" sz="900" b="0" i="0" u="none" strike="noStrike" dirty="0" err="1">
                          <a:solidFill>
                            <a:srgbClr val="000000"/>
                          </a:solidFill>
                          <a:latin typeface="Century Gothic" panose="020B0502020202020204" pitchFamily="34" charset="0"/>
                        </a:rPr>
                        <a:t>saradnji</a:t>
                      </a:r>
                      <a:r>
                        <a:rPr lang="en-US" sz="900" b="0" i="0" u="none" strike="noStrike" dirty="0">
                          <a:solidFill>
                            <a:srgbClr val="000000"/>
                          </a:solidFill>
                          <a:latin typeface="Century Gothic" panose="020B0502020202020204" pitchFamily="34" charset="0"/>
                        </a:rPr>
                        <a:t> </a:t>
                      </a:r>
                      <a:r>
                        <a:rPr lang="en-US" sz="900" b="0" i="0" u="none" strike="noStrike" dirty="0" err="1">
                          <a:solidFill>
                            <a:srgbClr val="000000"/>
                          </a:solidFill>
                          <a:latin typeface="Century Gothic" panose="020B0502020202020204" pitchFamily="34" charset="0"/>
                        </a:rPr>
                        <a:t>sa</a:t>
                      </a:r>
                      <a:r>
                        <a:rPr lang="en-US" sz="900" b="0" i="0" u="none" strike="noStrike" dirty="0">
                          <a:solidFill>
                            <a:srgbClr val="000000"/>
                          </a:solidFill>
                          <a:latin typeface="Century Gothic" panose="020B0502020202020204" pitchFamily="34" charset="0"/>
                        </a:rPr>
                        <a:t> </a:t>
                      </a:r>
                      <a:r>
                        <a:rPr lang="en-US" sz="900" b="0" i="0" u="none" strike="noStrike" dirty="0" err="1">
                          <a:solidFill>
                            <a:srgbClr val="000000"/>
                          </a:solidFill>
                          <a:latin typeface="Century Gothic" panose="020B0502020202020204" pitchFamily="34" charset="0"/>
                        </a:rPr>
                        <a:t>univerzitetima</a:t>
                      </a:r>
                      <a:r>
                        <a:rPr lang="en-US" sz="900" b="0" i="0" u="none" strike="noStrike" dirty="0">
                          <a:solidFill>
                            <a:srgbClr val="000000"/>
                          </a:solidFill>
                          <a:latin typeface="Century Gothic" panose="020B0502020202020204" pitchFamily="34" charset="0"/>
                        </a:rPr>
                        <a:t> </a:t>
                      </a:r>
                      <a:r>
                        <a:rPr lang="en-US" sz="900" b="0" i="0" u="none" strike="noStrike" dirty="0" err="1">
                          <a:solidFill>
                            <a:srgbClr val="000000"/>
                          </a:solidFill>
                          <a:latin typeface="Century Gothic" panose="020B0502020202020204" pitchFamily="34" charset="0"/>
                        </a:rPr>
                        <a:t>i</a:t>
                      </a:r>
                      <a:r>
                        <a:rPr lang="en-US" sz="900" b="0" i="0" u="none" strike="noStrike" dirty="0">
                          <a:solidFill>
                            <a:srgbClr val="000000"/>
                          </a:solidFill>
                          <a:latin typeface="Century Gothic" panose="020B0502020202020204" pitchFamily="34" charset="0"/>
                        </a:rPr>
                        <a:t> </a:t>
                      </a:r>
                      <a:r>
                        <a:rPr lang="en-US" sz="900" b="0" i="0" u="none" strike="noStrike" dirty="0" err="1">
                          <a:solidFill>
                            <a:srgbClr val="000000"/>
                          </a:solidFill>
                          <a:latin typeface="Century Gothic" panose="020B0502020202020204" pitchFamily="34" charset="0"/>
                        </a:rPr>
                        <a:t>naučnim</a:t>
                      </a:r>
                      <a:r>
                        <a:rPr lang="en-US" sz="900" b="0" i="0" u="none" strike="noStrike" dirty="0">
                          <a:solidFill>
                            <a:srgbClr val="000000"/>
                          </a:solidFill>
                          <a:latin typeface="Century Gothic" panose="020B0502020202020204" pitchFamily="34" charset="0"/>
                        </a:rPr>
                        <a:t> </a:t>
                      </a:r>
                      <a:r>
                        <a:rPr lang="en-US" sz="900" b="0" i="0" u="none" strike="noStrike" dirty="0" err="1">
                          <a:solidFill>
                            <a:srgbClr val="000000"/>
                          </a:solidFill>
                          <a:latin typeface="Century Gothic" panose="020B0502020202020204" pitchFamily="34" charset="0"/>
                        </a:rPr>
                        <a:t>organizacijama</a:t>
                      </a:r>
                      <a:endParaRPr lang="en-US" sz="9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99"/>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11.1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1" i="0" u="none" strike="noStrike" dirty="0">
                          <a:solidFill>
                            <a:schemeClr val="bg1"/>
                          </a:solidFill>
                          <a:latin typeface="Century Gothic" panose="020B0502020202020204" pitchFamily="34" charset="0"/>
                        </a:rPr>
                        <a:t>6.4</a:t>
                      </a:r>
                      <a:br>
                        <a:rPr lang="en-US" sz="900" b="1" i="0" u="none" strike="noStrike" dirty="0">
                          <a:solidFill>
                            <a:schemeClr val="bg1"/>
                          </a:solidFill>
                          <a:latin typeface="Century Gothic" panose="020B0502020202020204" pitchFamily="34" charset="0"/>
                        </a:rPr>
                      </a:br>
                      <a:r>
                        <a:rPr lang="en-US" sz="900" b="1" i="0" u="none" strike="noStrike" dirty="0">
                          <a:solidFill>
                            <a:schemeClr val="bg1"/>
                          </a:solidFill>
                          <a:latin typeface="Century Gothic" panose="020B0502020202020204" pitchFamily="34" charset="0"/>
                        </a:rPr>
                        <a:t>C</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900" b="0" i="0" u="none" strike="noStrike">
                          <a:solidFill>
                            <a:srgbClr val="000000"/>
                          </a:solidFill>
                          <a:latin typeface="Century Gothic" panose="020B0502020202020204" pitchFamily="34" charset="0"/>
                        </a:rPr>
                        <a:t>0.6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1.4</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6.3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11.8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3.2</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6.4</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3.4</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5.2</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dirty="0">
                          <a:solidFill>
                            <a:srgbClr val="000000"/>
                          </a:solidFill>
                          <a:latin typeface="Century Gothic" panose="020B0502020202020204" pitchFamily="34" charset="0"/>
                        </a:rPr>
                        <a:t>2.3</a:t>
                      </a:r>
                      <a:br>
                        <a:rPr lang="en-US" sz="900" b="0" i="0" u="none" strike="noStrike" dirty="0">
                          <a:solidFill>
                            <a:srgbClr val="000000"/>
                          </a:solidFill>
                          <a:latin typeface="Century Gothic" panose="020B0502020202020204" pitchFamily="34" charset="0"/>
                        </a:rPr>
                      </a:br>
                      <a:endParaRPr lang="en-US" sz="9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dirty="0">
                          <a:solidFill>
                            <a:srgbClr val="000000"/>
                          </a:solidFill>
                          <a:latin typeface="Century Gothic" panose="020B0502020202020204" pitchFamily="34" charset="0"/>
                        </a:rPr>
                        <a:t>3.2</a:t>
                      </a:r>
                      <a:br>
                        <a:rPr lang="en-US" sz="900" b="0" i="0" u="none" strike="noStrike" dirty="0">
                          <a:solidFill>
                            <a:srgbClr val="000000"/>
                          </a:solidFill>
                          <a:latin typeface="Century Gothic" panose="020B0502020202020204" pitchFamily="34" charset="0"/>
                        </a:rPr>
                      </a:br>
                      <a:endParaRPr lang="en-US" sz="9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bl>
          </a:graphicData>
        </a:graphic>
      </p:graphicFrame>
      <p:sp>
        <p:nvSpPr>
          <p:cNvPr id="5" name="Rectangle 4">
            <a:extLst>
              <a:ext uri="{FF2B5EF4-FFF2-40B4-BE49-F238E27FC236}">
                <a16:creationId xmlns:a16="http://schemas.microsoft.com/office/drawing/2014/main" id="{EF3770EF-FCA5-49CD-9C0F-3C65564B870F}"/>
              </a:ext>
            </a:extLst>
          </p:cNvPr>
          <p:cNvSpPr/>
          <p:nvPr/>
        </p:nvSpPr>
        <p:spPr>
          <a:xfrm>
            <a:off x="2053827" y="2981060"/>
            <a:ext cx="793876" cy="3285759"/>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6" name="Rectangle 5">
            <a:extLst>
              <a:ext uri="{FF2B5EF4-FFF2-40B4-BE49-F238E27FC236}">
                <a16:creationId xmlns:a16="http://schemas.microsoft.com/office/drawing/2014/main" id="{417BC812-DA62-4437-8394-211B6F580555}"/>
              </a:ext>
            </a:extLst>
          </p:cNvPr>
          <p:cNvSpPr/>
          <p:nvPr/>
        </p:nvSpPr>
        <p:spPr>
          <a:xfrm>
            <a:off x="5576643" y="2981060"/>
            <a:ext cx="379934" cy="3285759"/>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7" name="Rectangle 6">
            <a:extLst>
              <a:ext uri="{FF2B5EF4-FFF2-40B4-BE49-F238E27FC236}">
                <a16:creationId xmlns:a16="http://schemas.microsoft.com/office/drawing/2014/main" id="{59B21658-D91E-46AA-8C13-23D71671297E}"/>
              </a:ext>
            </a:extLst>
          </p:cNvPr>
          <p:cNvSpPr/>
          <p:nvPr/>
        </p:nvSpPr>
        <p:spPr>
          <a:xfrm>
            <a:off x="6354085" y="2981060"/>
            <a:ext cx="379934" cy="3285759"/>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8" name="Rectangle 7">
            <a:extLst>
              <a:ext uri="{FF2B5EF4-FFF2-40B4-BE49-F238E27FC236}">
                <a16:creationId xmlns:a16="http://schemas.microsoft.com/office/drawing/2014/main" id="{4CF4BC4C-1E48-4A26-8C7C-1D12EA15CFAF}"/>
              </a:ext>
            </a:extLst>
          </p:cNvPr>
          <p:cNvSpPr/>
          <p:nvPr/>
        </p:nvSpPr>
        <p:spPr>
          <a:xfrm>
            <a:off x="9864884" y="2981060"/>
            <a:ext cx="793876" cy="3285759"/>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 name="Slide Number Placeholder 1">
            <a:extLst>
              <a:ext uri="{FF2B5EF4-FFF2-40B4-BE49-F238E27FC236}">
                <a16:creationId xmlns:a16="http://schemas.microsoft.com/office/drawing/2014/main" id="{035D7640-0688-4E6B-B8F3-ECD791C992E4}"/>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21</a:t>
            </a:fld>
            <a:endParaRPr lang="en-US" dirty="0"/>
          </a:p>
        </p:txBody>
      </p:sp>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0515600"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sr-Latn-RS" sz="2500" dirty="0">
                <a:solidFill>
                  <a:srgbClr val="004B88"/>
                </a:solidFill>
                <a:latin typeface="Century Gothic" panose="020B0502020202020204" pitchFamily="34" charset="0"/>
              </a:rPr>
              <a:t>Na koji način ste razvili inovaciju?</a:t>
            </a:r>
            <a:endParaRPr lang="en-US" sz="25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206638331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E2AD991F-4AAF-4AFD-BE03-1158E520968A}"/>
              </a:ext>
            </a:extLst>
          </p:cNvPr>
          <p:cNvGraphicFramePr>
            <a:graphicFrameLocks noGrp="1"/>
          </p:cNvGraphicFramePr>
          <p:nvPr>
            <p:extLst>
              <p:ext uri="{D42A27DB-BD31-4B8C-83A1-F6EECF244321}">
                <p14:modId xmlns:p14="http://schemas.microsoft.com/office/powerpoint/2010/main" val="2885616357"/>
              </p:ext>
            </p:extLst>
          </p:nvPr>
        </p:nvGraphicFramePr>
        <p:xfrm>
          <a:off x="665030" y="1377537"/>
          <a:ext cx="10889651" cy="4833639"/>
        </p:xfrm>
        <a:graphic>
          <a:graphicData uri="http://schemas.openxmlformats.org/drawingml/2006/table">
            <a:tbl>
              <a:tblPr/>
              <a:tblGrid>
                <a:gridCol w="993801">
                  <a:extLst>
                    <a:ext uri="{9D8B030D-6E8A-4147-A177-3AD203B41FA5}">
                      <a16:colId xmlns:a16="http://schemas.microsoft.com/office/drawing/2014/main" val="20000"/>
                    </a:ext>
                  </a:extLst>
                </a:gridCol>
                <a:gridCol w="395834">
                  <a:extLst>
                    <a:ext uri="{9D8B030D-6E8A-4147-A177-3AD203B41FA5}">
                      <a16:colId xmlns:a16="http://schemas.microsoft.com/office/drawing/2014/main" val="20001"/>
                    </a:ext>
                  </a:extLst>
                </a:gridCol>
                <a:gridCol w="395834">
                  <a:extLst>
                    <a:ext uri="{9D8B030D-6E8A-4147-A177-3AD203B41FA5}">
                      <a16:colId xmlns:a16="http://schemas.microsoft.com/office/drawing/2014/main" val="20002"/>
                    </a:ext>
                  </a:extLst>
                </a:gridCol>
                <a:gridCol w="395834">
                  <a:extLst>
                    <a:ext uri="{9D8B030D-6E8A-4147-A177-3AD203B41FA5}">
                      <a16:colId xmlns:a16="http://schemas.microsoft.com/office/drawing/2014/main" val="20003"/>
                    </a:ext>
                  </a:extLst>
                </a:gridCol>
                <a:gridCol w="395834">
                  <a:extLst>
                    <a:ext uri="{9D8B030D-6E8A-4147-A177-3AD203B41FA5}">
                      <a16:colId xmlns:a16="http://schemas.microsoft.com/office/drawing/2014/main" val="20004"/>
                    </a:ext>
                  </a:extLst>
                </a:gridCol>
                <a:gridCol w="395834">
                  <a:extLst>
                    <a:ext uri="{9D8B030D-6E8A-4147-A177-3AD203B41FA5}">
                      <a16:colId xmlns:a16="http://schemas.microsoft.com/office/drawing/2014/main" val="20005"/>
                    </a:ext>
                  </a:extLst>
                </a:gridCol>
                <a:gridCol w="395834">
                  <a:extLst>
                    <a:ext uri="{9D8B030D-6E8A-4147-A177-3AD203B41FA5}">
                      <a16:colId xmlns:a16="http://schemas.microsoft.com/office/drawing/2014/main" val="20006"/>
                    </a:ext>
                  </a:extLst>
                </a:gridCol>
                <a:gridCol w="395834">
                  <a:extLst>
                    <a:ext uri="{9D8B030D-6E8A-4147-A177-3AD203B41FA5}">
                      <a16:colId xmlns:a16="http://schemas.microsoft.com/office/drawing/2014/main" val="20007"/>
                    </a:ext>
                  </a:extLst>
                </a:gridCol>
                <a:gridCol w="395834">
                  <a:extLst>
                    <a:ext uri="{9D8B030D-6E8A-4147-A177-3AD203B41FA5}">
                      <a16:colId xmlns:a16="http://schemas.microsoft.com/office/drawing/2014/main" val="20008"/>
                    </a:ext>
                  </a:extLst>
                </a:gridCol>
                <a:gridCol w="395834">
                  <a:extLst>
                    <a:ext uri="{9D8B030D-6E8A-4147-A177-3AD203B41FA5}">
                      <a16:colId xmlns:a16="http://schemas.microsoft.com/office/drawing/2014/main" val="20009"/>
                    </a:ext>
                  </a:extLst>
                </a:gridCol>
                <a:gridCol w="395834">
                  <a:extLst>
                    <a:ext uri="{9D8B030D-6E8A-4147-A177-3AD203B41FA5}">
                      <a16:colId xmlns:a16="http://schemas.microsoft.com/office/drawing/2014/main" val="20010"/>
                    </a:ext>
                  </a:extLst>
                </a:gridCol>
                <a:gridCol w="395834">
                  <a:extLst>
                    <a:ext uri="{9D8B030D-6E8A-4147-A177-3AD203B41FA5}">
                      <a16:colId xmlns:a16="http://schemas.microsoft.com/office/drawing/2014/main" val="20011"/>
                    </a:ext>
                  </a:extLst>
                </a:gridCol>
                <a:gridCol w="395834">
                  <a:extLst>
                    <a:ext uri="{9D8B030D-6E8A-4147-A177-3AD203B41FA5}">
                      <a16:colId xmlns:a16="http://schemas.microsoft.com/office/drawing/2014/main" val="20012"/>
                    </a:ext>
                  </a:extLst>
                </a:gridCol>
                <a:gridCol w="395834">
                  <a:extLst>
                    <a:ext uri="{9D8B030D-6E8A-4147-A177-3AD203B41FA5}">
                      <a16:colId xmlns:a16="http://schemas.microsoft.com/office/drawing/2014/main" val="20013"/>
                    </a:ext>
                  </a:extLst>
                </a:gridCol>
                <a:gridCol w="395834">
                  <a:extLst>
                    <a:ext uri="{9D8B030D-6E8A-4147-A177-3AD203B41FA5}">
                      <a16:colId xmlns:a16="http://schemas.microsoft.com/office/drawing/2014/main" val="20014"/>
                    </a:ext>
                  </a:extLst>
                </a:gridCol>
                <a:gridCol w="395834">
                  <a:extLst>
                    <a:ext uri="{9D8B030D-6E8A-4147-A177-3AD203B41FA5}">
                      <a16:colId xmlns:a16="http://schemas.microsoft.com/office/drawing/2014/main" val="20015"/>
                    </a:ext>
                  </a:extLst>
                </a:gridCol>
                <a:gridCol w="395834">
                  <a:extLst>
                    <a:ext uri="{9D8B030D-6E8A-4147-A177-3AD203B41FA5}">
                      <a16:colId xmlns:a16="http://schemas.microsoft.com/office/drawing/2014/main" val="20016"/>
                    </a:ext>
                  </a:extLst>
                </a:gridCol>
                <a:gridCol w="395834">
                  <a:extLst>
                    <a:ext uri="{9D8B030D-6E8A-4147-A177-3AD203B41FA5}">
                      <a16:colId xmlns:a16="http://schemas.microsoft.com/office/drawing/2014/main" val="20017"/>
                    </a:ext>
                  </a:extLst>
                </a:gridCol>
                <a:gridCol w="395834">
                  <a:extLst>
                    <a:ext uri="{9D8B030D-6E8A-4147-A177-3AD203B41FA5}">
                      <a16:colId xmlns:a16="http://schemas.microsoft.com/office/drawing/2014/main" val="20018"/>
                    </a:ext>
                  </a:extLst>
                </a:gridCol>
                <a:gridCol w="395834">
                  <a:extLst>
                    <a:ext uri="{9D8B030D-6E8A-4147-A177-3AD203B41FA5}">
                      <a16:colId xmlns:a16="http://schemas.microsoft.com/office/drawing/2014/main" val="20019"/>
                    </a:ext>
                  </a:extLst>
                </a:gridCol>
                <a:gridCol w="395834">
                  <a:extLst>
                    <a:ext uri="{9D8B030D-6E8A-4147-A177-3AD203B41FA5}">
                      <a16:colId xmlns:a16="http://schemas.microsoft.com/office/drawing/2014/main" val="20020"/>
                    </a:ext>
                  </a:extLst>
                </a:gridCol>
                <a:gridCol w="395834">
                  <a:extLst>
                    <a:ext uri="{9D8B030D-6E8A-4147-A177-3AD203B41FA5}">
                      <a16:colId xmlns:a16="http://schemas.microsoft.com/office/drawing/2014/main" val="20021"/>
                    </a:ext>
                  </a:extLst>
                </a:gridCol>
                <a:gridCol w="395834">
                  <a:extLst>
                    <a:ext uri="{9D8B030D-6E8A-4147-A177-3AD203B41FA5}">
                      <a16:colId xmlns:a16="http://schemas.microsoft.com/office/drawing/2014/main" val="20022"/>
                    </a:ext>
                  </a:extLst>
                </a:gridCol>
                <a:gridCol w="395834">
                  <a:extLst>
                    <a:ext uri="{9D8B030D-6E8A-4147-A177-3AD203B41FA5}">
                      <a16:colId xmlns:a16="http://schemas.microsoft.com/office/drawing/2014/main" val="20023"/>
                    </a:ext>
                  </a:extLst>
                </a:gridCol>
                <a:gridCol w="395834">
                  <a:extLst>
                    <a:ext uri="{9D8B030D-6E8A-4147-A177-3AD203B41FA5}">
                      <a16:colId xmlns:a16="http://schemas.microsoft.com/office/drawing/2014/main" val="20024"/>
                    </a:ext>
                  </a:extLst>
                </a:gridCol>
                <a:gridCol w="395834">
                  <a:extLst>
                    <a:ext uri="{9D8B030D-6E8A-4147-A177-3AD203B41FA5}">
                      <a16:colId xmlns:a16="http://schemas.microsoft.com/office/drawing/2014/main" val="20025"/>
                    </a:ext>
                  </a:extLst>
                </a:gridCol>
              </a:tblGrid>
              <a:tr h="465621">
                <a:tc>
                  <a:txBody>
                    <a:bodyPr/>
                    <a:lstStyle/>
                    <a:p>
                      <a:pPr algn="l" fontAlgn="ctr"/>
                      <a:endParaRPr lang="en-US" sz="800" b="0" i="0" u="none" strike="noStrike" dirty="0">
                        <a:solidFill>
                          <a:srgbClr val="000000"/>
                        </a:solidFill>
                        <a:latin typeface="Century Gothic" panose="020B0502020202020204" pitchFamily="34" charset="0"/>
                      </a:endParaRPr>
                    </a:p>
                  </a:txBody>
                  <a:tcPr marL="4715" marR="4715" marT="4715"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dirty="0" err="1">
                          <a:solidFill>
                            <a:srgbClr val="000000"/>
                          </a:solidFill>
                          <a:latin typeface="Century Gothic" panose="020B0502020202020204" pitchFamily="34" charset="0"/>
                        </a:rPr>
                        <a:t>Veličina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preduzeća</a:t>
                      </a: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latin typeface="Century Gothic" panose="020B0502020202020204" pitchFamily="34" charset="0"/>
                        </a:rPr>
                        <a:t>Teritorija poslovanja</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Osnivanje firme</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814840">
                <a:tc>
                  <a:txBody>
                    <a:bodyPr/>
                    <a:lstStyle/>
                    <a:p>
                      <a:pPr algn="l" fontAlgn="ctr"/>
                      <a:endParaRPr lang="en-US" sz="800" b="0" i="0" u="none" strike="noStrike">
                        <a:solidFill>
                          <a:srgbClr val="000000"/>
                        </a:solidFill>
                        <a:latin typeface="Century Gothic" panose="020B0502020202020204" pitchFamily="34" charset="0"/>
                      </a:endParaRPr>
                    </a:p>
                  </a:txBody>
                  <a:tcPr marL="4715" marR="4715" marT="4715"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Srednje</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Malo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5-10 god.</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10+ god.</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93040">
                <a:tc>
                  <a:txBody>
                    <a:bodyPr/>
                    <a:lstStyle/>
                    <a:p>
                      <a:pPr algn="ctr" fontAlgn="ctr"/>
                      <a:r>
                        <a:rPr lang="en-US" sz="900" b="0" i="0" u="none" strike="noStrike" dirty="0">
                          <a:solidFill>
                            <a:srgbClr val="000000"/>
                          </a:solidFill>
                          <a:latin typeface="Century Gothic" panose="020B0502020202020204" pitchFamily="34" charset="0"/>
                        </a:rPr>
                        <a:t>n =</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en-US" sz="900" b="0" i="0" u="none" strike="noStrike" dirty="0">
                          <a:solidFill>
                            <a:schemeClr val="bg1"/>
                          </a:solidFill>
                          <a:effectLst/>
                          <a:latin typeface="Century Gothic" panose="020B0502020202020204" pitchFamily="34" charset="0"/>
                        </a:rPr>
                        <a:t>90</a:t>
                      </a:r>
                    </a:p>
                  </a:txBody>
                  <a:tcPr marL="7620" marR="7620" marT="7620" marB="0" anchor="ctr">
                    <a:lnL w="1270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9</a:t>
                      </a:r>
                    </a:p>
                  </a:txBody>
                  <a:tcPr marL="7620" marR="7620" marT="7620"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6</a:t>
                      </a:r>
                    </a:p>
                  </a:txBody>
                  <a:tcPr marL="7620" marR="7620" marT="7620"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13</a:t>
                      </a:r>
                    </a:p>
                  </a:txBody>
                  <a:tcPr marL="7620" marR="7620" marT="7620"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62</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46</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44</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38</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11</a:t>
                      </a:r>
                    </a:p>
                  </a:txBody>
                  <a:tcPr marL="7620" marR="7620" marT="7620"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21</a:t>
                      </a:r>
                    </a:p>
                  </a:txBody>
                  <a:tcPr marL="7620" marR="7620" marT="7620"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4</a:t>
                      </a:r>
                    </a:p>
                  </a:txBody>
                  <a:tcPr marL="7620" marR="7620" marT="7620"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12</a:t>
                      </a:r>
                    </a:p>
                  </a:txBody>
                  <a:tcPr marL="7620" marR="7620" marT="7620"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4</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29</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26</a:t>
                      </a:r>
                    </a:p>
                  </a:txBody>
                  <a:tcPr marL="7620" marR="7620" marT="7620"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12</a:t>
                      </a:r>
                    </a:p>
                  </a:txBody>
                  <a:tcPr marL="7620" marR="7620" marT="7620"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23</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11</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17</a:t>
                      </a:r>
                    </a:p>
                  </a:txBody>
                  <a:tcPr marL="7620" marR="7620" marT="7620"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45</a:t>
                      </a:r>
                    </a:p>
                  </a:txBody>
                  <a:tcPr marL="7620" marR="7620" marT="7620"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17</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3</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6</a:t>
                      </a:r>
                    </a:p>
                  </a:txBody>
                  <a:tcPr marL="7620" marR="7620" marT="7620"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22</a:t>
                      </a:r>
                    </a:p>
                  </a:txBody>
                  <a:tcPr marL="7620" marR="7620" marT="7620"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51</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243967">
                <a:tc>
                  <a:txBody>
                    <a:bodyPr/>
                    <a:lstStyle/>
                    <a:p>
                      <a:pPr algn="r" fontAlgn="ctr"/>
                      <a:endParaRPr lang="en-US" sz="9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(A)</a:t>
                      </a: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(F)</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(G)</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89474">
                <a:tc>
                  <a:txBody>
                    <a:bodyPr/>
                    <a:lstStyle/>
                    <a:p>
                      <a:pPr algn="ctr" fontAlgn="ctr"/>
                      <a:r>
                        <a:rPr lang="en-US" sz="900" b="0" i="0" u="none" strike="noStrike">
                          <a:solidFill>
                            <a:srgbClr val="000000"/>
                          </a:solidFill>
                          <a:latin typeface="Century Gothic" panose="020B0502020202020204" pitchFamily="34" charset="0"/>
                        </a:rPr>
                        <a:t>Internet</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45.6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11.1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16.7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53.8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51.6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54.5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57.9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54.5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38.1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48.3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33.3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43.5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27.3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47.1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57.8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23.5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66.7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66.7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59.1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41.2</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89474">
                <a:tc>
                  <a:txBody>
                    <a:bodyPr/>
                    <a:lstStyle/>
                    <a:p>
                      <a:pPr algn="ctr" fontAlgn="ctr"/>
                      <a:r>
                        <a:rPr lang="en-US" sz="900" b="0" i="0" u="none" strike="noStrike" dirty="0" err="1">
                          <a:solidFill>
                            <a:srgbClr val="000000"/>
                          </a:solidFill>
                          <a:latin typeface="Century Gothic" panose="020B0502020202020204" pitchFamily="34" charset="0"/>
                        </a:rPr>
                        <a:t>Poznanici</a:t>
                      </a:r>
                      <a:r>
                        <a:rPr lang="en-US" sz="900" b="0" i="0" u="none" strike="noStrike" dirty="0">
                          <a:solidFill>
                            <a:srgbClr val="000000"/>
                          </a:solidFill>
                          <a:latin typeface="Century Gothic" panose="020B0502020202020204" pitchFamily="34" charset="0"/>
                        </a:rPr>
                        <a:t> - </a:t>
                      </a:r>
                      <a:r>
                        <a:rPr lang="en-US" sz="900" b="0" i="0" u="none" strike="noStrike" dirty="0" err="1">
                          <a:solidFill>
                            <a:srgbClr val="000000"/>
                          </a:solidFill>
                          <a:latin typeface="Century Gothic" panose="020B0502020202020204" pitchFamily="34" charset="0"/>
                        </a:rPr>
                        <a:t>Kolege</a:t>
                      </a:r>
                      <a:endParaRPr lang="en-US" sz="9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41.1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16.7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23.1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1" i="0" u="none" strike="noStrike" dirty="0">
                          <a:solidFill>
                            <a:schemeClr val="bg1"/>
                          </a:solidFill>
                          <a:latin typeface="Century Gothic" panose="020B0502020202020204" pitchFamily="34" charset="0"/>
                        </a:rPr>
                        <a:t>53.2</a:t>
                      </a:r>
                      <a:br>
                        <a:rPr lang="en-US" sz="900" b="1" i="0" u="none" strike="noStrike" dirty="0">
                          <a:solidFill>
                            <a:schemeClr val="bg1"/>
                          </a:solidFill>
                          <a:latin typeface="Century Gothic" panose="020B0502020202020204" pitchFamily="34" charset="0"/>
                        </a:rPr>
                      </a:br>
                      <a:r>
                        <a:rPr lang="en-US" sz="900" b="1" i="0" u="none" strike="noStrike" dirty="0">
                          <a:solidFill>
                            <a:schemeClr val="bg1"/>
                          </a:solidFill>
                          <a:latin typeface="Century Gothic" panose="020B0502020202020204" pitchFamily="34" charset="0"/>
                        </a:rPr>
                        <a:t>A</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900" b="0" i="0" u="none" strike="noStrike">
                          <a:solidFill>
                            <a:srgbClr val="000000"/>
                          </a:solidFill>
                          <a:latin typeface="Century Gothic" panose="020B0502020202020204" pitchFamily="34" charset="0"/>
                        </a:rPr>
                        <a:t>28.3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1" i="0" u="none" strike="noStrike" dirty="0">
                          <a:solidFill>
                            <a:schemeClr val="bg1"/>
                          </a:solidFill>
                          <a:latin typeface="Century Gothic" panose="020B0502020202020204" pitchFamily="34" charset="0"/>
                        </a:rPr>
                        <a:t>54.5</a:t>
                      </a:r>
                      <a:br>
                        <a:rPr lang="en-US" sz="900" b="1" i="0" u="none" strike="noStrike" dirty="0">
                          <a:solidFill>
                            <a:schemeClr val="bg1"/>
                          </a:solidFill>
                          <a:latin typeface="Century Gothic" panose="020B0502020202020204" pitchFamily="34" charset="0"/>
                        </a:rPr>
                      </a:br>
                      <a:r>
                        <a:rPr lang="en-US" sz="900" b="1" i="0" u="none" strike="noStrike" dirty="0">
                          <a:solidFill>
                            <a:schemeClr val="bg1"/>
                          </a:solidFill>
                          <a:latin typeface="Century Gothic" panose="020B0502020202020204" pitchFamily="34" charset="0"/>
                        </a:rPr>
                        <a:t> B</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900" b="0" i="0" u="none" strike="noStrike">
                          <a:solidFill>
                            <a:srgbClr val="000000"/>
                          </a:solidFill>
                          <a:latin typeface="Century Gothic" panose="020B0502020202020204" pitchFamily="34" charset="0"/>
                        </a:rPr>
                        <a:t>44.7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72.7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42.9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48.3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26.9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58.3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39.1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27.3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47.1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37.8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52.9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66.7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36.4</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39.2</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89474">
                <a:tc>
                  <a:txBody>
                    <a:bodyPr/>
                    <a:lstStyle/>
                    <a:p>
                      <a:pPr algn="ctr" fontAlgn="ctr"/>
                      <a:r>
                        <a:rPr lang="en-US" sz="900" b="0" i="0" u="none" strike="noStrike" dirty="0">
                          <a:solidFill>
                            <a:srgbClr val="000000"/>
                          </a:solidFill>
                          <a:latin typeface="Century Gothic" panose="020B0502020202020204" pitchFamily="34" charset="0"/>
                        </a:rPr>
                        <a:t>Primer </a:t>
                      </a:r>
                      <a:r>
                        <a:rPr lang="en-US" sz="900" b="0" i="0" u="none" strike="noStrike" dirty="0" err="1">
                          <a:solidFill>
                            <a:srgbClr val="000000"/>
                          </a:solidFill>
                          <a:latin typeface="Century Gothic" panose="020B0502020202020204" pitchFamily="34" charset="0"/>
                        </a:rPr>
                        <a:t>iz</a:t>
                      </a:r>
                      <a:r>
                        <a:rPr lang="en-US" sz="900" b="0" i="0" u="none" strike="noStrike" dirty="0">
                          <a:solidFill>
                            <a:srgbClr val="000000"/>
                          </a:solidFill>
                          <a:latin typeface="Century Gothic" panose="020B0502020202020204" pitchFamily="34" charset="0"/>
                        </a:rPr>
                        <a:t> </a:t>
                      </a:r>
                      <a:r>
                        <a:rPr lang="en-US" sz="900" b="0" i="0" u="none" strike="noStrike" dirty="0" err="1">
                          <a:solidFill>
                            <a:srgbClr val="000000"/>
                          </a:solidFill>
                          <a:latin typeface="Century Gothic" panose="020B0502020202020204" pitchFamily="34" charset="0"/>
                        </a:rPr>
                        <a:t>inostranstva</a:t>
                      </a:r>
                      <a:endParaRPr lang="en-US" sz="9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33.3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55.6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66.7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38.5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25.8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34.8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31.8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21.1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18.2</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47.6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66.7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34.5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34.6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34.8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1" i="0" u="none" strike="noStrike" dirty="0">
                          <a:solidFill>
                            <a:schemeClr val="bg1"/>
                          </a:solidFill>
                          <a:latin typeface="Century Gothic" panose="020B0502020202020204" pitchFamily="34" charset="0"/>
                        </a:rPr>
                        <a:t>72.7</a:t>
                      </a:r>
                      <a:br>
                        <a:rPr lang="en-US" sz="900" b="1" i="0" u="none" strike="noStrike" dirty="0">
                          <a:solidFill>
                            <a:schemeClr val="bg1"/>
                          </a:solidFill>
                          <a:latin typeface="Century Gothic" panose="020B0502020202020204" pitchFamily="34" charset="0"/>
                        </a:rPr>
                      </a:br>
                      <a:r>
                        <a:rPr lang="en-US" sz="900" b="1" i="0" u="none" strike="noStrike" dirty="0">
                          <a:solidFill>
                            <a:schemeClr val="bg1"/>
                          </a:solidFill>
                          <a:latin typeface="Century Gothic" panose="020B0502020202020204" pitchFamily="34" charset="0"/>
                        </a:rPr>
                        <a:t>A C D</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900" b="0" i="0" u="none" strike="noStrike" dirty="0">
                          <a:solidFill>
                            <a:srgbClr val="000000"/>
                          </a:solidFill>
                          <a:latin typeface="Century Gothic" panose="020B0502020202020204" pitchFamily="34" charset="0"/>
                        </a:rPr>
                        <a:t>17.6</a:t>
                      </a:r>
                      <a:br>
                        <a:rPr lang="en-US" sz="900" b="0" i="0" u="none" strike="noStrike" dirty="0">
                          <a:solidFill>
                            <a:srgbClr val="000000"/>
                          </a:solidFill>
                          <a:latin typeface="Century Gothic" panose="020B0502020202020204" pitchFamily="34" charset="0"/>
                        </a:rPr>
                      </a:br>
                      <a:endParaRPr lang="en-US" sz="9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24.4</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47.1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33.3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36.4</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25.5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89853">
                <a:tc>
                  <a:txBody>
                    <a:bodyPr/>
                    <a:lstStyle/>
                    <a:p>
                      <a:pPr algn="ctr" fontAlgn="ctr"/>
                      <a:r>
                        <a:rPr lang="en-US" sz="900" b="0" i="0" u="none" strike="noStrike">
                          <a:solidFill>
                            <a:srgbClr val="000000"/>
                          </a:solidFill>
                          <a:latin typeface="Century Gothic" panose="020B0502020202020204" pitchFamily="34" charset="0"/>
                        </a:rPr>
                        <a:t>Konferencija</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15.6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22.2</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16.7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7.7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16.1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19.6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11.4</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13.2</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23.8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16.7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17.2</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23.1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8.3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8.7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18.2</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17.8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17.6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33.3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13.6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13.7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89474">
                <a:tc>
                  <a:txBody>
                    <a:bodyPr/>
                    <a:lstStyle/>
                    <a:p>
                      <a:pPr algn="ctr" fontAlgn="ctr"/>
                      <a:r>
                        <a:rPr lang="en-US" sz="900" b="0" i="0" u="none" strike="noStrike">
                          <a:solidFill>
                            <a:srgbClr val="000000"/>
                          </a:solidFill>
                          <a:latin typeface="Century Gothic" panose="020B0502020202020204" pitchFamily="34" charset="0"/>
                        </a:rPr>
                        <a:t>Organizacije - Asocijacije</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33.3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11.3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15.2</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7.9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9.1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14.3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8.3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6.9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11.5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16.7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8.7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9.1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11.1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11.8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16.7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15.7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89474">
                <a:tc>
                  <a:txBody>
                    <a:bodyPr/>
                    <a:lstStyle/>
                    <a:p>
                      <a:pPr algn="ctr" fontAlgn="ctr"/>
                      <a:r>
                        <a:rPr lang="en-US" sz="900" b="0" i="0" u="none" strike="noStrike" dirty="0" err="1">
                          <a:solidFill>
                            <a:srgbClr val="000000"/>
                          </a:solidFill>
                          <a:latin typeface="Century Gothic" panose="020B0502020202020204" pitchFamily="34" charset="0"/>
                        </a:rPr>
                        <a:t>Mediji</a:t>
                      </a:r>
                      <a:endParaRPr lang="en-US" sz="9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11.1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16.7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7.7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9.7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8.7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11.4</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15.8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9.1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8.3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13.8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11.5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8.3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15.6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16.7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13.6</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7.8</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89474">
                <a:tc>
                  <a:txBody>
                    <a:bodyPr/>
                    <a:lstStyle/>
                    <a:p>
                      <a:pPr algn="ctr" fontAlgn="ctr"/>
                      <a:r>
                        <a:rPr lang="en-US" sz="900" b="0" i="0" u="none" strike="noStrike" dirty="0" err="1">
                          <a:solidFill>
                            <a:srgbClr val="000000"/>
                          </a:solidFill>
                          <a:latin typeface="Century Gothic" panose="020B0502020202020204" pitchFamily="34" charset="0"/>
                        </a:rPr>
                        <a:t>Primerom</a:t>
                      </a:r>
                      <a:r>
                        <a:rPr lang="en-US" sz="900" b="0" i="0" u="none" strike="noStrike" dirty="0">
                          <a:solidFill>
                            <a:srgbClr val="000000"/>
                          </a:solidFill>
                          <a:latin typeface="Century Gothic" panose="020B0502020202020204" pitchFamily="34" charset="0"/>
                        </a:rPr>
                        <a:t> </a:t>
                      </a:r>
                      <a:r>
                        <a:rPr lang="en-US" sz="900" b="0" i="0" u="none" strike="noStrike" dirty="0" err="1">
                          <a:solidFill>
                            <a:srgbClr val="000000"/>
                          </a:solidFill>
                          <a:latin typeface="Century Gothic" panose="020B0502020202020204" pitchFamily="34" charset="0"/>
                        </a:rPr>
                        <a:t>iz</a:t>
                      </a:r>
                      <a:r>
                        <a:rPr lang="en-US" sz="900" b="0" i="0" u="none" strike="noStrike" dirty="0">
                          <a:solidFill>
                            <a:srgbClr val="000000"/>
                          </a:solidFill>
                          <a:latin typeface="Century Gothic" panose="020B0502020202020204" pitchFamily="34" charset="0"/>
                        </a:rPr>
                        <a:t> </a:t>
                      </a:r>
                      <a:r>
                        <a:rPr lang="en-US" sz="900" b="0" i="0" u="none" strike="noStrike" dirty="0" err="1">
                          <a:solidFill>
                            <a:srgbClr val="000000"/>
                          </a:solidFill>
                          <a:latin typeface="Century Gothic" panose="020B0502020202020204" pitchFamily="34" charset="0"/>
                        </a:rPr>
                        <a:t>druge</a:t>
                      </a:r>
                      <a:r>
                        <a:rPr lang="en-US" sz="900" b="0" i="0" u="none" strike="noStrike" dirty="0">
                          <a:solidFill>
                            <a:srgbClr val="000000"/>
                          </a:solidFill>
                          <a:latin typeface="Century Gothic" panose="020B0502020202020204" pitchFamily="34" charset="0"/>
                        </a:rPr>
                        <a:t> </a:t>
                      </a:r>
                      <a:r>
                        <a:rPr lang="en-US" sz="900" b="0" i="0" u="none" strike="noStrike" dirty="0" err="1">
                          <a:solidFill>
                            <a:srgbClr val="000000"/>
                          </a:solidFill>
                          <a:latin typeface="Century Gothic" panose="020B0502020202020204" pitchFamily="34" charset="0"/>
                        </a:rPr>
                        <a:t>firme</a:t>
                      </a:r>
                      <a:endParaRPr lang="en-US" sz="9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4.4</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11.1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7.7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3.2</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25</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8.3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3.4</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7.7</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4.3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9.1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2.2</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5.9</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33.3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dirty="0">
                          <a:solidFill>
                            <a:srgbClr val="000000"/>
                          </a:solidFill>
                          <a:latin typeface="Century Gothic" panose="020B0502020202020204" pitchFamily="34" charset="0"/>
                        </a:rPr>
                        <a:t>5.9</a:t>
                      </a:r>
                      <a:br>
                        <a:rPr lang="en-US" sz="900" b="0" i="0" u="none" strike="noStrike" dirty="0">
                          <a:solidFill>
                            <a:srgbClr val="000000"/>
                          </a:solidFill>
                          <a:latin typeface="Century Gothic" panose="020B0502020202020204" pitchFamily="34" charset="0"/>
                        </a:rPr>
                      </a:br>
                      <a:endParaRPr lang="en-US" sz="9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389474">
                <a:tc>
                  <a:txBody>
                    <a:bodyPr/>
                    <a:lstStyle/>
                    <a:p>
                      <a:pPr algn="ctr" fontAlgn="ctr"/>
                      <a:r>
                        <a:rPr lang="en-US" sz="900" b="0" i="0" u="none" strike="noStrike" dirty="0">
                          <a:solidFill>
                            <a:srgbClr val="000000"/>
                          </a:solidFill>
                          <a:latin typeface="Century Gothic" panose="020B0502020202020204" pitchFamily="34" charset="0"/>
                        </a:rPr>
                        <a:t>Ne </a:t>
                      </a:r>
                      <a:r>
                        <a:rPr lang="en-US" sz="900" b="0" i="0" u="none" strike="noStrike" dirty="0" err="1">
                          <a:solidFill>
                            <a:srgbClr val="000000"/>
                          </a:solidFill>
                          <a:latin typeface="Century Gothic" panose="020B0502020202020204" pitchFamily="34" charset="0"/>
                        </a:rPr>
                        <a:t>znam</a:t>
                      </a:r>
                      <a:endParaRPr lang="en-US" sz="9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1.1</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1" i="0" u="none" strike="noStrike" dirty="0">
                          <a:solidFill>
                            <a:schemeClr val="bg1"/>
                          </a:solidFill>
                          <a:latin typeface="Century Gothic" panose="020B0502020202020204" pitchFamily="34" charset="0"/>
                        </a:rPr>
                        <a:t>11.1</a:t>
                      </a:r>
                      <a:br>
                        <a:rPr lang="en-US" sz="900" b="1" i="0" u="none" strike="noStrike" dirty="0">
                          <a:solidFill>
                            <a:schemeClr val="bg1"/>
                          </a:solidFill>
                          <a:latin typeface="Century Gothic" panose="020B0502020202020204" pitchFamily="34" charset="0"/>
                        </a:rPr>
                      </a:br>
                      <a:r>
                        <a:rPr lang="en-US" sz="900" b="1" i="0" u="none" strike="noStrike" dirty="0">
                          <a:solidFill>
                            <a:schemeClr val="bg1"/>
                          </a:solidFill>
                          <a:latin typeface="Century Gothic" panose="020B0502020202020204" pitchFamily="34" charset="0"/>
                        </a:rPr>
                        <a:t>A</a:t>
                      </a: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2.2</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8.3</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3.4</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2.2</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0</a:t>
                      </a:r>
                      <a:br>
                        <a:rPr lang="en-US" sz="900" b="0" i="0" u="none" strike="noStrike">
                          <a:solidFill>
                            <a:srgbClr val="000000"/>
                          </a:solidFill>
                          <a:latin typeface="Century Gothic" panose="020B0502020202020204" pitchFamily="34" charset="0"/>
                        </a:rPr>
                      </a:br>
                      <a:endParaRPr lang="en-US" sz="9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900" b="0" i="0" u="none" strike="noStrike" dirty="0">
                          <a:solidFill>
                            <a:srgbClr val="000000"/>
                          </a:solidFill>
                          <a:latin typeface="Century Gothic" panose="020B0502020202020204" pitchFamily="34" charset="0"/>
                        </a:rPr>
                        <a:t>2</a:t>
                      </a:r>
                      <a:br>
                        <a:rPr lang="en-US" sz="900" b="0" i="0" u="none" strike="noStrike" dirty="0">
                          <a:solidFill>
                            <a:srgbClr val="000000"/>
                          </a:solidFill>
                          <a:latin typeface="Century Gothic" panose="020B0502020202020204" pitchFamily="34" charset="0"/>
                        </a:rPr>
                      </a:br>
                      <a:endParaRPr lang="en-US" sz="9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sp>
        <p:nvSpPr>
          <p:cNvPr id="2" name="Slide Number Placeholder 1">
            <a:extLst>
              <a:ext uri="{FF2B5EF4-FFF2-40B4-BE49-F238E27FC236}">
                <a16:creationId xmlns:a16="http://schemas.microsoft.com/office/drawing/2014/main" id="{7C69F1E3-147F-4439-8DCE-EFF853E337EA}"/>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22</a:t>
            </a:fld>
            <a:endParaRPr lang="en-US" dirty="0"/>
          </a:p>
        </p:txBody>
      </p:sp>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sr-Latn-RS" sz="2000" dirty="0">
                <a:solidFill>
                  <a:srgbClr val="004B88"/>
                </a:solidFill>
                <a:latin typeface="Century Gothic" panose="020B0502020202020204" pitchFamily="34" charset="0"/>
              </a:rPr>
              <a:t>Na koji način ste saznali za rešenje koje ste kopirali / modifikovali? </a:t>
            </a:r>
            <a:endParaRPr lang="en-US" sz="2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206638331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1" name="Chart 30">
            <a:extLst>
              <a:ext uri="{FF2B5EF4-FFF2-40B4-BE49-F238E27FC236}">
                <a16:creationId xmlns:a16="http://schemas.microsoft.com/office/drawing/2014/main" id="{186138AB-307E-4D95-8B3C-2EE77DFC96F0}"/>
              </a:ext>
            </a:extLst>
          </p:cNvPr>
          <p:cNvGraphicFramePr/>
          <p:nvPr>
            <p:extLst>
              <p:ext uri="{D42A27DB-BD31-4B8C-83A1-F6EECF244321}">
                <p14:modId xmlns:p14="http://schemas.microsoft.com/office/powerpoint/2010/main" val="2121513303"/>
              </p:ext>
            </p:extLst>
          </p:nvPr>
        </p:nvGraphicFramePr>
        <p:xfrm>
          <a:off x="1321314" y="1241100"/>
          <a:ext cx="8530541" cy="4299599"/>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a:extLst>
              <a:ext uri="{FF2B5EF4-FFF2-40B4-BE49-F238E27FC236}">
                <a16:creationId xmlns:a16="http://schemas.microsoft.com/office/drawing/2014/main" id="{C06F5829-D8AD-4375-BBB1-99AD8D2EA2C4}"/>
              </a:ext>
            </a:extLst>
          </p:cNvPr>
          <p:cNvSpPr txBox="1"/>
          <p:nvPr/>
        </p:nvSpPr>
        <p:spPr>
          <a:xfrm>
            <a:off x="539832" y="5476705"/>
            <a:ext cx="11056912" cy="984885"/>
          </a:xfrm>
          <a:prstGeom prst="rect">
            <a:avLst/>
          </a:prstGeom>
          <a:noFill/>
        </p:spPr>
        <p:txBody>
          <a:bodyPr wrap="square" lIns="0" rIns="0" rtlCol="0">
            <a:spAutoFit/>
          </a:bodyPr>
          <a:lstStyle/>
          <a:p>
            <a:pPr marL="285750" indent="-285750" algn="just">
              <a:spcAft>
                <a:spcPts val="600"/>
              </a:spcAft>
              <a:buFont typeface="Arial" panose="020B0604020202020204" pitchFamily="34" charset="0"/>
              <a:buChar char="•"/>
              <a:defRPr/>
            </a:pPr>
            <a:r>
              <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rPr>
              <a:t>Skoro polovina njih se slaže da je inovacija u njihovoj firmi </a:t>
            </a:r>
            <a:r>
              <a:rPr lang="sr-Latn-RS" sz="1200" noProof="1">
                <a:solidFill>
                  <a:srgbClr val="6E706E"/>
                </a:solidFill>
                <a:latin typeface="Century Gothic" panose="020B0502020202020204" pitchFamily="34" charset="0"/>
              </a:rPr>
              <a:t>bila novina samo za njihovu firmu, ali ne i u širem kontekstu. </a:t>
            </a:r>
          </a:p>
          <a:p>
            <a:pPr marL="285750" indent="-285750" algn="just">
              <a:spcAft>
                <a:spcPts val="600"/>
              </a:spcAft>
              <a:buFont typeface="Arial" panose="020B0604020202020204" pitchFamily="34" charset="0"/>
              <a:buChar char="•"/>
              <a:defRPr/>
            </a:pPr>
            <a:r>
              <a:rPr lang="sr-Latn-RS" sz="1200" noProof="1">
                <a:solidFill>
                  <a:srgbClr val="6E706E"/>
                </a:solidFill>
                <a:latin typeface="Century Gothic" panose="020B0502020202020204" pitchFamily="34" charset="0"/>
              </a:rPr>
              <a:t>Ipak, svaki sedmi menadžer/ vlasnik firme smatra da je uvedena inovacija od nacionalnog značaja, a u manjem broju ima onih koji inovacije u svojim firmama smatraju za važne na tržištu Zapadnog Balkana (7%), pa i na evropskom i svetskom nivou (oko 5%). </a:t>
            </a:r>
            <a:endParaRPr lang="en-US" sz="1200" noProof="1">
              <a:solidFill>
                <a:srgbClr val="6E706E"/>
              </a:solidFill>
              <a:latin typeface="Century Gothic" panose="020B0502020202020204" pitchFamily="34" charset="0"/>
            </a:endParaRPr>
          </a:p>
          <a:p>
            <a:pPr marL="703263" indent="-79375" algn="just">
              <a:spcAft>
                <a:spcPts val="600"/>
              </a:spcAft>
              <a:tabLst>
                <a:tab pos="981075" algn="l"/>
              </a:tabLst>
              <a:defRPr/>
            </a:pPr>
            <a:endPar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endParaRPr>
          </a:p>
        </p:txBody>
      </p:sp>
      <p:sp>
        <p:nvSpPr>
          <p:cNvPr id="2" name="Slide Number Placeholder 1">
            <a:extLst>
              <a:ext uri="{FF2B5EF4-FFF2-40B4-BE49-F238E27FC236}">
                <a16:creationId xmlns:a16="http://schemas.microsoft.com/office/drawing/2014/main" id="{45EB03AE-4FF3-4E44-865E-D8C0B45AEC39}"/>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23</a:t>
            </a:fld>
            <a:endParaRPr lang="en-US" dirty="0"/>
          </a:p>
        </p:txBody>
      </p:sp>
      <p:sp>
        <p:nvSpPr>
          <p:cNvPr id="7"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Da li smatrate da je Vaša inovacija bila prva takve vrste</a:t>
            </a:r>
            <a:r>
              <a:rPr lang="sr-Latn-RS" sz="2000" dirty="0">
                <a:solidFill>
                  <a:srgbClr val="004B88"/>
                </a:solidFill>
                <a:latin typeface="Century Gothic" panose="020B0502020202020204" pitchFamily="34" charset="0"/>
              </a:rPr>
              <a:t>?</a:t>
            </a:r>
            <a:endParaRPr lang="en-US" sz="2000" dirty="0">
              <a:solidFill>
                <a:srgbClr val="004B88"/>
              </a:solidFill>
              <a:latin typeface="Century Gothic" panose="020B0502020202020204" pitchFamily="34" charset="0"/>
            </a:endParaRPr>
          </a:p>
        </p:txBody>
      </p:sp>
      <p:sp>
        <p:nvSpPr>
          <p:cNvPr id="8" name="TextBox 7">
            <a:extLst>
              <a:ext uri="{FF2B5EF4-FFF2-40B4-BE49-F238E27FC236}">
                <a16:creationId xmlns:a16="http://schemas.microsoft.com/office/drawing/2014/main" id="{56250930-5722-4197-900B-ADB574003D5E}"/>
              </a:ext>
            </a:extLst>
          </p:cNvPr>
          <p:cNvSpPr txBox="1"/>
          <p:nvPr/>
        </p:nvSpPr>
        <p:spPr>
          <a:xfrm>
            <a:off x="10682386" y="6449478"/>
            <a:ext cx="895928" cy="215444"/>
          </a:xfrm>
          <a:prstGeom prst="rect">
            <a:avLst/>
          </a:prstGeom>
          <a:noFill/>
        </p:spPr>
        <p:txBody>
          <a:bodyPr wrap="square" lIns="0" r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40404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404040"/>
                </a:solidFill>
                <a:effectLst/>
                <a:uLnTx/>
                <a:uFillTx/>
                <a:latin typeface="Century Gothic" panose="020B0502020202020204" pitchFamily="34" charset="0"/>
              </a:rPr>
              <a:t>: total</a:t>
            </a:r>
          </a:p>
        </p:txBody>
      </p:sp>
    </p:spTree>
    <p:extLst>
      <p:ext uri="{BB962C8B-B14F-4D97-AF65-F5344CB8AC3E}">
        <p14:creationId xmlns:p14="http://schemas.microsoft.com/office/powerpoint/2010/main" val="343586252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extLst>
              <p:ext uri="{D42A27DB-BD31-4B8C-83A1-F6EECF244321}">
                <p14:modId xmlns:p14="http://schemas.microsoft.com/office/powerpoint/2010/main" val="588643015"/>
              </p:ext>
            </p:extLst>
          </p:nvPr>
        </p:nvGraphicFramePr>
        <p:xfrm>
          <a:off x="807531" y="1199408"/>
          <a:ext cx="10515173" cy="5170760"/>
        </p:xfrm>
        <a:graphic>
          <a:graphicData uri="http://schemas.openxmlformats.org/drawingml/2006/table">
            <a:tbl>
              <a:tblPr/>
              <a:tblGrid>
                <a:gridCol w="959623">
                  <a:extLst>
                    <a:ext uri="{9D8B030D-6E8A-4147-A177-3AD203B41FA5}">
                      <a16:colId xmlns:a16="http://schemas.microsoft.com/office/drawing/2014/main" val="20000"/>
                    </a:ext>
                  </a:extLst>
                </a:gridCol>
                <a:gridCol w="382222">
                  <a:extLst>
                    <a:ext uri="{9D8B030D-6E8A-4147-A177-3AD203B41FA5}">
                      <a16:colId xmlns:a16="http://schemas.microsoft.com/office/drawing/2014/main" val="20001"/>
                    </a:ext>
                  </a:extLst>
                </a:gridCol>
                <a:gridCol w="382222">
                  <a:extLst>
                    <a:ext uri="{9D8B030D-6E8A-4147-A177-3AD203B41FA5}">
                      <a16:colId xmlns:a16="http://schemas.microsoft.com/office/drawing/2014/main" val="20002"/>
                    </a:ext>
                  </a:extLst>
                </a:gridCol>
                <a:gridCol w="382222">
                  <a:extLst>
                    <a:ext uri="{9D8B030D-6E8A-4147-A177-3AD203B41FA5}">
                      <a16:colId xmlns:a16="http://schemas.microsoft.com/office/drawing/2014/main" val="20003"/>
                    </a:ext>
                  </a:extLst>
                </a:gridCol>
                <a:gridCol w="382222">
                  <a:extLst>
                    <a:ext uri="{9D8B030D-6E8A-4147-A177-3AD203B41FA5}">
                      <a16:colId xmlns:a16="http://schemas.microsoft.com/office/drawing/2014/main" val="20004"/>
                    </a:ext>
                  </a:extLst>
                </a:gridCol>
                <a:gridCol w="382222">
                  <a:extLst>
                    <a:ext uri="{9D8B030D-6E8A-4147-A177-3AD203B41FA5}">
                      <a16:colId xmlns:a16="http://schemas.microsoft.com/office/drawing/2014/main" val="20005"/>
                    </a:ext>
                  </a:extLst>
                </a:gridCol>
                <a:gridCol w="382222">
                  <a:extLst>
                    <a:ext uri="{9D8B030D-6E8A-4147-A177-3AD203B41FA5}">
                      <a16:colId xmlns:a16="http://schemas.microsoft.com/office/drawing/2014/main" val="20006"/>
                    </a:ext>
                  </a:extLst>
                </a:gridCol>
                <a:gridCol w="382222">
                  <a:extLst>
                    <a:ext uri="{9D8B030D-6E8A-4147-A177-3AD203B41FA5}">
                      <a16:colId xmlns:a16="http://schemas.microsoft.com/office/drawing/2014/main" val="20007"/>
                    </a:ext>
                  </a:extLst>
                </a:gridCol>
                <a:gridCol w="382222">
                  <a:extLst>
                    <a:ext uri="{9D8B030D-6E8A-4147-A177-3AD203B41FA5}">
                      <a16:colId xmlns:a16="http://schemas.microsoft.com/office/drawing/2014/main" val="20008"/>
                    </a:ext>
                  </a:extLst>
                </a:gridCol>
                <a:gridCol w="382222">
                  <a:extLst>
                    <a:ext uri="{9D8B030D-6E8A-4147-A177-3AD203B41FA5}">
                      <a16:colId xmlns:a16="http://schemas.microsoft.com/office/drawing/2014/main" val="20009"/>
                    </a:ext>
                  </a:extLst>
                </a:gridCol>
                <a:gridCol w="382222">
                  <a:extLst>
                    <a:ext uri="{9D8B030D-6E8A-4147-A177-3AD203B41FA5}">
                      <a16:colId xmlns:a16="http://schemas.microsoft.com/office/drawing/2014/main" val="20010"/>
                    </a:ext>
                  </a:extLst>
                </a:gridCol>
                <a:gridCol w="382222">
                  <a:extLst>
                    <a:ext uri="{9D8B030D-6E8A-4147-A177-3AD203B41FA5}">
                      <a16:colId xmlns:a16="http://schemas.microsoft.com/office/drawing/2014/main" val="20011"/>
                    </a:ext>
                  </a:extLst>
                </a:gridCol>
                <a:gridCol w="382222">
                  <a:extLst>
                    <a:ext uri="{9D8B030D-6E8A-4147-A177-3AD203B41FA5}">
                      <a16:colId xmlns:a16="http://schemas.microsoft.com/office/drawing/2014/main" val="20012"/>
                    </a:ext>
                  </a:extLst>
                </a:gridCol>
                <a:gridCol w="382222">
                  <a:extLst>
                    <a:ext uri="{9D8B030D-6E8A-4147-A177-3AD203B41FA5}">
                      <a16:colId xmlns:a16="http://schemas.microsoft.com/office/drawing/2014/main" val="20013"/>
                    </a:ext>
                  </a:extLst>
                </a:gridCol>
                <a:gridCol w="382222">
                  <a:extLst>
                    <a:ext uri="{9D8B030D-6E8A-4147-A177-3AD203B41FA5}">
                      <a16:colId xmlns:a16="http://schemas.microsoft.com/office/drawing/2014/main" val="20014"/>
                    </a:ext>
                  </a:extLst>
                </a:gridCol>
                <a:gridCol w="382222">
                  <a:extLst>
                    <a:ext uri="{9D8B030D-6E8A-4147-A177-3AD203B41FA5}">
                      <a16:colId xmlns:a16="http://schemas.microsoft.com/office/drawing/2014/main" val="20015"/>
                    </a:ext>
                  </a:extLst>
                </a:gridCol>
                <a:gridCol w="382222">
                  <a:extLst>
                    <a:ext uri="{9D8B030D-6E8A-4147-A177-3AD203B41FA5}">
                      <a16:colId xmlns:a16="http://schemas.microsoft.com/office/drawing/2014/main" val="20016"/>
                    </a:ext>
                  </a:extLst>
                </a:gridCol>
                <a:gridCol w="382222">
                  <a:extLst>
                    <a:ext uri="{9D8B030D-6E8A-4147-A177-3AD203B41FA5}">
                      <a16:colId xmlns:a16="http://schemas.microsoft.com/office/drawing/2014/main" val="20017"/>
                    </a:ext>
                  </a:extLst>
                </a:gridCol>
                <a:gridCol w="382222">
                  <a:extLst>
                    <a:ext uri="{9D8B030D-6E8A-4147-A177-3AD203B41FA5}">
                      <a16:colId xmlns:a16="http://schemas.microsoft.com/office/drawing/2014/main" val="20018"/>
                    </a:ext>
                  </a:extLst>
                </a:gridCol>
                <a:gridCol w="382222">
                  <a:extLst>
                    <a:ext uri="{9D8B030D-6E8A-4147-A177-3AD203B41FA5}">
                      <a16:colId xmlns:a16="http://schemas.microsoft.com/office/drawing/2014/main" val="20019"/>
                    </a:ext>
                  </a:extLst>
                </a:gridCol>
                <a:gridCol w="382222">
                  <a:extLst>
                    <a:ext uri="{9D8B030D-6E8A-4147-A177-3AD203B41FA5}">
                      <a16:colId xmlns:a16="http://schemas.microsoft.com/office/drawing/2014/main" val="20020"/>
                    </a:ext>
                  </a:extLst>
                </a:gridCol>
                <a:gridCol w="382222">
                  <a:extLst>
                    <a:ext uri="{9D8B030D-6E8A-4147-A177-3AD203B41FA5}">
                      <a16:colId xmlns:a16="http://schemas.microsoft.com/office/drawing/2014/main" val="20021"/>
                    </a:ext>
                  </a:extLst>
                </a:gridCol>
                <a:gridCol w="382222">
                  <a:extLst>
                    <a:ext uri="{9D8B030D-6E8A-4147-A177-3AD203B41FA5}">
                      <a16:colId xmlns:a16="http://schemas.microsoft.com/office/drawing/2014/main" val="20022"/>
                    </a:ext>
                  </a:extLst>
                </a:gridCol>
                <a:gridCol w="382222">
                  <a:extLst>
                    <a:ext uri="{9D8B030D-6E8A-4147-A177-3AD203B41FA5}">
                      <a16:colId xmlns:a16="http://schemas.microsoft.com/office/drawing/2014/main" val="20023"/>
                    </a:ext>
                  </a:extLst>
                </a:gridCol>
                <a:gridCol w="382222">
                  <a:extLst>
                    <a:ext uri="{9D8B030D-6E8A-4147-A177-3AD203B41FA5}">
                      <a16:colId xmlns:a16="http://schemas.microsoft.com/office/drawing/2014/main" val="20024"/>
                    </a:ext>
                  </a:extLst>
                </a:gridCol>
                <a:gridCol w="382222">
                  <a:extLst>
                    <a:ext uri="{9D8B030D-6E8A-4147-A177-3AD203B41FA5}">
                      <a16:colId xmlns:a16="http://schemas.microsoft.com/office/drawing/2014/main" val="20025"/>
                    </a:ext>
                  </a:extLst>
                </a:gridCol>
              </a:tblGrid>
              <a:tr h="384381">
                <a:tc>
                  <a:txBody>
                    <a:bodyPr/>
                    <a:lstStyle/>
                    <a:p>
                      <a:pPr algn="l" fontAlgn="ctr"/>
                      <a:endParaRPr lang="en-US" sz="800" b="0" i="0" u="none" strike="noStrike" dirty="0">
                        <a:solidFill>
                          <a:srgbClr val="000000"/>
                        </a:solidFill>
                        <a:latin typeface="Century Gothic" panose="020B0502020202020204" pitchFamily="34" charset="0"/>
                      </a:endParaRPr>
                    </a:p>
                  </a:txBody>
                  <a:tcPr marL="4715" marR="4715" marT="4715"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a:solidFill>
                            <a:srgbClr val="000000"/>
                          </a:solidFill>
                          <a:latin typeface="Century Gothic" panose="020B0502020202020204" pitchFamily="34" charset="0"/>
                        </a:rPr>
                        <a:t>Veličina preduzeća</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dirty="0" err="1">
                          <a:solidFill>
                            <a:srgbClr val="000000"/>
                          </a:solidFill>
                          <a:latin typeface="Century Gothic" panose="020B0502020202020204" pitchFamily="34" charset="0"/>
                        </a:rPr>
                        <a:t>Teritorija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poslovanja</a:t>
                      </a: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Osnivanje firme</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72669">
                <a:tc>
                  <a:txBody>
                    <a:bodyPr/>
                    <a:lstStyle/>
                    <a:p>
                      <a:pPr algn="l" fontAlgn="ctr"/>
                      <a:endParaRPr lang="en-US" sz="800" b="0" i="0" u="none" strike="noStrike">
                        <a:solidFill>
                          <a:srgbClr val="000000"/>
                        </a:solidFill>
                        <a:latin typeface="Century Gothic" panose="020B0502020202020204" pitchFamily="34" charset="0"/>
                      </a:endParaRPr>
                    </a:p>
                  </a:txBody>
                  <a:tcPr marL="4715" marR="4715" marT="4715"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Srednje</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Malo</a:t>
                      </a:r>
                      <a:endParaRPr lang="en-US" sz="800" b="0" i="0" u="none" strike="noStrike" dirty="0">
                        <a:solidFill>
                          <a:srgbClr val="000000"/>
                        </a:solidFill>
                        <a:latin typeface="Century Gothic" panose="020B0502020202020204" pitchFamily="34" charset="0"/>
                      </a:endParaRP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Privredno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društvo</a:t>
                      </a:r>
                      <a:endParaRPr lang="en-US" sz="800" b="0" i="0" u="none" strike="noStrike" dirty="0">
                        <a:solidFill>
                          <a:srgbClr val="000000"/>
                        </a:solidFill>
                        <a:latin typeface="Century Gothic" panose="020B0502020202020204" pitchFamily="34" charset="0"/>
                      </a:endParaRP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 god.</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59359">
                <a:tc>
                  <a:txBody>
                    <a:bodyPr/>
                    <a:lstStyle/>
                    <a:p>
                      <a:pPr algn="ctr" fontAlgn="ctr"/>
                      <a:r>
                        <a:rPr lang="en-US" sz="800" b="0" i="0" u="none" strike="noStrike" dirty="0">
                          <a:solidFill>
                            <a:srgbClr val="000000"/>
                          </a:solidFill>
                          <a:latin typeface="Century Gothic" panose="020B0502020202020204" pitchFamily="34" charset="0"/>
                        </a:rPr>
                        <a:t>n =</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332</a:t>
                      </a: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51</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237</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157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175</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157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40</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72</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16</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30</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17</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107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94</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47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84</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53</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73</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148</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58</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10</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25</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87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189</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201401">
                <a:tc>
                  <a:txBody>
                    <a:bodyPr/>
                    <a:lstStyle/>
                    <a:p>
                      <a:pPr algn="r" fontAlgn="ct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(A)</a:t>
                      </a: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09574">
                <a:tc>
                  <a:txBody>
                    <a:bodyPr/>
                    <a:lstStyle/>
                    <a:p>
                      <a:pPr algn="ctr" fontAlgn="ctr"/>
                      <a:r>
                        <a:rPr lang="en-US" sz="800" b="1" i="0" u="none" strike="noStrike" dirty="0">
                          <a:solidFill>
                            <a:srgbClr val="000000"/>
                          </a:solidFill>
                          <a:latin typeface="Century Gothic" panose="020B0502020202020204" pitchFamily="34" charset="0"/>
                        </a:rPr>
                        <a:t>SAMO U VAŠOJ FIRMI </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w="12700" cap="flat" cmpd="sng" algn="ctr">
                      <a:solidFill>
                        <a:schemeClr val="tx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321520">
                <a:tc>
                  <a:txBody>
                    <a:bodyPr/>
                    <a:lstStyle/>
                    <a:p>
                      <a:pPr algn="ctr" fontAlgn="ctr"/>
                      <a:r>
                        <a:rPr lang="en-US" sz="800" b="0" i="0" u="none" strike="noStrike">
                          <a:solidFill>
                            <a:srgbClr val="000000"/>
                          </a:solidFill>
                          <a:latin typeface="Century Gothic" panose="020B0502020202020204" pitchFamily="34" charset="0"/>
                        </a:rPr>
                        <a:t>Da</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48.5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52.9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47.9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60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47.6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47.8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45.2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50.7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40.4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48.1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21520">
                <a:tc>
                  <a:txBody>
                    <a:bodyPr/>
                    <a:lstStyle/>
                    <a:p>
                      <a:pPr algn="ctr" fontAlgn="ctr"/>
                      <a:r>
                        <a:rPr lang="en-US" sz="800" b="0" i="0" u="none" strike="noStrike">
                          <a:solidFill>
                            <a:srgbClr val="000000"/>
                          </a:solidFill>
                          <a:latin typeface="Century Gothic" panose="020B0502020202020204" pitchFamily="34" charset="0"/>
                        </a:rPr>
                        <a:t>Ne</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50.3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52.6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55.8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48.7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50.5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48.6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50.3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21520">
                <a:tc>
                  <a:txBody>
                    <a:bodyPr/>
                    <a:lstStyle/>
                    <a:p>
                      <a:pPr algn="ctr" fontAlgn="ctr"/>
                      <a:r>
                        <a:rPr lang="en-US" sz="800" b="0" i="0" u="none" strike="noStrike">
                          <a:solidFill>
                            <a:srgbClr val="000000"/>
                          </a:solidFill>
                          <a:latin typeface="Century Gothic" panose="020B0502020202020204" pitchFamily="34" charset="0"/>
                        </a:rPr>
                        <a:t>Ne znam</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7.7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a:t>
                      </a: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240240">
                <a:tc>
                  <a:txBody>
                    <a:bodyPr/>
                    <a:lstStyle/>
                    <a:p>
                      <a:pPr algn="ctr" fontAlgn="ctr"/>
                      <a:r>
                        <a:rPr lang="en-US" sz="800" b="1" i="0" u="none" strike="noStrike" dirty="0">
                          <a:solidFill>
                            <a:srgbClr val="000000"/>
                          </a:solidFill>
                          <a:latin typeface="Century Gothic" panose="020B0502020202020204" pitchFamily="34" charset="0"/>
                        </a:rPr>
                        <a:t>NA TRŽIŠTU SRBIJE</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w="12700" cap="flat" cmpd="sng" algn="ctr">
                      <a:solidFill>
                        <a:schemeClr val="tx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321520">
                <a:tc>
                  <a:txBody>
                    <a:bodyPr/>
                    <a:lstStyle/>
                    <a:p>
                      <a:pPr algn="ctr" fontAlgn="ctr"/>
                      <a:r>
                        <a:rPr lang="en-US" sz="800" b="0" i="0" u="none" strike="noStrike">
                          <a:solidFill>
                            <a:srgbClr val="000000"/>
                          </a:solidFill>
                          <a:latin typeface="Century Gothic" panose="020B0502020202020204" pitchFamily="34" charset="0"/>
                        </a:rPr>
                        <a:t>Da</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20.7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C</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9.8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15.4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21520">
                <a:tc>
                  <a:txBody>
                    <a:bodyPr/>
                    <a:lstStyle/>
                    <a:p>
                      <a:pPr algn="ctr" fontAlgn="ctr"/>
                      <a:r>
                        <a:rPr lang="en-US" sz="800" b="0" i="0" u="none" strike="noStrike">
                          <a:solidFill>
                            <a:srgbClr val="000000"/>
                          </a:solidFill>
                          <a:latin typeface="Century Gothic" panose="020B0502020202020204" pitchFamily="34" charset="0"/>
                        </a:rPr>
                        <a:t>Ne</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82.4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76.5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85.8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D</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74.7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89.1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B</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89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D</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79.5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82.6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89.1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82.7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79.2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78.9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83.5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321520">
                <a:tc>
                  <a:txBody>
                    <a:bodyPr/>
                    <a:lstStyle/>
                    <a:p>
                      <a:pPr algn="ctr" fontAlgn="ctr"/>
                      <a:r>
                        <a:rPr lang="en-US" sz="800" b="0" i="0" u="none" strike="noStrike">
                          <a:solidFill>
                            <a:srgbClr val="000000"/>
                          </a:solidFill>
                          <a:latin typeface="Century Gothic" panose="020B0502020202020204" pitchFamily="34" charset="0"/>
                        </a:rPr>
                        <a:t>Ne znam</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r h="258257">
                <a:tc>
                  <a:txBody>
                    <a:bodyPr/>
                    <a:lstStyle/>
                    <a:p>
                      <a:pPr algn="ctr" fontAlgn="ctr"/>
                      <a:r>
                        <a:rPr lang="en-US" sz="800" b="1" i="0" u="none" strike="noStrike" dirty="0">
                          <a:solidFill>
                            <a:srgbClr val="000000"/>
                          </a:solidFill>
                          <a:latin typeface="Century Gothic" panose="020B0502020202020204" pitchFamily="34" charset="0"/>
                        </a:rPr>
                        <a:t>NA TRŽIŠTU ZAPADNOG BALKANA</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w="12700" cap="flat" cmpd="sng" algn="ctr">
                      <a:solidFill>
                        <a:schemeClr val="tx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2"/>
                  </a:ext>
                </a:extLst>
              </a:tr>
              <a:tr h="321520">
                <a:tc>
                  <a:txBody>
                    <a:bodyPr/>
                    <a:lstStyle/>
                    <a:p>
                      <a:pPr algn="ctr" fontAlgn="ctr"/>
                      <a:r>
                        <a:rPr lang="en-US" sz="800" b="0" i="0" u="none" strike="noStrike">
                          <a:solidFill>
                            <a:srgbClr val="000000"/>
                          </a:solidFill>
                          <a:latin typeface="Century Gothic" panose="020B0502020202020204" pitchFamily="34" charset="0"/>
                        </a:rPr>
                        <a:t>Da</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10.7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C</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321520">
                <a:tc>
                  <a:txBody>
                    <a:bodyPr/>
                    <a:lstStyle/>
                    <a:p>
                      <a:pPr algn="ctr" fontAlgn="ctr"/>
                      <a:r>
                        <a:rPr lang="en-US" sz="800" b="0" i="0" u="none" strike="noStrike" dirty="0">
                          <a:solidFill>
                            <a:srgbClr val="000000"/>
                          </a:solidFill>
                          <a:latin typeface="Century Gothic" panose="020B0502020202020204" pitchFamily="34" charset="0"/>
                        </a:rPr>
                        <a:t>Ne</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88.3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76.5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90.9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82.7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93.1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B</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92.2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90.2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86.4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rgbClr val="FFFFFF"/>
                          </a:solidFill>
                          <a:latin typeface="Century Gothic" panose="020B0502020202020204" pitchFamily="34" charset="0"/>
                        </a:rPr>
                        <a:t>97.3</a:t>
                      </a:r>
                      <a:br>
                        <a:rPr lang="en-US" sz="800" b="1" i="0" u="none" strike="noStrike" dirty="0">
                          <a:solidFill>
                            <a:srgbClr val="FFFFFF"/>
                          </a:solidFill>
                          <a:latin typeface="Century Gothic" panose="020B0502020202020204" pitchFamily="34" charset="0"/>
                        </a:rPr>
                      </a:br>
                      <a:r>
                        <a:rPr lang="en-US" sz="800" b="1" i="0" u="none" strike="noStrike" dirty="0">
                          <a:solidFill>
                            <a:srgbClr val="FFFFFF"/>
                          </a:solidFill>
                          <a:latin typeface="Century Gothic" panose="020B0502020202020204" pitchFamily="34" charset="0"/>
                        </a:rPr>
                        <a:t>A</a:t>
                      </a: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86.8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84.2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92.9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321520">
                <a:tc>
                  <a:txBody>
                    <a:bodyPr/>
                    <a:lstStyle/>
                    <a:p>
                      <a:pPr algn="ctr" fontAlgn="ctr"/>
                      <a:r>
                        <a:rPr lang="en-US" sz="800" b="0" i="0" u="none" strike="noStrike" dirty="0">
                          <a:solidFill>
                            <a:srgbClr val="000000"/>
                          </a:solidFill>
                          <a:latin typeface="Century Gothic" panose="020B0502020202020204" pitchFamily="34" charset="0"/>
                        </a:rPr>
                        <a:t>Ne </a:t>
                      </a:r>
                      <a:r>
                        <a:rPr lang="en-US" sz="800" b="0" i="0" u="none" strike="noStrike" dirty="0" err="1">
                          <a:solidFill>
                            <a:srgbClr val="000000"/>
                          </a:solidFill>
                          <a:latin typeface="Century Gothic" panose="020B0502020202020204" pitchFamily="34" charset="0"/>
                        </a:rPr>
                        <a:t>znam</a:t>
                      </a: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6350" cap="flat" cmpd="sng" algn="ctr">
                      <a:solidFill>
                        <a:srgbClr val="333333"/>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4" name="Rectangle 3">
            <a:extLst>
              <a:ext uri="{FF2B5EF4-FFF2-40B4-BE49-F238E27FC236}">
                <a16:creationId xmlns:a16="http://schemas.microsoft.com/office/drawing/2014/main" id="{2FF843E0-F345-4927-A8F6-046945945054}"/>
              </a:ext>
            </a:extLst>
          </p:cNvPr>
          <p:cNvSpPr/>
          <p:nvPr/>
        </p:nvSpPr>
        <p:spPr>
          <a:xfrm>
            <a:off x="2142962" y="2248933"/>
            <a:ext cx="793876" cy="412123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5" name="Rectangle 4">
            <a:extLst>
              <a:ext uri="{FF2B5EF4-FFF2-40B4-BE49-F238E27FC236}">
                <a16:creationId xmlns:a16="http://schemas.microsoft.com/office/drawing/2014/main" id="{F7D9066D-B63F-4EDE-9A66-F9892AB2B268}"/>
              </a:ext>
            </a:extLst>
          </p:cNvPr>
          <p:cNvSpPr/>
          <p:nvPr/>
        </p:nvSpPr>
        <p:spPr>
          <a:xfrm>
            <a:off x="5590048" y="2248933"/>
            <a:ext cx="379934" cy="412123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7" name="Rectangle 6">
            <a:extLst>
              <a:ext uri="{FF2B5EF4-FFF2-40B4-BE49-F238E27FC236}">
                <a16:creationId xmlns:a16="http://schemas.microsoft.com/office/drawing/2014/main" id="{CE95F64C-3AA8-427A-8200-A48815E915E3}"/>
              </a:ext>
            </a:extLst>
          </p:cNvPr>
          <p:cNvSpPr/>
          <p:nvPr/>
        </p:nvSpPr>
        <p:spPr>
          <a:xfrm>
            <a:off x="6350398" y="2248933"/>
            <a:ext cx="379934" cy="412123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8" name="Rectangle 7">
            <a:extLst>
              <a:ext uri="{FF2B5EF4-FFF2-40B4-BE49-F238E27FC236}">
                <a16:creationId xmlns:a16="http://schemas.microsoft.com/office/drawing/2014/main" id="{3C93EF71-9388-43FD-BF68-980F0EBAEF3B}"/>
              </a:ext>
            </a:extLst>
          </p:cNvPr>
          <p:cNvSpPr/>
          <p:nvPr/>
        </p:nvSpPr>
        <p:spPr>
          <a:xfrm>
            <a:off x="9781776" y="2248933"/>
            <a:ext cx="793876" cy="4121235"/>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 name="Slide Number Placeholder 1">
            <a:extLst>
              <a:ext uri="{FF2B5EF4-FFF2-40B4-BE49-F238E27FC236}">
                <a16:creationId xmlns:a16="http://schemas.microsoft.com/office/drawing/2014/main" id="{971ACED2-F0A7-4C26-A7CA-4D537F88F7EA}"/>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24</a:t>
            </a:fld>
            <a:endParaRPr lang="en-US" dirty="0"/>
          </a:p>
        </p:txBody>
      </p:sp>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Da li smatrate da je Vaša inovacija bila prva takve vrste</a:t>
            </a:r>
            <a:r>
              <a:rPr lang="sr-Latn-RS" sz="2000" dirty="0">
                <a:solidFill>
                  <a:srgbClr val="004B88"/>
                </a:solidFill>
                <a:latin typeface="Century Gothic" panose="020B0502020202020204" pitchFamily="34" charset="0"/>
              </a:rPr>
              <a:t>?</a:t>
            </a:r>
            <a:endParaRPr lang="en-US" sz="2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3435862529"/>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p:cNvGraphicFramePr>
            <a:graphicFrameLocks noGrp="1"/>
          </p:cNvGraphicFramePr>
          <p:nvPr>
            <p:extLst>
              <p:ext uri="{D42A27DB-BD31-4B8C-83A1-F6EECF244321}">
                <p14:modId xmlns:p14="http://schemas.microsoft.com/office/powerpoint/2010/main" val="2482786085"/>
              </p:ext>
            </p:extLst>
          </p:nvPr>
        </p:nvGraphicFramePr>
        <p:xfrm>
          <a:off x="914410" y="1258782"/>
          <a:ext cx="10569039" cy="4999513"/>
        </p:xfrm>
        <a:graphic>
          <a:graphicData uri="http://schemas.openxmlformats.org/drawingml/2006/table">
            <a:tbl>
              <a:tblPr/>
              <a:tblGrid>
                <a:gridCol w="964539">
                  <a:extLst>
                    <a:ext uri="{9D8B030D-6E8A-4147-A177-3AD203B41FA5}">
                      <a16:colId xmlns:a16="http://schemas.microsoft.com/office/drawing/2014/main" val="20000"/>
                    </a:ext>
                  </a:extLst>
                </a:gridCol>
                <a:gridCol w="384180">
                  <a:extLst>
                    <a:ext uri="{9D8B030D-6E8A-4147-A177-3AD203B41FA5}">
                      <a16:colId xmlns:a16="http://schemas.microsoft.com/office/drawing/2014/main" val="20001"/>
                    </a:ext>
                  </a:extLst>
                </a:gridCol>
                <a:gridCol w="384180">
                  <a:extLst>
                    <a:ext uri="{9D8B030D-6E8A-4147-A177-3AD203B41FA5}">
                      <a16:colId xmlns:a16="http://schemas.microsoft.com/office/drawing/2014/main" val="20002"/>
                    </a:ext>
                  </a:extLst>
                </a:gridCol>
                <a:gridCol w="384180">
                  <a:extLst>
                    <a:ext uri="{9D8B030D-6E8A-4147-A177-3AD203B41FA5}">
                      <a16:colId xmlns:a16="http://schemas.microsoft.com/office/drawing/2014/main" val="20003"/>
                    </a:ext>
                  </a:extLst>
                </a:gridCol>
                <a:gridCol w="384180">
                  <a:extLst>
                    <a:ext uri="{9D8B030D-6E8A-4147-A177-3AD203B41FA5}">
                      <a16:colId xmlns:a16="http://schemas.microsoft.com/office/drawing/2014/main" val="20004"/>
                    </a:ext>
                  </a:extLst>
                </a:gridCol>
                <a:gridCol w="384180">
                  <a:extLst>
                    <a:ext uri="{9D8B030D-6E8A-4147-A177-3AD203B41FA5}">
                      <a16:colId xmlns:a16="http://schemas.microsoft.com/office/drawing/2014/main" val="20005"/>
                    </a:ext>
                  </a:extLst>
                </a:gridCol>
                <a:gridCol w="384180">
                  <a:extLst>
                    <a:ext uri="{9D8B030D-6E8A-4147-A177-3AD203B41FA5}">
                      <a16:colId xmlns:a16="http://schemas.microsoft.com/office/drawing/2014/main" val="20006"/>
                    </a:ext>
                  </a:extLst>
                </a:gridCol>
                <a:gridCol w="384180">
                  <a:extLst>
                    <a:ext uri="{9D8B030D-6E8A-4147-A177-3AD203B41FA5}">
                      <a16:colId xmlns:a16="http://schemas.microsoft.com/office/drawing/2014/main" val="20007"/>
                    </a:ext>
                  </a:extLst>
                </a:gridCol>
                <a:gridCol w="384180">
                  <a:extLst>
                    <a:ext uri="{9D8B030D-6E8A-4147-A177-3AD203B41FA5}">
                      <a16:colId xmlns:a16="http://schemas.microsoft.com/office/drawing/2014/main" val="20008"/>
                    </a:ext>
                  </a:extLst>
                </a:gridCol>
                <a:gridCol w="384180">
                  <a:extLst>
                    <a:ext uri="{9D8B030D-6E8A-4147-A177-3AD203B41FA5}">
                      <a16:colId xmlns:a16="http://schemas.microsoft.com/office/drawing/2014/main" val="20009"/>
                    </a:ext>
                  </a:extLst>
                </a:gridCol>
                <a:gridCol w="384180">
                  <a:extLst>
                    <a:ext uri="{9D8B030D-6E8A-4147-A177-3AD203B41FA5}">
                      <a16:colId xmlns:a16="http://schemas.microsoft.com/office/drawing/2014/main" val="20010"/>
                    </a:ext>
                  </a:extLst>
                </a:gridCol>
                <a:gridCol w="384180">
                  <a:extLst>
                    <a:ext uri="{9D8B030D-6E8A-4147-A177-3AD203B41FA5}">
                      <a16:colId xmlns:a16="http://schemas.microsoft.com/office/drawing/2014/main" val="20011"/>
                    </a:ext>
                  </a:extLst>
                </a:gridCol>
                <a:gridCol w="384180">
                  <a:extLst>
                    <a:ext uri="{9D8B030D-6E8A-4147-A177-3AD203B41FA5}">
                      <a16:colId xmlns:a16="http://schemas.microsoft.com/office/drawing/2014/main" val="20012"/>
                    </a:ext>
                  </a:extLst>
                </a:gridCol>
                <a:gridCol w="384180">
                  <a:extLst>
                    <a:ext uri="{9D8B030D-6E8A-4147-A177-3AD203B41FA5}">
                      <a16:colId xmlns:a16="http://schemas.microsoft.com/office/drawing/2014/main" val="20013"/>
                    </a:ext>
                  </a:extLst>
                </a:gridCol>
                <a:gridCol w="384180">
                  <a:extLst>
                    <a:ext uri="{9D8B030D-6E8A-4147-A177-3AD203B41FA5}">
                      <a16:colId xmlns:a16="http://schemas.microsoft.com/office/drawing/2014/main" val="20014"/>
                    </a:ext>
                  </a:extLst>
                </a:gridCol>
                <a:gridCol w="384180">
                  <a:extLst>
                    <a:ext uri="{9D8B030D-6E8A-4147-A177-3AD203B41FA5}">
                      <a16:colId xmlns:a16="http://schemas.microsoft.com/office/drawing/2014/main" val="20015"/>
                    </a:ext>
                  </a:extLst>
                </a:gridCol>
                <a:gridCol w="384180">
                  <a:extLst>
                    <a:ext uri="{9D8B030D-6E8A-4147-A177-3AD203B41FA5}">
                      <a16:colId xmlns:a16="http://schemas.microsoft.com/office/drawing/2014/main" val="20016"/>
                    </a:ext>
                  </a:extLst>
                </a:gridCol>
                <a:gridCol w="384180">
                  <a:extLst>
                    <a:ext uri="{9D8B030D-6E8A-4147-A177-3AD203B41FA5}">
                      <a16:colId xmlns:a16="http://schemas.microsoft.com/office/drawing/2014/main" val="20017"/>
                    </a:ext>
                  </a:extLst>
                </a:gridCol>
                <a:gridCol w="384180">
                  <a:extLst>
                    <a:ext uri="{9D8B030D-6E8A-4147-A177-3AD203B41FA5}">
                      <a16:colId xmlns:a16="http://schemas.microsoft.com/office/drawing/2014/main" val="20018"/>
                    </a:ext>
                  </a:extLst>
                </a:gridCol>
                <a:gridCol w="384180">
                  <a:extLst>
                    <a:ext uri="{9D8B030D-6E8A-4147-A177-3AD203B41FA5}">
                      <a16:colId xmlns:a16="http://schemas.microsoft.com/office/drawing/2014/main" val="20019"/>
                    </a:ext>
                  </a:extLst>
                </a:gridCol>
                <a:gridCol w="384180">
                  <a:extLst>
                    <a:ext uri="{9D8B030D-6E8A-4147-A177-3AD203B41FA5}">
                      <a16:colId xmlns:a16="http://schemas.microsoft.com/office/drawing/2014/main" val="20020"/>
                    </a:ext>
                  </a:extLst>
                </a:gridCol>
                <a:gridCol w="384180">
                  <a:extLst>
                    <a:ext uri="{9D8B030D-6E8A-4147-A177-3AD203B41FA5}">
                      <a16:colId xmlns:a16="http://schemas.microsoft.com/office/drawing/2014/main" val="20021"/>
                    </a:ext>
                  </a:extLst>
                </a:gridCol>
                <a:gridCol w="384180">
                  <a:extLst>
                    <a:ext uri="{9D8B030D-6E8A-4147-A177-3AD203B41FA5}">
                      <a16:colId xmlns:a16="http://schemas.microsoft.com/office/drawing/2014/main" val="20022"/>
                    </a:ext>
                  </a:extLst>
                </a:gridCol>
                <a:gridCol w="384180">
                  <a:extLst>
                    <a:ext uri="{9D8B030D-6E8A-4147-A177-3AD203B41FA5}">
                      <a16:colId xmlns:a16="http://schemas.microsoft.com/office/drawing/2014/main" val="20023"/>
                    </a:ext>
                  </a:extLst>
                </a:gridCol>
                <a:gridCol w="384180">
                  <a:extLst>
                    <a:ext uri="{9D8B030D-6E8A-4147-A177-3AD203B41FA5}">
                      <a16:colId xmlns:a16="http://schemas.microsoft.com/office/drawing/2014/main" val="20024"/>
                    </a:ext>
                  </a:extLst>
                </a:gridCol>
                <a:gridCol w="384180">
                  <a:extLst>
                    <a:ext uri="{9D8B030D-6E8A-4147-A177-3AD203B41FA5}">
                      <a16:colId xmlns:a16="http://schemas.microsoft.com/office/drawing/2014/main" val="20025"/>
                    </a:ext>
                  </a:extLst>
                </a:gridCol>
              </a:tblGrid>
              <a:tr h="506868">
                <a:tc>
                  <a:txBody>
                    <a:bodyPr/>
                    <a:lstStyle/>
                    <a:p>
                      <a:pPr algn="l" fontAlgn="ct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5">
                  <a:txBody>
                    <a:bodyPr/>
                    <a:lstStyle/>
                    <a:p>
                      <a:pPr algn="ctr" fontAlgn="ctr"/>
                      <a:r>
                        <a:rPr lang="en-US" sz="800" b="0" i="0" u="none" strike="noStrike" dirty="0" err="1">
                          <a:solidFill>
                            <a:srgbClr val="000000"/>
                          </a:solidFill>
                          <a:latin typeface="Century Gothic" panose="020B0502020202020204" pitchFamily="34" charset="0"/>
                        </a:rPr>
                        <a:t>Veličina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preduzeća</a:t>
                      </a: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715" marR="4715" marT="4715" marB="0" anchor="ctr">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latin typeface="Century Gothic" panose="020B0502020202020204" pitchFamily="34" charset="0"/>
                        </a:rPr>
                        <a:t>Teritorija poslovanja</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Osnivanje firme</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887020">
                <a:tc>
                  <a:txBody>
                    <a:bodyPr/>
                    <a:lstStyle/>
                    <a:p>
                      <a:pPr algn="l" fontAlgn="ct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0" i="0" u="none" strike="noStrike" dirty="0">
                          <a:solidFill>
                            <a:srgbClr val="000000"/>
                          </a:solidFill>
                          <a:latin typeface="Century Gothic" panose="020B0502020202020204" pitchFamily="34" charset="0"/>
                        </a:rPr>
                        <a:t>Total</a:t>
                      </a:r>
                    </a:p>
                  </a:txBody>
                  <a:tcPr marL="4715" marR="4715" marT="4715"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715" marR="4715" marT="4715" marB="0" vert="vert27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Srednje</a:t>
                      </a:r>
                      <a:endParaRPr lang="en-US" sz="800" b="0" i="0" u="none" strike="noStrike" dirty="0">
                        <a:solidFill>
                          <a:srgbClr val="000000"/>
                        </a:solidFill>
                        <a:latin typeface="Century Gothic" panose="020B0502020202020204" pitchFamily="34" charset="0"/>
                      </a:endParaRP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Malo</a:t>
                      </a:r>
                      <a:endParaRPr lang="en-US" sz="800" b="0" i="0" u="none" strike="noStrike" dirty="0">
                        <a:solidFill>
                          <a:srgbClr val="000000"/>
                        </a:solidFill>
                        <a:latin typeface="Century Gothic" panose="020B0502020202020204" pitchFamily="34" charset="0"/>
                      </a:endParaRP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Mikro</a:t>
                      </a:r>
                      <a:endParaRPr lang="en-US" sz="800" b="0" i="0" u="none" strike="noStrike" dirty="0">
                        <a:solidFill>
                          <a:srgbClr val="000000"/>
                        </a:solidFill>
                        <a:latin typeface="Century Gothic" panose="020B0502020202020204" pitchFamily="34" charset="0"/>
                      </a:endParaRP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Privredno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društvo</a:t>
                      </a:r>
                      <a:endParaRPr lang="en-US" sz="800" b="0" i="0" u="none" strike="noStrike" dirty="0">
                        <a:solidFill>
                          <a:srgbClr val="000000"/>
                        </a:solidFill>
                        <a:latin typeface="Century Gothic" panose="020B0502020202020204" pitchFamily="34" charset="0"/>
                      </a:endParaRP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Preduzetnik</a:t>
                      </a:r>
                      <a:endParaRPr lang="en-US" sz="800" b="0" i="0" u="none" strike="noStrike" dirty="0">
                        <a:solidFill>
                          <a:srgbClr val="000000"/>
                        </a:solidFill>
                        <a:latin typeface="Century Gothic" panose="020B0502020202020204" pitchFamily="34" charset="0"/>
                      </a:endParaRP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Lokalni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nivo</a:t>
                      </a:r>
                      <a:r>
                        <a:rPr lang="en-US" sz="800" b="0" i="0" u="none" strike="noStrike" dirty="0">
                          <a:solidFill>
                            <a:srgbClr val="000000"/>
                          </a:solidFill>
                          <a:latin typeface="Century Gothic" panose="020B0502020202020204" pitchFamily="34" charset="0"/>
                        </a:rPr>
                        <a:t> (grad)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 god.</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10141">
                <a:tc>
                  <a:txBody>
                    <a:bodyPr/>
                    <a:lstStyle/>
                    <a:p>
                      <a:pPr algn="ctr" fontAlgn="ctr"/>
                      <a:r>
                        <a:rPr lang="en-US" sz="800" b="0" i="0" u="none" strike="noStrike" dirty="0">
                          <a:solidFill>
                            <a:srgbClr val="000000"/>
                          </a:solidFill>
                          <a:latin typeface="Century Gothic" panose="020B0502020202020204" pitchFamily="34" charset="0"/>
                        </a:rPr>
                        <a:t>n =</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0" i="0" u="none" strike="noStrike" dirty="0">
                          <a:solidFill>
                            <a:srgbClr val="FFFFFF"/>
                          </a:solidFill>
                          <a:latin typeface="Century Gothic" panose="020B0502020202020204" pitchFamily="34" charset="0"/>
                        </a:rPr>
                        <a:t>332</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27</a:t>
                      </a: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51</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237</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157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175</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157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40</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72</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16</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30</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17</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107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94</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84</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53</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73</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148</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58</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10</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25</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87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189</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265578">
                <a:tc>
                  <a:txBody>
                    <a:bodyPr/>
                    <a:lstStyle/>
                    <a:p>
                      <a:pPr algn="ctr" fontAlgn="ct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0" i="0" u="none" strike="noStrike" dirty="0">
                          <a:solidFill>
                            <a:srgbClr val="000000"/>
                          </a:solidFill>
                          <a:latin typeface="Century Gothic" panose="020B0502020202020204" pitchFamily="34" charset="0"/>
                        </a:rPr>
                        <a:t>(A)</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(E)</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293034">
                <a:tc>
                  <a:txBody>
                    <a:bodyPr/>
                    <a:lstStyle/>
                    <a:p>
                      <a:pPr algn="ctr" fontAlgn="ctr"/>
                      <a:r>
                        <a:rPr lang="en-US" sz="800" b="1" i="0" u="none" strike="noStrike" dirty="0">
                          <a:solidFill>
                            <a:srgbClr val="000000"/>
                          </a:solidFill>
                          <a:latin typeface="Century Gothic" panose="020B0502020202020204" pitchFamily="34" charset="0"/>
                        </a:rPr>
                        <a:t>U EVROPI</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4"/>
                  </a:ext>
                </a:extLst>
              </a:tr>
              <a:tr h="423973">
                <a:tc>
                  <a:txBody>
                    <a:bodyPr/>
                    <a:lstStyle/>
                    <a:p>
                      <a:pPr algn="ctr" fontAlgn="ctr"/>
                      <a:r>
                        <a:rPr lang="en-US" sz="800" b="0" i="0" u="none" strike="noStrike" dirty="0">
                          <a:solidFill>
                            <a:srgbClr val="000000"/>
                          </a:solidFill>
                          <a:latin typeface="Century Gothic" panose="020B0502020202020204" pitchFamily="34" charset="0"/>
                        </a:rPr>
                        <a:t>Da</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0" i="0" u="none" strike="noStrike">
                          <a:solidFill>
                            <a:srgbClr val="000000"/>
                          </a:solidFill>
                          <a:latin typeface="Century Gothic" panose="020B0502020202020204" pitchFamily="34" charset="0"/>
                        </a:rPr>
                        <a:t>4.9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423973">
                <a:tc>
                  <a:txBody>
                    <a:bodyPr/>
                    <a:lstStyle/>
                    <a:p>
                      <a:pPr algn="ctr" fontAlgn="ctr"/>
                      <a:r>
                        <a:rPr lang="en-US" sz="800" b="0" i="0" u="none" strike="noStrike" dirty="0">
                          <a:solidFill>
                            <a:srgbClr val="000000"/>
                          </a:solidFill>
                          <a:latin typeface="Century Gothic" panose="020B0502020202020204" pitchFamily="34" charset="0"/>
                        </a:rPr>
                        <a:t>Ne</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0" i="0" u="none" strike="noStrike">
                          <a:solidFill>
                            <a:srgbClr val="000000"/>
                          </a:solidFill>
                          <a:latin typeface="Century Gothic" panose="020B0502020202020204" pitchFamily="34" charset="0"/>
                        </a:rPr>
                        <a:t>90.4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88.2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93.7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92.9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89.7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88.7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88.6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90.2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95.7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90.1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86</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98.6</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a:t>
                      </a: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88.2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89.5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88.6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423973">
                <a:tc>
                  <a:txBody>
                    <a:bodyPr/>
                    <a:lstStyle/>
                    <a:p>
                      <a:pPr algn="ctr" fontAlgn="ctr"/>
                      <a:r>
                        <a:rPr lang="en-US" sz="800" b="0" i="0" u="none" strike="noStrike" dirty="0">
                          <a:solidFill>
                            <a:srgbClr val="000000"/>
                          </a:solidFill>
                          <a:latin typeface="Century Gothic" panose="020B0502020202020204" pitchFamily="34" charset="0"/>
                        </a:rPr>
                        <a:t>Ne </a:t>
                      </a:r>
                      <a:r>
                        <a:rPr lang="en-US" sz="800" b="0" i="0" u="none" strike="noStrike" dirty="0" err="1">
                          <a:solidFill>
                            <a:srgbClr val="000000"/>
                          </a:solidFill>
                          <a:latin typeface="Century Gothic" panose="020B0502020202020204" pitchFamily="34" charset="0"/>
                        </a:rPr>
                        <a:t>znam</a:t>
                      </a: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0" i="0" u="none" strike="noStrike">
                          <a:solidFill>
                            <a:srgbClr val="000000"/>
                          </a:solidFill>
                          <a:latin typeface="Century Gothic" panose="020B0502020202020204" pitchFamily="34" charset="0"/>
                        </a:rPr>
                        <a:t>4.6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293034">
                <a:tc>
                  <a:txBody>
                    <a:bodyPr/>
                    <a:lstStyle/>
                    <a:p>
                      <a:pPr algn="ctr" fontAlgn="ctr"/>
                      <a:r>
                        <a:rPr lang="en-US" sz="800" b="1" i="0" u="none" strike="noStrike" dirty="0">
                          <a:solidFill>
                            <a:srgbClr val="000000"/>
                          </a:solidFill>
                          <a:latin typeface="Century Gothic" panose="020B0502020202020204" pitchFamily="34" charset="0"/>
                        </a:rPr>
                        <a:t>NA SVETU</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w="12700" cap="flat" cmpd="sng" algn="ctr">
                      <a:solidFill>
                        <a:schemeClr val="tx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715" marR="4715" marT="4715"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8"/>
                  </a:ext>
                </a:extLst>
              </a:tr>
              <a:tr h="423973">
                <a:tc>
                  <a:txBody>
                    <a:bodyPr/>
                    <a:lstStyle/>
                    <a:p>
                      <a:pPr algn="ctr" fontAlgn="ctr"/>
                      <a:r>
                        <a:rPr lang="en-US" sz="800" b="0" i="0" u="none" strike="noStrike" dirty="0">
                          <a:solidFill>
                            <a:srgbClr val="000000"/>
                          </a:solidFill>
                          <a:latin typeface="Century Gothic" panose="020B0502020202020204" pitchFamily="34" charset="0"/>
                        </a:rPr>
                        <a:t>Da</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0" i="0" u="none" strike="noStrike">
                          <a:solidFill>
                            <a:srgbClr val="000000"/>
                          </a:solidFill>
                          <a:latin typeface="Century Gothic" panose="020B0502020202020204" pitchFamily="34" charset="0"/>
                        </a:rPr>
                        <a:t>4.6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C</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2.6</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6.3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423973">
                <a:tc>
                  <a:txBody>
                    <a:bodyPr/>
                    <a:lstStyle/>
                    <a:p>
                      <a:pPr algn="ctr" fontAlgn="ctr"/>
                      <a:r>
                        <a:rPr lang="en-US" sz="800" b="0" i="0" u="none" strike="noStrike" dirty="0">
                          <a:solidFill>
                            <a:srgbClr val="000000"/>
                          </a:solidFill>
                          <a:latin typeface="Century Gothic" panose="020B0502020202020204" pitchFamily="34" charset="0"/>
                        </a:rPr>
                        <a:t>Ne</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0" i="0" u="none" strike="noStrike">
                          <a:solidFill>
                            <a:srgbClr val="000000"/>
                          </a:solidFill>
                          <a:latin typeface="Century Gothic" panose="020B0502020202020204" pitchFamily="34" charset="0"/>
                        </a:rPr>
                        <a:t>90.4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88.2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93.7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92.9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89.7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88.7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88.6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90.2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90.1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98.6</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a:t>
                      </a: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88.2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89.5</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90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88.6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423973">
                <a:tc>
                  <a:txBody>
                    <a:bodyPr/>
                    <a:lstStyle/>
                    <a:p>
                      <a:pPr algn="ctr" fontAlgn="ctr"/>
                      <a:r>
                        <a:rPr lang="en-US" sz="800" b="0" i="0" u="none" strike="noStrike" dirty="0">
                          <a:solidFill>
                            <a:srgbClr val="000000"/>
                          </a:solidFill>
                          <a:latin typeface="Century Gothic" panose="020B0502020202020204" pitchFamily="34" charset="0"/>
                        </a:rPr>
                        <a:t>Ne </a:t>
                      </a:r>
                      <a:r>
                        <a:rPr lang="en-US" sz="800" b="0" i="0" u="none" strike="noStrike" dirty="0" err="1">
                          <a:solidFill>
                            <a:srgbClr val="000000"/>
                          </a:solidFill>
                          <a:latin typeface="Century Gothic" panose="020B0502020202020204" pitchFamily="34" charset="0"/>
                        </a:rPr>
                        <a:t>znam</a:t>
                      </a: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0" i="0" u="none" strike="noStrike">
                          <a:solidFill>
                            <a:srgbClr val="000000"/>
                          </a:solidFill>
                          <a:latin typeface="Century Gothic" panose="020B0502020202020204" pitchFamily="34" charset="0"/>
                        </a:rPr>
                        <a:t>4.9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4.7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4.9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1"/>
                  </a:ext>
                </a:extLst>
              </a:tr>
            </a:tbl>
          </a:graphicData>
        </a:graphic>
      </p:graphicFrame>
      <p:sp>
        <p:nvSpPr>
          <p:cNvPr id="4" name="Rectangle 3">
            <a:extLst>
              <a:ext uri="{FF2B5EF4-FFF2-40B4-BE49-F238E27FC236}">
                <a16:creationId xmlns:a16="http://schemas.microsoft.com/office/drawing/2014/main" id="{EDF0BACA-6B8F-4F74-BBE5-46CB2E9475E8}"/>
              </a:ext>
            </a:extLst>
          </p:cNvPr>
          <p:cNvSpPr/>
          <p:nvPr/>
        </p:nvSpPr>
        <p:spPr>
          <a:xfrm>
            <a:off x="2247465" y="2620841"/>
            <a:ext cx="793876" cy="3637454"/>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5" name="Rectangle 4">
            <a:extLst>
              <a:ext uri="{FF2B5EF4-FFF2-40B4-BE49-F238E27FC236}">
                <a16:creationId xmlns:a16="http://schemas.microsoft.com/office/drawing/2014/main" id="{C662F757-366E-4848-9289-A75D901DED3C}"/>
              </a:ext>
            </a:extLst>
          </p:cNvPr>
          <p:cNvSpPr/>
          <p:nvPr/>
        </p:nvSpPr>
        <p:spPr>
          <a:xfrm>
            <a:off x="5726825" y="2620841"/>
            <a:ext cx="379934" cy="3637454"/>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6" name="Rectangle 5">
            <a:extLst>
              <a:ext uri="{FF2B5EF4-FFF2-40B4-BE49-F238E27FC236}">
                <a16:creationId xmlns:a16="http://schemas.microsoft.com/office/drawing/2014/main" id="{BF3E72C2-A89F-440A-8ACC-A679096BEFDF}"/>
              </a:ext>
            </a:extLst>
          </p:cNvPr>
          <p:cNvSpPr/>
          <p:nvPr/>
        </p:nvSpPr>
        <p:spPr>
          <a:xfrm>
            <a:off x="6491385" y="2620841"/>
            <a:ext cx="379934" cy="3637454"/>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8" name="Rectangle 7">
            <a:extLst>
              <a:ext uri="{FF2B5EF4-FFF2-40B4-BE49-F238E27FC236}">
                <a16:creationId xmlns:a16="http://schemas.microsoft.com/office/drawing/2014/main" id="{C25D5D88-8494-40FE-BF4B-959B51551E77}"/>
              </a:ext>
            </a:extLst>
          </p:cNvPr>
          <p:cNvSpPr/>
          <p:nvPr/>
        </p:nvSpPr>
        <p:spPr>
          <a:xfrm>
            <a:off x="9933777" y="2620841"/>
            <a:ext cx="793876" cy="3637454"/>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 name="Slide Number Placeholder 1">
            <a:extLst>
              <a:ext uri="{FF2B5EF4-FFF2-40B4-BE49-F238E27FC236}">
                <a16:creationId xmlns:a16="http://schemas.microsoft.com/office/drawing/2014/main" id="{D76DF74B-93DB-4454-83A3-31E64960B8D3}"/>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25</a:t>
            </a:fld>
            <a:endParaRPr lang="en-US" dirty="0"/>
          </a:p>
        </p:txBody>
      </p:sp>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Da li smatrate da je Vaša inovacija bila prva takve vrste</a:t>
            </a:r>
            <a:r>
              <a:rPr lang="sr-Latn-RS" sz="2000" dirty="0">
                <a:solidFill>
                  <a:srgbClr val="004B88"/>
                </a:solidFill>
                <a:latin typeface="Century Gothic" panose="020B0502020202020204" pitchFamily="34" charset="0"/>
              </a:rPr>
              <a:t>? (nastavak tabele)</a:t>
            </a:r>
            <a:endParaRPr lang="en-US" sz="2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343586252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Chart 14">
            <a:extLst>
              <a:ext uri="{FF2B5EF4-FFF2-40B4-BE49-F238E27FC236}">
                <a16:creationId xmlns:a16="http://schemas.microsoft.com/office/drawing/2014/main" id="{CB17B6FA-ED41-4B7A-81A9-0092A27AC0D0}"/>
              </a:ext>
            </a:extLst>
          </p:cNvPr>
          <p:cNvGraphicFramePr/>
          <p:nvPr>
            <p:extLst>
              <p:ext uri="{D42A27DB-BD31-4B8C-83A1-F6EECF244321}">
                <p14:modId xmlns:p14="http://schemas.microsoft.com/office/powerpoint/2010/main" val="4047654931"/>
              </p:ext>
            </p:extLst>
          </p:nvPr>
        </p:nvGraphicFramePr>
        <p:xfrm>
          <a:off x="512890" y="1037497"/>
          <a:ext cx="6096000" cy="4998252"/>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a:extLst>
              <a:ext uri="{FF2B5EF4-FFF2-40B4-BE49-F238E27FC236}">
                <a16:creationId xmlns:a16="http://schemas.microsoft.com/office/drawing/2014/main" id="{C06F5829-D8AD-4375-BBB1-99AD8D2EA2C4}"/>
              </a:ext>
            </a:extLst>
          </p:cNvPr>
          <p:cNvSpPr txBox="1"/>
          <p:nvPr/>
        </p:nvSpPr>
        <p:spPr>
          <a:xfrm>
            <a:off x="6608890" y="2437105"/>
            <a:ext cx="5009369" cy="3062377"/>
          </a:xfrm>
          <a:prstGeom prst="rect">
            <a:avLst/>
          </a:prstGeom>
          <a:noFill/>
        </p:spPr>
        <p:txBody>
          <a:bodyPr wrap="square" rIns="0" rtlCol="0">
            <a:spAutoFit/>
          </a:bodyPr>
          <a:lstStyle/>
          <a:p>
            <a:pPr marL="285750" indent="-285750" algn="just">
              <a:spcAft>
                <a:spcPts val="600"/>
              </a:spcAft>
              <a:buClr>
                <a:srgbClr val="6E706E"/>
              </a:buClr>
              <a:buFont typeface="Arial" panose="020B0604020202020204" pitchFamily="34" charset="0"/>
              <a:buChar char="•"/>
              <a:defRPr/>
            </a:pPr>
            <a:r>
              <a:rPr kumimoji="0" lang="sr-Latn-RS" sz="1200" b="0" i="0" u="none" strike="noStrike" kern="1200" cap="none" spc="0" normalizeH="0" baseline="0" noProof="1">
                <a:ln>
                  <a:noFill/>
                </a:ln>
                <a:solidFill>
                  <a:srgbClr val="404040"/>
                </a:solidFill>
                <a:effectLst/>
                <a:uLnTx/>
                <a:uFillTx/>
                <a:latin typeface="Century Gothic" panose="020B0502020202020204" pitchFamily="34" charset="0"/>
              </a:rPr>
              <a:t>U više od polovine slučajeva primarni inicijatori inovacija su </a:t>
            </a:r>
            <a:r>
              <a:rPr kumimoji="0" lang="sr-Latn-RS" sz="1200" b="1" i="0" u="none" strike="noStrike" kern="1200" cap="none" spc="0" normalizeH="0" baseline="0" noProof="1">
                <a:ln>
                  <a:noFill/>
                </a:ln>
                <a:solidFill>
                  <a:srgbClr val="404040"/>
                </a:solidFill>
                <a:effectLst/>
                <a:uLnTx/>
                <a:uFillTx/>
                <a:latin typeface="Century Gothic" panose="020B0502020202020204" pitchFamily="34" charset="0"/>
              </a:rPr>
              <a:t>vodeće strukture firme </a:t>
            </a:r>
            <a:r>
              <a:rPr kumimoji="0" lang="sr-Latn-RS" sz="1200" b="0" i="0" u="none" strike="noStrike" kern="1200" cap="none" spc="0" normalizeH="0" baseline="0" noProof="1">
                <a:ln>
                  <a:noFill/>
                </a:ln>
                <a:solidFill>
                  <a:srgbClr val="404040"/>
                </a:solidFill>
                <a:effectLst/>
                <a:uLnTx/>
                <a:uFillTx/>
                <a:latin typeface="Century Gothic" panose="020B0502020202020204" pitchFamily="34" charset="0"/>
              </a:rPr>
              <a:t>– menadžeri, direktori,</a:t>
            </a:r>
            <a:r>
              <a:rPr kumimoji="0" lang="sr-Latn-RS" sz="1200" b="0" i="0" u="none" strike="noStrike" kern="1200" cap="none" spc="0" normalizeH="0" noProof="1">
                <a:ln>
                  <a:noFill/>
                </a:ln>
                <a:solidFill>
                  <a:srgbClr val="404040"/>
                </a:solidFill>
                <a:effectLst/>
                <a:uLnTx/>
                <a:uFillTx/>
                <a:latin typeface="Century Gothic" panose="020B0502020202020204" pitchFamily="34" charset="0"/>
              </a:rPr>
              <a:t> osnivači </a:t>
            </a:r>
          </a:p>
          <a:p>
            <a:pPr marL="285750" indent="-285750" algn="just">
              <a:spcAft>
                <a:spcPts val="600"/>
              </a:spcAft>
              <a:buClr>
                <a:srgbClr val="6E706E"/>
              </a:buClr>
              <a:buFont typeface="Arial" panose="020B0604020202020204" pitchFamily="34" charset="0"/>
              <a:buChar char="•"/>
              <a:defRPr/>
            </a:pPr>
            <a:r>
              <a:rPr lang="sr-Latn-RS" sz="1200" noProof="1">
                <a:solidFill>
                  <a:srgbClr val="404040"/>
                </a:solidFill>
                <a:latin typeface="Century Gothic" panose="020B0502020202020204" pitchFamily="34" charset="0"/>
              </a:rPr>
              <a:t>Uvođenje </a:t>
            </a:r>
            <a:r>
              <a:rPr lang="sr-Latn-RS" sz="1200" b="1" noProof="1">
                <a:solidFill>
                  <a:srgbClr val="404040"/>
                </a:solidFill>
                <a:latin typeface="Century Gothic" panose="020B0502020202020204" pitchFamily="34" charset="0"/>
              </a:rPr>
              <a:t>novih tehnologija </a:t>
            </a:r>
            <a:r>
              <a:rPr lang="sr-Latn-RS" sz="1200" noProof="1">
                <a:solidFill>
                  <a:srgbClr val="404040"/>
                </a:solidFill>
                <a:latin typeface="Century Gothic" panose="020B0502020202020204" pitchFamily="34" charset="0"/>
              </a:rPr>
              <a:t>po sebi podrazumeva inovacije i značajan je faktor za njihovo uvođenje. </a:t>
            </a:r>
          </a:p>
          <a:p>
            <a:pPr marL="285750" indent="-285750" algn="just">
              <a:spcAft>
                <a:spcPts val="600"/>
              </a:spcAft>
              <a:buClr>
                <a:srgbClr val="6E706E"/>
              </a:buClr>
              <a:buFont typeface="Arial" panose="020B0604020202020204" pitchFamily="34" charset="0"/>
              <a:buChar char="•"/>
              <a:defRPr/>
            </a:pPr>
            <a:r>
              <a:rPr kumimoji="0" lang="sr-Latn-RS" sz="1200" b="0" i="0" u="none" strike="noStrike" kern="1200" cap="none" spc="0" normalizeH="0" baseline="0" noProof="1">
                <a:ln>
                  <a:noFill/>
                </a:ln>
                <a:solidFill>
                  <a:srgbClr val="404040"/>
                </a:solidFill>
                <a:effectLst/>
                <a:uLnTx/>
                <a:uFillTx/>
                <a:latin typeface="Century Gothic" panose="020B0502020202020204" pitchFamily="34" charset="0"/>
              </a:rPr>
              <a:t>Svaki deseti </a:t>
            </a:r>
            <a:r>
              <a:rPr kumimoji="0" lang="sr-Latn-RS" sz="1200" b="1" i="0" u="none" strike="noStrike" kern="1200" cap="none" spc="0" normalizeH="0" baseline="0" noProof="1">
                <a:ln>
                  <a:noFill/>
                </a:ln>
                <a:solidFill>
                  <a:srgbClr val="404040"/>
                </a:solidFill>
                <a:effectLst/>
                <a:uLnTx/>
                <a:uFillTx/>
                <a:latin typeface="Century Gothic" panose="020B0502020202020204" pitchFamily="34" charset="0"/>
              </a:rPr>
              <a:t>zaposleni se</a:t>
            </a:r>
            <a:r>
              <a:rPr kumimoji="0" lang="sr-Latn-RS" sz="1200" b="1" i="0" u="none" strike="noStrike" kern="1200" cap="none" spc="0" normalizeH="0" noProof="1">
                <a:ln>
                  <a:noFill/>
                </a:ln>
                <a:solidFill>
                  <a:srgbClr val="404040"/>
                </a:solidFill>
                <a:effectLst/>
                <a:uLnTx/>
                <a:uFillTx/>
                <a:latin typeface="Century Gothic" panose="020B0502020202020204" pitchFamily="34" charset="0"/>
              </a:rPr>
              <a:t> </a:t>
            </a:r>
            <a:r>
              <a:rPr kumimoji="0" lang="sr-Latn-RS" sz="1200" b="0" i="0" u="none" strike="noStrike" kern="1200" cap="none" spc="0" normalizeH="0" noProof="1">
                <a:ln>
                  <a:noFill/>
                </a:ln>
                <a:solidFill>
                  <a:srgbClr val="404040"/>
                </a:solidFill>
                <a:effectLst/>
                <a:uLnTx/>
                <a:uFillTx/>
                <a:latin typeface="Century Gothic" panose="020B0502020202020204" pitchFamily="34" charset="0"/>
              </a:rPr>
              <a:t>vidi kao kreativac koji može da pokrene inovacije. </a:t>
            </a:r>
            <a:r>
              <a:rPr lang="sr-Latn-RS" sz="1200" b="1" baseline="0" noProof="1">
                <a:solidFill>
                  <a:srgbClr val="404040"/>
                </a:solidFill>
                <a:latin typeface="Century Gothic" panose="020B0502020202020204" pitchFamily="34" charset="0"/>
              </a:rPr>
              <a:t>Promene</a:t>
            </a:r>
            <a:r>
              <a:rPr lang="sr-Latn-RS" sz="1200" b="1" noProof="1">
                <a:solidFill>
                  <a:srgbClr val="404040"/>
                </a:solidFill>
                <a:latin typeface="Century Gothic" panose="020B0502020202020204" pitchFamily="34" charset="0"/>
              </a:rPr>
              <a:t> u firmi </a:t>
            </a:r>
            <a:r>
              <a:rPr lang="sr-Latn-RS" sz="1200" noProof="1">
                <a:solidFill>
                  <a:srgbClr val="404040"/>
                </a:solidFill>
                <a:latin typeface="Century Gothic" panose="020B0502020202020204" pitchFamily="34" charset="0"/>
              </a:rPr>
              <a:t>organizacione prirode mogu takođe biti pokretači inovacija, što se naročito percipira u velikim firmama. </a:t>
            </a:r>
          </a:p>
          <a:p>
            <a:pPr marL="285750" indent="-285750" algn="just">
              <a:spcAft>
                <a:spcPts val="600"/>
              </a:spcAft>
              <a:buClr>
                <a:srgbClr val="6E706E"/>
              </a:buClr>
              <a:buFont typeface="Arial" panose="020B0604020202020204" pitchFamily="34" charset="0"/>
              <a:buChar char="•"/>
              <a:defRPr/>
            </a:pPr>
            <a:r>
              <a:rPr lang="sr-Latn-RS" sz="1200" noProof="1">
                <a:solidFill>
                  <a:srgbClr val="404040"/>
                </a:solidFill>
                <a:latin typeface="Century Gothic" panose="020B0502020202020204" pitchFamily="34" charset="0"/>
              </a:rPr>
              <a:t>Propisi i zakoni na nivou države, ali i inspiracije iz inostranstva su takođe u izvesnoj manjoj meri pokretači za promene. </a:t>
            </a:r>
          </a:p>
          <a:p>
            <a:pPr marL="285750" indent="-285750" algn="just">
              <a:spcAft>
                <a:spcPts val="600"/>
              </a:spcAft>
              <a:buClr>
                <a:srgbClr val="6E706E"/>
              </a:buClr>
              <a:buFont typeface="Arial" panose="020B0604020202020204" pitchFamily="34" charset="0"/>
              <a:buChar char="•"/>
              <a:defRPr/>
            </a:pPr>
            <a:r>
              <a:rPr lang="sr-Latn-RS" sz="1200" noProof="1">
                <a:solidFill>
                  <a:srgbClr val="404040"/>
                </a:solidFill>
                <a:latin typeface="Century Gothic" panose="020B0502020202020204" pitchFamily="34" charset="0"/>
              </a:rPr>
              <a:t>Situacija na tržištu u celini se ne vidi kao značajniji faktor za inovacije, sa izuzetkom mladih firmi starosti do 2 godine, gde se ti neki spoljni uticaji smatraju značajnim. </a:t>
            </a:r>
            <a:endParaRPr kumimoji="0" lang="sr-Latn-RS" sz="1200" b="0" i="0" u="none" strike="noStrike" kern="1200" cap="none" spc="0" normalizeH="0" baseline="0" noProof="1">
              <a:ln>
                <a:noFill/>
              </a:ln>
              <a:solidFill>
                <a:srgbClr val="404040"/>
              </a:solidFill>
              <a:effectLst/>
              <a:uLnTx/>
              <a:uFillTx/>
              <a:latin typeface="Century Gothic" panose="020B0502020202020204" pitchFamily="34" charset="0"/>
            </a:endParaRPr>
          </a:p>
          <a:p>
            <a:pPr marL="795338" indent="-171450" algn="just">
              <a:spcAft>
                <a:spcPts val="600"/>
              </a:spcAft>
              <a:buClr>
                <a:srgbClr val="0080C6"/>
              </a:buClr>
              <a:buFont typeface="Wingdings" panose="05000000000000000000" pitchFamily="2" charset="2"/>
              <a:buChar char="ü"/>
              <a:tabLst>
                <a:tab pos="981075" algn="l"/>
              </a:tabLst>
              <a:defRPr/>
            </a:pPr>
            <a:endParaRPr kumimoji="0" lang="sr-Latn-RS" sz="1200" b="0" i="0" u="none" strike="noStrike" kern="1200" cap="none" spc="0" normalizeH="0" baseline="0" noProof="1">
              <a:ln>
                <a:noFill/>
              </a:ln>
              <a:solidFill>
                <a:srgbClr val="FF0000"/>
              </a:solidFill>
              <a:effectLst/>
              <a:uLnTx/>
              <a:uFillTx/>
              <a:latin typeface="Century Gothic" panose="020B0502020202020204" pitchFamily="34" charset="0"/>
            </a:endParaRPr>
          </a:p>
        </p:txBody>
      </p:sp>
      <p:sp>
        <p:nvSpPr>
          <p:cNvPr id="2" name="Slide Number Placeholder 1">
            <a:extLst>
              <a:ext uri="{FF2B5EF4-FFF2-40B4-BE49-F238E27FC236}">
                <a16:creationId xmlns:a16="http://schemas.microsoft.com/office/drawing/2014/main" id="{B95153B5-9373-4E6A-B16B-2E03D6AE9880}"/>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26</a:t>
            </a:fld>
            <a:endParaRPr lang="en-US" dirty="0"/>
          </a:p>
        </p:txBody>
      </p:sp>
      <p:sp>
        <p:nvSpPr>
          <p:cNvPr id="7"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Šta ili ko je primarno inicirao inovaciju?</a:t>
            </a:r>
            <a:endParaRPr lang="en-US" sz="2000" dirty="0">
              <a:solidFill>
                <a:srgbClr val="004B88"/>
              </a:solidFill>
              <a:latin typeface="Century Gothic" panose="020B0502020202020204" pitchFamily="34" charset="0"/>
            </a:endParaRPr>
          </a:p>
        </p:txBody>
      </p:sp>
      <p:sp>
        <p:nvSpPr>
          <p:cNvPr id="8" name="TextBox 7">
            <a:extLst>
              <a:ext uri="{FF2B5EF4-FFF2-40B4-BE49-F238E27FC236}">
                <a16:creationId xmlns:a16="http://schemas.microsoft.com/office/drawing/2014/main" id="{56250930-5722-4197-900B-ADB574003D5E}"/>
              </a:ext>
            </a:extLst>
          </p:cNvPr>
          <p:cNvSpPr txBox="1"/>
          <p:nvPr/>
        </p:nvSpPr>
        <p:spPr>
          <a:xfrm>
            <a:off x="10682386" y="6449478"/>
            <a:ext cx="895928" cy="215444"/>
          </a:xfrm>
          <a:prstGeom prst="rect">
            <a:avLst/>
          </a:prstGeom>
          <a:noFill/>
        </p:spPr>
        <p:txBody>
          <a:bodyPr wrap="square" lIns="0" rIns="0"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40404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404040"/>
                </a:solidFill>
                <a:effectLst/>
                <a:uLnTx/>
                <a:uFillTx/>
                <a:latin typeface="Century Gothic" panose="020B0502020202020204" pitchFamily="34" charset="0"/>
              </a:rPr>
              <a:t>: total</a:t>
            </a:r>
          </a:p>
        </p:txBody>
      </p:sp>
    </p:spTree>
    <p:extLst>
      <p:ext uri="{BB962C8B-B14F-4D97-AF65-F5344CB8AC3E}">
        <p14:creationId xmlns:p14="http://schemas.microsoft.com/office/powerpoint/2010/main" val="312624301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extLst>
              <p:ext uri="{D42A27DB-BD31-4B8C-83A1-F6EECF244321}">
                <p14:modId xmlns:p14="http://schemas.microsoft.com/office/powerpoint/2010/main" val="4045216863"/>
              </p:ext>
            </p:extLst>
          </p:nvPr>
        </p:nvGraphicFramePr>
        <p:xfrm>
          <a:off x="504371" y="1018451"/>
          <a:ext cx="11160544" cy="5684408"/>
        </p:xfrm>
        <a:graphic>
          <a:graphicData uri="http://schemas.openxmlformats.org/drawingml/2006/table">
            <a:tbl>
              <a:tblPr/>
              <a:tblGrid>
                <a:gridCol w="1018519">
                  <a:extLst>
                    <a:ext uri="{9D8B030D-6E8A-4147-A177-3AD203B41FA5}">
                      <a16:colId xmlns:a16="http://schemas.microsoft.com/office/drawing/2014/main" val="20000"/>
                    </a:ext>
                  </a:extLst>
                </a:gridCol>
                <a:gridCol w="405681">
                  <a:extLst>
                    <a:ext uri="{9D8B030D-6E8A-4147-A177-3AD203B41FA5}">
                      <a16:colId xmlns:a16="http://schemas.microsoft.com/office/drawing/2014/main" val="20001"/>
                    </a:ext>
                  </a:extLst>
                </a:gridCol>
                <a:gridCol w="405681">
                  <a:extLst>
                    <a:ext uri="{9D8B030D-6E8A-4147-A177-3AD203B41FA5}">
                      <a16:colId xmlns:a16="http://schemas.microsoft.com/office/drawing/2014/main" val="20002"/>
                    </a:ext>
                  </a:extLst>
                </a:gridCol>
                <a:gridCol w="405681">
                  <a:extLst>
                    <a:ext uri="{9D8B030D-6E8A-4147-A177-3AD203B41FA5}">
                      <a16:colId xmlns:a16="http://schemas.microsoft.com/office/drawing/2014/main" val="20003"/>
                    </a:ext>
                  </a:extLst>
                </a:gridCol>
                <a:gridCol w="405681">
                  <a:extLst>
                    <a:ext uri="{9D8B030D-6E8A-4147-A177-3AD203B41FA5}">
                      <a16:colId xmlns:a16="http://schemas.microsoft.com/office/drawing/2014/main" val="20004"/>
                    </a:ext>
                  </a:extLst>
                </a:gridCol>
                <a:gridCol w="405681">
                  <a:extLst>
                    <a:ext uri="{9D8B030D-6E8A-4147-A177-3AD203B41FA5}">
                      <a16:colId xmlns:a16="http://schemas.microsoft.com/office/drawing/2014/main" val="20005"/>
                    </a:ext>
                  </a:extLst>
                </a:gridCol>
                <a:gridCol w="405681">
                  <a:extLst>
                    <a:ext uri="{9D8B030D-6E8A-4147-A177-3AD203B41FA5}">
                      <a16:colId xmlns:a16="http://schemas.microsoft.com/office/drawing/2014/main" val="20006"/>
                    </a:ext>
                  </a:extLst>
                </a:gridCol>
                <a:gridCol w="405681">
                  <a:extLst>
                    <a:ext uri="{9D8B030D-6E8A-4147-A177-3AD203B41FA5}">
                      <a16:colId xmlns:a16="http://schemas.microsoft.com/office/drawing/2014/main" val="20007"/>
                    </a:ext>
                  </a:extLst>
                </a:gridCol>
                <a:gridCol w="405681">
                  <a:extLst>
                    <a:ext uri="{9D8B030D-6E8A-4147-A177-3AD203B41FA5}">
                      <a16:colId xmlns:a16="http://schemas.microsoft.com/office/drawing/2014/main" val="20008"/>
                    </a:ext>
                  </a:extLst>
                </a:gridCol>
                <a:gridCol w="405681">
                  <a:extLst>
                    <a:ext uri="{9D8B030D-6E8A-4147-A177-3AD203B41FA5}">
                      <a16:colId xmlns:a16="http://schemas.microsoft.com/office/drawing/2014/main" val="20009"/>
                    </a:ext>
                  </a:extLst>
                </a:gridCol>
                <a:gridCol w="405681">
                  <a:extLst>
                    <a:ext uri="{9D8B030D-6E8A-4147-A177-3AD203B41FA5}">
                      <a16:colId xmlns:a16="http://schemas.microsoft.com/office/drawing/2014/main" val="20010"/>
                    </a:ext>
                  </a:extLst>
                </a:gridCol>
                <a:gridCol w="405681">
                  <a:extLst>
                    <a:ext uri="{9D8B030D-6E8A-4147-A177-3AD203B41FA5}">
                      <a16:colId xmlns:a16="http://schemas.microsoft.com/office/drawing/2014/main" val="20011"/>
                    </a:ext>
                  </a:extLst>
                </a:gridCol>
                <a:gridCol w="405681">
                  <a:extLst>
                    <a:ext uri="{9D8B030D-6E8A-4147-A177-3AD203B41FA5}">
                      <a16:colId xmlns:a16="http://schemas.microsoft.com/office/drawing/2014/main" val="20012"/>
                    </a:ext>
                  </a:extLst>
                </a:gridCol>
                <a:gridCol w="405681">
                  <a:extLst>
                    <a:ext uri="{9D8B030D-6E8A-4147-A177-3AD203B41FA5}">
                      <a16:colId xmlns:a16="http://schemas.microsoft.com/office/drawing/2014/main" val="20013"/>
                    </a:ext>
                  </a:extLst>
                </a:gridCol>
                <a:gridCol w="405681">
                  <a:extLst>
                    <a:ext uri="{9D8B030D-6E8A-4147-A177-3AD203B41FA5}">
                      <a16:colId xmlns:a16="http://schemas.microsoft.com/office/drawing/2014/main" val="20014"/>
                    </a:ext>
                  </a:extLst>
                </a:gridCol>
                <a:gridCol w="405681">
                  <a:extLst>
                    <a:ext uri="{9D8B030D-6E8A-4147-A177-3AD203B41FA5}">
                      <a16:colId xmlns:a16="http://schemas.microsoft.com/office/drawing/2014/main" val="20015"/>
                    </a:ext>
                  </a:extLst>
                </a:gridCol>
                <a:gridCol w="405681">
                  <a:extLst>
                    <a:ext uri="{9D8B030D-6E8A-4147-A177-3AD203B41FA5}">
                      <a16:colId xmlns:a16="http://schemas.microsoft.com/office/drawing/2014/main" val="20016"/>
                    </a:ext>
                  </a:extLst>
                </a:gridCol>
                <a:gridCol w="405681">
                  <a:extLst>
                    <a:ext uri="{9D8B030D-6E8A-4147-A177-3AD203B41FA5}">
                      <a16:colId xmlns:a16="http://schemas.microsoft.com/office/drawing/2014/main" val="20017"/>
                    </a:ext>
                  </a:extLst>
                </a:gridCol>
                <a:gridCol w="405681">
                  <a:extLst>
                    <a:ext uri="{9D8B030D-6E8A-4147-A177-3AD203B41FA5}">
                      <a16:colId xmlns:a16="http://schemas.microsoft.com/office/drawing/2014/main" val="20018"/>
                    </a:ext>
                  </a:extLst>
                </a:gridCol>
                <a:gridCol w="405681">
                  <a:extLst>
                    <a:ext uri="{9D8B030D-6E8A-4147-A177-3AD203B41FA5}">
                      <a16:colId xmlns:a16="http://schemas.microsoft.com/office/drawing/2014/main" val="20019"/>
                    </a:ext>
                  </a:extLst>
                </a:gridCol>
                <a:gridCol w="405681">
                  <a:extLst>
                    <a:ext uri="{9D8B030D-6E8A-4147-A177-3AD203B41FA5}">
                      <a16:colId xmlns:a16="http://schemas.microsoft.com/office/drawing/2014/main" val="20020"/>
                    </a:ext>
                  </a:extLst>
                </a:gridCol>
                <a:gridCol w="405681">
                  <a:extLst>
                    <a:ext uri="{9D8B030D-6E8A-4147-A177-3AD203B41FA5}">
                      <a16:colId xmlns:a16="http://schemas.microsoft.com/office/drawing/2014/main" val="20021"/>
                    </a:ext>
                  </a:extLst>
                </a:gridCol>
                <a:gridCol w="405681">
                  <a:extLst>
                    <a:ext uri="{9D8B030D-6E8A-4147-A177-3AD203B41FA5}">
                      <a16:colId xmlns:a16="http://schemas.microsoft.com/office/drawing/2014/main" val="20022"/>
                    </a:ext>
                  </a:extLst>
                </a:gridCol>
                <a:gridCol w="405681">
                  <a:extLst>
                    <a:ext uri="{9D8B030D-6E8A-4147-A177-3AD203B41FA5}">
                      <a16:colId xmlns:a16="http://schemas.microsoft.com/office/drawing/2014/main" val="20023"/>
                    </a:ext>
                  </a:extLst>
                </a:gridCol>
                <a:gridCol w="405681">
                  <a:extLst>
                    <a:ext uri="{9D8B030D-6E8A-4147-A177-3AD203B41FA5}">
                      <a16:colId xmlns:a16="http://schemas.microsoft.com/office/drawing/2014/main" val="20024"/>
                    </a:ext>
                  </a:extLst>
                </a:gridCol>
                <a:gridCol w="405681">
                  <a:extLst>
                    <a:ext uri="{9D8B030D-6E8A-4147-A177-3AD203B41FA5}">
                      <a16:colId xmlns:a16="http://schemas.microsoft.com/office/drawing/2014/main" val="20025"/>
                    </a:ext>
                  </a:extLst>
                </a:gridCol>
              </a:tblGrid>
              <a:tr h="429810">
                <a:tc>
                  <a:txBody>
                    <a:bodyPr/>
                    <a:lstStyle/>
                    <a:p>
                      <a:pPr algn="l" fontAlgn="ct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tcPr>
                </a:tc>
                <a:tc gridSpan="5">
                  <a:txBody>
                    <a:bodyPr/>
                    <a:lstStyle/>
                    <a:p>
                      <a:pPr algn="ctr" fontAlgn="ctr"/>
                      <a:r>
                        <a:rPr lang="en-US" sz="800" b="0" i="0" u="none" strike="noStrike" dirty="0" err="1">
                          <a:solidFill>
                            <a:srgbClr val="000000"/>
                          </a:solidFill>
                          <a:latin typeface="Century Gothic" panose="020B0502020202020204" pitchFamily="34" charset="0"/>
                        </a:rPr>
                        <a:t>Veličina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preduzeća</a:t>
                      </a: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715" marR="4715" marT="4715" marB="0" anchor="ctr">
                    <a:lnL w="1270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dirty="0" err="1">
                          <a:solidFill>
                            <a:srgbClr val="000000"/>
                          </a:solidFill>
                          <a:latin typeface="Century Gothic" panose="020B0502020202020204" pitchFamily="34" charset="0"/>
                        </a:rPr>
                        <a:t>Teritorija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poslovanja</a:t>
                      </a: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Osnivanje firme</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95840">
                <a:tc>
                  <a:txBody>
                    <a:bodyPr/>
                    <a:lstStyle/>
                    <a:p>
                      <a:pPr algn="l" fontAlgn="ct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0" i="0" u="none" strike="noStrike" dirty="0">
                          <a:solidFill>
                            <a:srgbClr val="000000"/>
                          </a:solidFill>
                          <a:latin typeface="Century Gothic" panose="020B0502020202020204" pitchFamily="34" charset="0"/>
                        </a:rPr>
                        <a:t>Total</a:t>
                      </a:r>
                    </a:p>
                  </a:txBody>
                  <a:tcPr marL="4715" marR="4715" marT="4715" marB="0" vert="vert27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715" marR="4715" marT="4715" marB="0" vert="vert27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Srednje</a:t>
                      </a:r>
                      <a:endParaRPr lang="en-US" sz="800" b="0" i="0" u="none" strike="noStrike" dirty="0">
                        <a:solidFill>
                          <a:srgbClr val="000000"/>
                        </a:solidFill>
                        <a:latin typeface="Century Gothic" panose="020B0502020202020204" pitchFamily="34" charset="0"/>
                      </a:endParaRP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Malo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 god.</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64849">
                <a:tc>
                  <a:txBody>
                    <a:bodyPr/>
                    <a:lstStyle/>
                    <a:p>
                      <a:pPr algn="ctr" fontAlgn="ctr"/>
                      <a:r>
                        <a:rPr lang="en-US" sz="800" b="0" i="0" u="none" strike="noStrike" dirty="0">
                          <a:solidFill>
                            <a:srgbClr val="000000"/>
                          </a:solidFill>
                          <a:latin typeface="Century Gothic" panose="020B0502020202020204" pitchFamily="34" charset="0"/>
                        </a:rPr>
                        <a:t>n =</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332</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27</a:t>
                      </a: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51</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237</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157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175</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157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40</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72</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16</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30</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17</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107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94</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47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84</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53</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73</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148</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58</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10</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25</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87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189</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208339">
                <a:tc>
                  <a:txBody>
                    <a:bodyPr/>
                    <a:lstStyle/>
                    <a:p>
                      <a:pPr algn="ctr" fontAlgn="ctr"/>
                      <a:r>
                        <a:rPr lang="en-US" sz="800" b="0" i="0" u="none" strike="noStrike" dirty="0" err="1">
                          <a:solidFill>
                            <a:srgbClr val="000000"/>
                          </a:solidFill>
                          <a:latin typeface="Century Gothic" panose="020B0502020202020204" pitchFamily="34" charset="0"/>
                        </a:rPr>
                        <a:t>Grupa</a:t>
                      </a: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(A)</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32595">
                <a:tc>
                  <a:txBody>
                    <a:bodyPr/>
                    <a:lstStyle/>
                    <a:p>
                      <a:pPr algn="l" fontAlgn="ctr"/>
                      <a:r>
                        <a:rPr lang="en-US" sz="800" b="0" i="0" u="none" strike="noStrike" dirty="0" err="1">
                          <a:solidFill>
                            <a:srgbClr val="000000"/>
                          </a:solidFill>
                          <a:latin typeface="Century Gothic" panose="020B0502020202020204" pitchFamily="34" charset="0"/>
                        </a:rPr>
                        <a:t>Menadžer</a:t>
                      </a:r>
                      <a:r>
                        <a:rPr lang="en-US" sz="800" b="0" i="0" u="none" strike="noStrike" dirty="0">
                          <a:solidFill>
                            <a:srgbClr val="000000"/>
                          </a:solidFill>
                          <a:latin typeface="Century Gothic" panose="020B0502020202020204" pitchFamily="34" charset="0"/>
                        </a:rPr>
                        <a:t> - </a:t>
                      </a:r>
                      <a:r>
                        <a:rPr lang="en-US" sz="800" b="0" i="0" u="none" strike="noStrike" dirty="0" err="1">
                          <a:solidFill>
                            <a:srgbClr val="000000"/>
                          </a:solidFill>
                          <a:latin typeface="Century Gothic" panose="020B0502020202020204" pitchFamily="34" charset="0"/>
                        </a:rPr>
                        <a:t>Direktor</a:t>
                      </a:r>
                      <a:r>
                        <a:rPr lang="en-US" sz="800" b="0" i="0" u="none" strike="noStrike" dirty="0">
                          <a:solidFill>
                            <a:srgbClr val="000000"/>
                          </a:solidFill>
                          <a:latin typeface="Century Gothic" panose="020B0502020202020204" pitchFamily="34" charset="0"/>
                        </a:rPr>
                        <a:t> - </a:t>
                      </a:r>
                      <a:r>
                        <a:rPr lang="en-US" sz="800" b="0" i="0" u="none" strike="noStrike" dirty="0" err="1">
                          <a:solidFill>
                            <a:srgbClr val="000000"/>
                          </a:solidFill>
                          <a:latin typeface="Century Gothic" panose="020B0502020202020204" pitchFamily="34" charset="0"/>
                        </a:rPr>
                        <a:t>Osnivač</a:t>
                      </a: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40.7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58.8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53.2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50.3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55.4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49.7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47.5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52.9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64.2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47.9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55.4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52.9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54.5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332595">
                <a:tc>
                  <a:txBody>
                    <a:bodyPr/>
                    <a:lstStyle/>
                    <a:p>
                      <a:pPr algn="l" fontAlgn="ctr"/>
                      <a:r>
                        <a:rPr lang="en-US" sz="800" b="0" i="0" u="none" strike="noStrike">
                          <a:solidFill>
                            <a:srgbClr val="000000"/>
                          </a:solidFill>
                          <a:latin typeface="Century Gothic" panose="020B0502020202020204" pitchFamily="34" charset="0"/>
                        </a:rPr>
                        <a:t>Zaposleni</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332595">
                <a:tc>
                  <a:txBody>
                    <a:bodyPr/>
                    <a:lstStyle/>
                    <a:p>
                      <a:pPr algn="l" fontAlgn="ctr"/>
                      <a:r>
                        <a:rPr lang="en-US" sz="800" b="0" i="0" u="none" strike="noStrike" dirty="0" err="1">
                          <a:solidFill>
                            <a:srgbClr val="000000"/>
                          </a:solidFill>
                          <a:latin typeface="Century Gothic" panose="020B0502020202020204" pitchFamily="34" charset="0"/>
                        </a:rPr>
                        <a:t>Organizaciona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promena</a:t>
                      </a: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chemeClr val="bg1"/>
                          </a:solidFill>
                          <a:latin typeface="Century Gothic" panose="020B0502020202020204" pitchFamily="34" charset="0"/>
                        </a:rPr>
                        <a:t>25.9</a:t>
                      </a:r>
                      <a:br>
                        <a:rPr lang="en-US" sz="800" b="0" i="0" u="none" strike="noStrike" dirty="0">
                          <a:solidFill>
                            <a:schemeClr val="bg1"/>
                          </a:solidFill>
                          <a:latin typeface="Century Gothic" panose="020B0502020202020204" pitchFamily="34" charset="0"/>
                        </a:rPr>
                      </a:br>
                      <a:r>
                        <a:rPr lang="en-US" sz="800" b="0" i="0" u="none" strike="noStrike" dirty="0">
                          <a:solidFill>
                            <a:schemeClr val="bg1"/>
                          </a:solidFill>
                          <a:latin typeface="Century Gothic" panose="020B0502020202020204" pitchFamily="34" charset="0"/>
                        </a:rPr>
                        <a:t>A E</a:t>
                      </a: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332595">
                <a:tc>
                  <a:txBody>
                    <a:bodyPr/>
                    <a:lstStyle/>
                    <a:p>
                      <a:pPr algn="l" fontAlgn="ctr"/>
                      <a:r>
                        <a:rPr lang="en-US" sz="800" b="0" i="0" u="none" strike="noStrike">
                          <a:solidFill>
                            <a:srgbClr val="000000"/>
                          </a:solidFill>
                          <a:latin typeface="Century Gothic" panose="020B0502020202020204" pitchFamily="34" charset="0"/>
                        </a:rPr>
                        <a:t>Finansijski pritisak</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332595">
                <a:tc>
                  <a:txBody>
                    <a:bodyPr/>
                    <a:lstStyle/>
                    <a:p>
                      <a:pPr algn="l" fontAlgn="ctr"/>
                      <a:r>
                        <a:rPr lang="vi-VN" sz="800" b="0" i="0" u="none" strike="noStrike">
                          <a:solidFill>
                            <a:srgbClr val="000000"/>
                          </a:solidFill>
                          <a:latin typeface="Calibri"/>
                        </a:rPr>
                        <a:t>Građani</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332595">
                <a:tc>
                  <a:txBody>
                    <a:bodyPr/>
                    <a:lstStyle/>
                    <a:p>
                      <a:pPr algn="l" fontAlgn="ctr"/>
                      <a:r>
                        <a:rPr lang="en-US" sz="800" b="0" i="0" u="none" strike="noStrike" dirty="0" err="1">
                          <a:solidFill>
                            <a:srgbClr val="000000"/>
                          </a:solidFill>
                          <a:latin typeface="Century Gothic" panose="020B0502020202020204" pitchFamily="34" charset="0"/>
                        </a:rPr>
                        <a:t>Privatne</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kompanije</a:t>
                      </a: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429810">
                <a:tc>
                  <a:txBody>
                    <a:bodyPr/>
                    <a:lstStyle/>
                    <a:p>
                      <a:pPr algn="l" fontAlgn="ctr"/>
                      <a:r>
                        <a:rPr lang="en-US" sz="800" b="0" i="0" u="none" strike="noStrike" dirty="0" err="1">
                          <a:solidFill>
                            <a:srgbClr val="000000"/>
                          </a:solidFill>
                          <a:latin typeface="Century Gothic" panose="020B0502020202020204" pitchFamily="34" charset="0"/>
                        </a:rPr>
                        <a:t>Visoko-školske</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istraživačke</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institucije</a:t>
                      </a: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chemeClr val="bg1"/>
                          </a:solidFill>
                          <a:latin typeface="Century Gothic" panose="020B0502020202020204" pitchFamily="34" charset="0"/>
                        </a:rPr>
                        <a:t>5</a:t>
                      </a:r>
                      <a:br>
                        <a:rPr lang="en-US" sz="800" b="0" i="0" u="none" strike="noStrike" dirty="0">
                          <a:solidFill>
                            <a:schemeClr val="bg1"/>
                          </a:solidFill>
                          <a:latin typeface="Century Gothic" panose="020B0502020202020204" pitchFamily="34" charset="0"/>
                        </a:rPr>
                      </a:br>
                      <a:r>
                        <a:rPr lang="en-US" sz="800" b="0" i="0" u="none" strike="noStrike" dirty="0">
                          <a:solidFill>
                            <a:schemeClr val="bg1"/>
                          </a:solidFill>
                          <a:latin typeface="Century Gothic" panose="020B0502020202020204" pitchFamily="34" charset="0"/>
                        </a:rPr>
                        <a:t>A</a:t>
                      </a: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chemeClr val="bg1"/>
                          </a:solidFill>
                          <a:latin typeface="Century Gothic" panose="020B0502020202020204" pitchFamily="34" charset="0"/>
                        </a:rPr>
                        <a:t>3.4</a:t>
                      </a:r>
                      <a:br>
                        <a:rPr lang="en-US" sz="800" b="0" i="0" u="none" strike="noStrike" dirty="0">
                          <a:solidFill>
                            <a:schemeClr val="bg1"/>
                          </a:solidFill>
                          <a:latin typeface="Century Gothic" panose="020B0502020202020204" pitchFamily="34" charset="0"/>
                        </a:rPr>
                      </a:br>
                      <a:r>
                        <a:rPr lang="en-US" sz="800" b="0" i="0" u="none" strike="noStrike" dirty="0">
                          <a:solidFill>
                            <a:schemeClr val="bg1"/>
                          </a:solidFill>
                          <a:latin typeface="Century Gothic" panose="020B0502020202020204" pitchFamily="34" charset="0"/>
                        </a:rPr>
                        <a:t>A</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0"/>
                  </a:ext>
                </a:extLst>
              </a:tr>
              <a:tr h="429810">
                <a:tc>
                  <a:txBody>
                    <a:bodyPr/>
                    <a:lstStyle/>
                    <a:p>
                      <a:pPr algn="l" fontAlgn="ctr"/>
                      <a:r>
                        <a:rPr lang="en-US" sz="800" b="0" i="0" u="none" strike="noStrike">
                          <a:solidFill>
                            <a:srgbClr val="000000"/>
                          </a:solidFill>
                          <a:latin typeface="Century Gothic" panose="020B0502020202020204" pitchFamily="34" charset="0"/>
                        </a:rPr>
                        <a:t>Novi zakon ili drugi nacionalni propisi i prioriteti</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1"/>
                  </a:ext>
                </a:extLst>
              </a:tr>
              <a:tr h="332595">
                <a:tc>
                  <a:txBody>
                    <a:bodyPr/>
                    <a:lstStyle/>
                    <a:p>
                      <a:pPr algn="l" fontAlgn="ctr"/>
                      <a:r>
                        <a:rPr lang="en-US" sz="800" b="0" i="0" u="none" strike="noStrike">
                          <a:solidFill>
                            <a:srgbClr val="000000"/>
                          </a:solidFill>
                          <a:latin typeface="Century Gothic" panose="020B0502020202020204" pitchFamily="34" charset="0"/>
                        </a:rPr>
                        <a:t>Nova tehnologija</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16.6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18.8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15.5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2"/>
                  </a:ext>
                </a:extLst>
              </a:tr>
              <a:tr h="332595">
                <a:tc>
                  <a:txBody>
                    <a:bodyPr/>
                    <a:lstStyle/>
                    <a:p>
                      <a:pPr algn="l" fontAlgn="ctr"/>
                      <a:r>
                        <a:rPr lang="en-US" sz="800" b="0" i="0" u="none" strike="noStrike" dirty="0" err="1">
                          <a:solidFill>
                            <a:srgbClr val="000000"/>
                          </a:solidFill>
                          <a:latin typeface="Century Gothic" panose="020B0502020202020204" pitchFamily="34" charset="0"/>
                        </a:rPr>
                        <a:t>Inspiracija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iz</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inostranstva</a:t>
                      </a: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3"/>
                  </a:ext>
                </a:extLst>
              </a:tr>
              <a:tr h="332595">
                <a:tc>
                  <a:txBody>
                    <a:bodyPr/>
                    <a:lstStyle/>
                    <a:p>
                      <a:pPr algn="l" fontAlgn="ctr"/>
                      <a:r>
                        <a:rPr lang="en-US" sz="800" b="0" i="0" u="none" strike="noStrike" dirty="0" err="1">
                          <a:solidFill>
                            <a:srgbClr val="000000"/>
                          </a:solidFill>
                          <a:latin typeface="Century Gothic" panose="020B0502020202020204" pitchFamily="34" charset="0"/>
                        </a:rPr>
                        <a:t>Potrošači</a:t>
                      </a: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10</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14"/>
                  </a:ext>
                </a:extLst>
              </a:tr>
              <a:tr h="332595">
                <a:tc>
                  <a:txBody>
                    <a:bodyPr/>
                    <a:lstStyle/>
                    <a:p>
                      <a:pPr algn="l" fontAlgn="ctr"/>
                      <a:r>
                        <a:rPr lang="en-US" sz="800" b="0" i="0" u="none" strike="noStrike" dirty="0" err="1">
                          <a:solidFill>
                            <a:srgbClr val="000000"/>
                          </a:solidFill>
                          <a:latin typeface="Century Gothic" panose="020B0502020202020204" pitchFamily="34" charset="0"/>
                        </a:rPr>
                        <a:t>Situacija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tržištu</a:t>
                      </a:r>
                      <a:endParaRPr lang="en-US" sz="800" b="0" i="0" u="none" strike="noStrike" dirty="0">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11.8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10</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E</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0.5</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15"/>
                  </a:ext>
                </a:extLst>
              </a:tr>
            </a:tbl>
          </a:graphicData>
        </a:graphic>
      </p:graphicFrame>
      <p:sp>
        <p:nvSpPr>
          <p:cNvPr id="2" name="Slide Number Placeholder 1">
            <a:extLst>
              <a:ext uri="{FF2B5EF4-FFF2-40B4-BE49-F238E27FC236}">
                <a16:creationId xmlns:a16="http://schemas.microsoft.com/office/drawing/2014/main" id="{4C1774AC-F42E-4DA1-84A5-A9146A7F5AEF}"/>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27</a:t>
            </a:fld>
            <a:endParaRPr lang="en-US" dirty="0"/>
          </a:p>
        </p:txBody>
      </p:sp>
      <p:sp>
        <p:nvSpPr>
          <p:cNvPr id="9" name="Rectangle 8">
            <a:extLst>
              <a:ext uri="{FF2B5EF4-FFF2-40B4-BE49-F238E27FC236}">
                <a16:creationId xmlns:a16="http://schemas.microsoft.com/office/drawing/2014/main" id="{7768E751-7AE1-4537-B3E8-C68D1C7C080E}"/>
              </a:ext>
            </a:extLst>
          </p:cNvPr>
          <p:cNvSpPr/>
          <p:nvPr/>
        </p:nvSpPr>
        <p:spPr>
          <a:xfrm>
            <a:off x="1912696" y="2132139"/>
            <a:ext cx="841773" cy="459223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0" name="Rectangle 9">
            <a:extLst>
              <a:ext uri="{FF2B5EF4-FFF2-40B4-BE49-F238E27FC236}">
                <a16:creationId xmlns:a16="http://schemas.microsoft.com/office/drawing/2014/main" id="{B34D00CF-528D-4C9D-A9FB-A65AE092CB6D}"/>
              </a:ext>
            </a:extLst>
          </p:cNvPr>
          <p:cNvSpPr/>
          <p:nvPr/>
        </p:nvSpPr>
        <p:spPr>
          <a:xfrm>
            <a:off x="5585408" y="2132139"/>
            <a:ext cx="384573" cy="459223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1" name="Rectangle 10">
            <a:extLst>
              <a:ext uri="{FF2B5EF4-FFF2-40B4-BE49-F238E27FC236}">
                <a16:creationId xmlns:a16="http://schemas.microsoft.com/office/drawing/2014/main" id="{B97F7815-E261-422F-A597-EC7E091270A8}"/>
              </a:ext>
            </a:extLst>
          </p:cNvPr>
          <p:cNvSpPr/>
          <p:nvPr/>
        </p:nvSpPr>
        <p:spPr>
          <a:xfrm>
            <a:off x="6388901" y="2132139"/>
            <a:ext cx="384573" cy="459223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2" name="Rectangle 11">
            <a:extLst>
              <a:ext uri="{FF2B5EF4-FFF2-40B4-BE49-F238E27FC236}">
                <a16:creationId xmlns:a16="http://schemas.microsoft.com/office/drawing/2014/main" id="{AA214406-9B88-4A28-A511-C2905D1057C5}"/>
              </a:ext>
            </a:extLst>
          </p:cNvPr>
          <p:cNvSpPr/>
          <p:nvPr/>
        </p:nvSpPr>
        <p:spPr>
          <a:xfrm>
            <a:off x="10011711" y="2132139"/>
            <a:ext cx="848388" cy="459223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3"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Šta ili ko je primarno inicirao inovaciju?</a:t>
            </a:r>
            <a:endParaRPr lang="en-US" sz="2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3126243017"/>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hart 6">
            <a:extLst>
              <a:ext uri="{FF2B5EF4-FFF2-40B4-BE49-F238E27FC236}">
                <a16:creationId xmlns:a16="http://schemas.microsoft.com/office/drawing/2014/main" id="{DE92BA1B-E70D-4761-BA13-244D119DB591}"/>
              </a:ext>
            </a:extLst>
          </p:cNvPr>
          <p:cNvGraphicFramePr/>
          <p:nvPr>
            <p:extLst>
              <p:ext uri="{D42A27DB-BD31-4B8C-83A1-F6EECF244321}">
                <p14:modId xmlns:p14="http://schemas.microsoft.com/office/powerpoint/2010/main" val="1130805089"/>
              </p:ext>
            </p:extLst>
          </p:nvPr>
        </p:nvGraphicFramePr>
        <p:xfrm>
          <a:off x="665849" y="886992"/>
          <a:ext cx="10930895" cy="4564159"/>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a:extLst>
              <a:ext uri="{FF2B5EF4-FFF2-40B4-BE49-F238E27FC236}">
                <a16:creationId xmlns:a16="http://schemas.microsoft.com/office/drawing/2014/main" id="{C06F5829-D8AD-4375-BBB1-99AD8D2EA2C4}"/>
              </a:ext>
            </a:extLst>
          </p:cNvPr>
          <p:cNvSpPr txBox="1"/>
          <p:nvPr/>
        </p:nvSpPr>
        <p:spPr>
          <a:xfrm>
            <a:off x="533969" y="5473380"/>
            <a:ext cx="11062776" cy="1092607"/>
          </a:xfrm>
          <a:prstGeom prst="rect">
            <a:avLst/>
          </a:prstGeom>
          <a:noFill/>
        </p:spPr>
        <p:txBody>
          <a:bodyPr wrap="square" lIns="0" rIns="0" rtlCol="0">
            <a:spAutoFit/>
          </a:bodyPr>
          <a:lstStyle/>
          <a:p>
            <a:pPr algn="just">
              <a:spcAft>
                <a:spcPts val="600"/>
              </a:spcAft>
              <a:defRPr/>
            </a:pPr>
            <a:r>
              <a:rPr kumimoji="0" lang="sr-Latn-RS" sz="1200" b="1" i="0" u="none" strike="noStrike" kern="1200" cap="none" spc="0" normalizeH="0" baseline="0" noProof="1">
                <a:ln>
                  <a:noFill/>
                </a:ln>
                <a:solidFill>
                  <a:srgbClr val="6E706E"/>
                </a:solidFill>
                <a:effectLst/>
                <a:uLnTx/>
                <a:uFillTx/>
                <a:latin typeface="Century Gothic" panose="020B0502020202020204" pitchFamily="34" charset="0"/>
              </a:rPr>
              <a:t>Dizajniranjem proizvoda ili</a:t>
            </a:r>
            <a:r>
              <a:rPr kumimoji="0" lang="sr-Latn-RS" sz="1200" b="1" i="0" u="none" strike="noStrike" kern="1200" cap="none" spc="0" normalizeH="0" noProof="1">
                <a:ln>
                  <a:noFill/>
                </a:ln>
                <a:solidFill>
                  <a:srgbClr val="6E706E"/>
                </a:solidFill>
                <a:effectLst/>
                <a:uLnTx/>
                <a:uFillTx/>
                <a:latin typeface="Century Gothic" panose="020B0502020202020204" pitchFamily="34" charset="0"/>
              </a:rPr>
              <a:t> </a:t>
            </a:r>
            <a:r>
              <a:rPr kumimoji="0" lang="sr-Latn-RS" sz="1200" b="1" i="0" u="none" strike="noStrike" kern="1200" cap="none" spc="0" normalizeH="0" baseline="0" noProof="1">
                <a:ln>
                  <a:noFill/>
                </a:ln>
                <a:solidFill>
                  <a:srgbClr val="6E706E"/>
                </a:solidFill>
                <a:effectLst/>
                <a:uLnTx/>
                <a:uFillTx/>
                <a:latin typeface="Century Gothic" panose="020B0502020202020204" pitchFamily="34" charset="0"/>
              </a:rPr>
              <a:t>usluga </a:t>
            </a:r>
            <a:r>
              <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rPr>
              <a:t>bavilo</a:t>
            </a:r>
            <a:r>
              <a:rPr kumimoji="0" lang="sr-Latn-RS" sz="1200" b="0" i="0" u="none" strike="noStrike" kern="1200" cap="none" spc="0" normalizeH="0" noProof="1">
                <a:ln>
                  <a:noFill/>
                </a:ln>
                <a:solidFill>
                  <a:srgbClr val="6E706E"/>
                </a:solidFill>
                <a:effectLst/>
                <a:uLnTx/>
                <a:uFillTx/>
                <a:latin typeface="Century Gothic" panose="020B0502020202020204" pitchFamily="34" charset="0"/>
              </a:rPr>
              <a:t> se  četiri od deset firmi, i to naročito one koje uspevaju da prodaju svoj proizvod/uslugu na svetskom nivou i češće privredna društva nego preduzetnici. Sličan broj firmi bavio se kupovinom znanja od konsultantskih kuća. </a:t>
            </a:r>
            <a:r>
              <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rPr>
              <a:t> </a:t>
            </a:r>
          </a:p>
          <a:p>
            <a:pPr algn="just">
              <a:spcAft>
                <a:spcPts val="600"/>
              </a:spcAft>
              <a:defRPr/>
            </a:pPr>
            <a:r>
              <a:rPr lang="sr-Latn-RS" sz="1200" b="1" noProof="1">
                <a:solidFill>
                  <a:srgbClr val="6E706E"/>
                </a:solidFill>
                <a:latin typeface="Century Gothic" panose="020B0502020202020204" pitchFamily="34" charset="0"/>
              </a:rPr>
              <a:t>Nabavkom softvera kao razvojnom aktivnošću </a:t>
            </a:r>
            <a:r>
              <a:rPr lang="sr-Latn-RS" sz="1200" noProof="1">
                <a:solidFill>
                  <a:srgbClr val="6E706E"/>
                </a:solidFill>
                <a:latin typeface="Century Gothic" panose="020B0502020202020204" pitchFamily="34" charset="0"/>
              </a:rPr>
              <a:t>bavilo se više od trećine firmi koje posluju u Srbiji, više od proseka firme sa sedištem u Beogradu. Sprovođenjem </a:t>
            </a:r>
            <a:r>
              <a:rPr lang="sr-Latn-RS" sz="1200" b="1" noProof="1">
                <a:solidFill>
                  <a:srgbClr val="6E706E"/>
                </a:solidFill>
                <a:latin typeface="Century Gothic" panose="020B0502020202020204" pitchFamily="34" charset="0"/>
              </a:rPr>
              <a:t>istraživanja i razvoja </a:t>
            </a:r>
            <a:r>
              <a:rPr lang="sr-Latn-RS" sz="1200" noProof="1">
                <a:solidFill>
                  <a:srgbClr val="6E706E"/>
                </a:solidFill>
                <a:latin typeface="Century Gothic" panose="020B0502020202020204" pitchFamily="34" charset="0"/>
              </a:rPr>
              <a:t>unutar firme bave se značajno više velika i srednja preduzeća, kao i ona koja posluju na internacionalnim tržištima.</a:t>
            </a:r>
            <a:endPar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endParaRPr>
          </a:p>
        </p:txBody>
      </p:sp>
      <p:sp>
        <p:nvSpPr>
          <p:cNvPr id="2" name="Slide Number Placeholder 1">
            <a:extLst>
              <a:ext uri="{FF2B5EF4-FFF2-40B4-BE49-F238E27FC236}">
                <a16:creationId xmlns:a16="http://schemas.microsoft.com/office/drawing/2014/main" id="{0F0EAA11-398F-4A9C-8453-F098B3FC0711}"/>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28</a:t>
            </a:fld>
            <a:endParaRPr lang="en-US" dirty="0"/>
          </a:p>
        </p:txBody>
      </p:sp>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Da li se vaše preduzeće bavilo sledećim razvojnim aktivnostima?</a:t>
            </a:r>
            <a:endParaRPr lang="en-US" sz="2000" dirty="0">
              <a:solidFill>
                <a:srgbClr val="004B88"/>
              </a:solidFill>
              <a:latin typeface="Century Gothic" panose="020B0502020202020204" pitchFamily="34" charset="0"/>
            </a:endParaRPr>
          </a:p>
        </p:txBody>
      </p:sp>
      <p:sp>
        <p:nvSpPr>
          <p:cNvPr id="5" name="TextBox 4">
            <a:extLst>
              <a:ext uri="{FF2B5EF4-FFF2-40B4-BE49-F238E27FC236}">
                <a16:creationId xmlns:a16="http://schemas.microsoft.com/office/drawing/2014/main" id="{3CDFBA4E-DAAB-40E9-9386-12C2B5A8801D}"/>
              </a:ext>
            </a:extLst>
          </p:cNvPr>
          <p:cNvSpPr txBox="1"/>
          <p:nvPr/>
        </p:nvSpPr>
        <p:spPr>
          <a:xfrm>
            <a:off x="10515083" y="4708729"/>
            <a:ext cx="89592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40404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404040"/>
                </a:solidFill>
                <a:effectLst/>
                <a:uLnTx/>
                <a:uFillTx/>
                <a:latin typeface="Century Gothic" panose="020B0502020202020204" pitchFamily="34" charset="0"/>
              </a:rPr>
              <a:t>: n = 332</a:t>
            </a:r>
          </a:p>
        </p:txBody>
      </p:sp>
    </p:spTree>
    <p:extLst>
      <p:ext uri="{BB962C8B-B14F-4D97-AF65-F5344CB8AC3E}">
        <p14:creationId xmlns:p14="http://schemas.microsoft.com/office/powerpoint/2010/main" val="3150476870"/>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p:cNvGraphicFramePr>
            <a:graphicFrameLocks noGrp="1"/>
          </p:cNvGraphicFramePr>
          <p:nvPr>
            <p:extLst>
              <p:ext uri="{D42A27DB-BD31-4B8C-83A1-F6EECF244321}">
                <p14:modId xmlns:p14="http://schemas.microsoft.com/office/powerpoint/2010/main" val="452687685"/>
              </p:ext>
            </p:extLst>
          </p:nvPr>
        </p:nvGraphicFramePr>
        <p:xfrm>
          <a:off x="593775" y="1246906"/>
          <a:ext cx="10996552" cy="4868558"/>
        </p:xfrm>
        <a:graphic>
          <a:graphicData uri="http://schemas.openxmlformats.org/drawingml/2006/table">
            <a:tbl>
              <a:tblPr/>
              <a:tblGrid>
                <a:gridCol w="1003552">
                  <a:extLst>
                    <a:ext uri="{9D8B030D-6E8A-4147-A177-3AD203B41FA5}">
                      <a16:colId xmlns:a16="http://schemas.microsoft.com/office/drawing/2014/main" val="20000"/>
                    </a:ext>
                  </a:extLst>
                </a:gridCol>
                <a:gridCol w="399720">
                  <a:extLst>
                    <a:ext uri="{9D8B030D-6E8A-4147-A177-3AD203B41FA5}">
                      <a16:colId xmlns:a16="http://schemas.microsoft.com/office/drawing/2014/main" val="20001"/>
                    </a:ext>
                  </a:extLst>
                </a:gridCol>
                <a:gridCol w="399720">
                  <a:extLst>
                    <a:ext uri="{9D8B030D-6E8A-4147-A177-3AD203B41FA5}">
                      <a16:colId xmlns:a16="http://schemas.microsoft.com/office/drawing/2014/main" val="20002"/>
                    </a:ext>
                  </a:extLst>
                </a:gridCol>
                <a:gridCol w="399720">
                  <a:extLst>
                    <a:ext uri="{9D8B030D-6E8A-4147-A177-3AD203B41FA5}">
                      <a16:colId xmlns:a16="http://schemas.microsoft.com/office/drawing/2014/main" val="20003"/>
                    </a:ext>
                  </a:extLst>
                </a:gridCol>
                <a:gridCol w="399720">
                  <a:extLst>
                    <a:ext uri="{9D8B030D-6E8A-4147-A177-3AD203B41FA5}">
                      <a16:colId xmlns:a16="http://schemas.microsoft.com/office/drawing/2014/main" val="20004"/>
                    </a:ext>
                  </a:extLst>
                </a:gridCol>
                <a:gridCol w="399720">
                  <a:extLst>
                    <a:ext uri="{9D8B030D-6E8A-4147-A177-3AD203B41FA5}">
                      <a16:colId xmlns:a16="http://schemas.microsoft.com/office/drawing/2014/main" val="20005"/>
                    </a:ext>
                  </a:extLst>
                </a:gridCol>
                <a:gridCol w="399720">
                  <a:extLst>
                    <a:ext uri="{9D8B030D-6E8A-4147-A177-3AD203B41FA5}">
                      <a16:colId xmlns:a16="http://schemas.microsoft.com/office/drawing/2014/main" val="20006"/>
                    </a:ext>
                  </a:extLst>
                </a:gridCol>
                <a:gridCol w="399720">
                  <a:extLst>
                    <a:ext uri="{9D8B030D-6E8A-4147-A177-3AD203B41FA5}">
                      <a16:colId xmlns:a16="http://schemas.microsoft.com/office/drawing/2014/main" val="20007"/>
                    </a:ext>
                  </a:extLst>
                </a:gridCol>
                <a:gridCol w="399720">
                  <a:extLst>
                    <a:ext uri="{9D8B030D-6E8A-4147-A177-3AD203B41FA5}">
                      <a16:colId xmlns:a16="http://schemas.microsoft.com/office/drawing/2014/main" val="20008"/>
                    </a:ext>
                  </a:extLst>
                </a:gridCol>
                <a:gridCol w="399720">
                  <a:extLst>
                    <a:ext uri="{9D8B030D-6E8A-4147-A177-3AD203B41FA5}">
                      <a16:colId xmlns:a16="http://schemas.microsoft.com/office/drawing/2014/main" val="20009"/>
                    </a:ext>
                  </a:extLst>
                </a:gridCol>
                <a:gridCol w="399720">
                  <a:extLst>
                    <a:ext uri="{9D8B030D-6E8A-4147-A177-3AD203B41FA5}">
                      <a16:colId xmlns:a16="http://schemas.microsoft.com/office/drawing/2014/main" val="20010"/>
                    </a:ext>
                  </a:extLst>
                </a:gridCol>
                <a:gridCol w="399720">
                  <a:extLst>
                    <a:ext uri="{9D8B030D-6E8A-4147-A177-3AD203B41FA5}">
                      <a16:colId xmlns:a16="http://schemas.microsoft.com/office/drawing/2014/main" val="20011"/>
                    </a:ext>
                  </a:extLst>
                </a:gridCol>
                <a:gridCol w="399720">
                  <a:extLst>
                    <a:ext uri="{9D8B030D-6E8A-4147-A177-3AD203B41FA5}">
                      <a16:colId xmlns:a16="http://schemas.microsoft.com/office/drawing/2014/main" val="20012"/>
                    </a:ext>
                  </a:extLst>
                </a:gridCol>
                <a:gridCol w="399720">
                  <a:extLst>
                    <a:ext uri="{9D8B030D-6E8A-4147-A177-3AD203B41FA5}">
                      <a16:colId xmlns:a16="http://schemas.microsoft.com/office/drawing/2014/main" val="20013"/>
                    </a:ext>
                  </a:extLst>
                </a:gridCol>
                <a:gridCol w="399720">
                  <a:extLst>
                    <a:ext uri="{9D8B030D-6E8A-4147-A177-3AD203B41FA5}">
                      <a16:colId xmlns:a16="http://schemas.microsoft.com/office/drawing/2014/main" val="20014"/>
                    </a:ext>
                  </a:extLst>
                </a:gridCol>
                <a:gridCol w="399720">
                  <a:extLst>
                    <a:ext uri="{9D8B030D-6E8A-4147-A177-3AD203B41FA5}">
                      <a16:colId xmlns:a16="http://schemas.microsoft.com/office/drawing/2014/main" val="20015"/>
                    </a:ext>
                  </a:extLst>
                </a:gridCol>
                <a:gridCol w="399720">
                  <a:extLst>
                    <a:ext uri="{9D8B030D-6E8A-4147-A177-3AD203B41FA5}">
                      <a16:colId xmlns:a16="http://schemas.microsoft.com/office/drawing/2014/main" val="20016"/>
                    </a:ext>
                  </a:extLst>
                </a:gridCol>
                <a:gridCol w="399720">
                  <a:extLst>
                    <a:ext uri="{9D8B030D-6E8A-4147-A177-3AD203B41FA5}">
                      <a16:colId xmlns:a16="http://schemas.microsoft.com/office/drawing/2014/main" val="20017"/>
                    </a:ext>
                  </a:extLst>
                </a:gridCol>
                <a:gridCol w="399720">
                  <a:extLst>
                    <a:ext uri="{9D8B030D-6E8A-4147-A177-3AD203B41FA5}">
                      <a16:colId xmlns:a16="http://schemas.microsoft.com/office/drawing/2014/main" val="20018"/>
                    </a:ext>
                  </a:extLst>
                </a:gridCol>
                <a:gridCol w="399720">
                  <a:extLst>
                    <a:ext uri="{9D8B030D-6E8A-4147-A177-3AD203B41FA5}">
                      <a16:colId xmlns:a16="http://schemas.microsoft.com/office/drawing/2014/main" val="20019"/>
                    </a:ext>
                  </a:extLst>
                </a:gridCol>
                <a:gridCol w="399720">
                  <a:extLst>
                    <a:ext uri="{9D8B030D-6E8A-4147-A177-3AD203B41FA5}">
                      <a16:colId xmlns:a16="http://schemas.microsoft.com/office/drawing/2014/main" val="20020"/>
                    </a:ext>
                  </a:extLst>
                </a:gridCol>
                <a:gridCol w="399720">
                  <a:extLst>
                    <a:ext uri="{9D8B030D-6E8A-4147-A177-3AD203B41FA5}">
                      <a16:colId xmlns:a16="http://schemas.microsoft.com/office/drawing/2014/main" val="20021"/>
                    </a:ext>
                  </a:extLst>
                </a:gridCol>
                <a:gridCol w="399720">
                  <a:extLst>
                    <a:ext uri="{9D8B030D-6E8A-4147-A177-3AD203B41FA5}">
                      <a16:colId xmlns:a16="http://schemas.microsoft.com/office/drawing/2014/main" val="20022"/>
                    </a:ext>
                  </a:extLst>
                </a:gridCol>
                <a:gridCol w="399720">
                  <a:extLst>
                    <a:ext uri="{9D8B030D-6E8A-4147-A177-3AD203B41FA5}">
                      <a16:colId xmlns:a16="http://schemas.microsoft.com/office/drawing/2014/main" val="20023"/>
                    </a:ext>
                  </a:extLst>
                </a:gridCol>
                <a:gridCol w="399720">
                  <a:extLst>
                    <a:ext uri="{9D8B030D-6E8A-4147-A177-3AD203B41FA5}">
                      <a16:colId xmlns:a16="http://schemas.microsoft.com/office/drawing/2014/main" val="20024"/>
                    </a:ext>
                  </a:extLst>
                </a:gridCol>
                <a:gridCol w="399720">
                  <a:extLst>
                    <a:ext uri="{9D8B030D-6E8A-4147-A177-3AD203B41FA5}">
                      <a16:colId xmlns:a16="http://schemas.microsoft.com/office/drawing/2014/main" val="20025"/>
                    </a:ext>
                  </a:extLst>
                </a:gridCol>
              </a:tblGrid>
              <a:tr h="551287">
                <a:tc>
                  <a:txBody>
                    <a:bodyPr/>
                    <a:lstStyle/>
                    <a:p>
                      <a:pPr algn="l" fontAlgn="ctr"/>
                      <a:endParaRPr lang="en-US" sz="900" b="0" i="0" u="none" strike="noStrike" dirty="0">
                        <a:solidFill>
                          <a:srgbClr val="000000"/>
                        </a:solidFill>
                        <a:latin typeface="Calibri"/>
                      </a:endParaRPr>
                    </a:p>
                  </a:txBody>
                  <a:tcPr marL="4715" marR="4715" marT="4715"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dirty="0" err="1">
                          <a:solidFill>
                            <a:srgbClr val="000000"/>
                          </a:solidFill>
                          <a:latin typeface="Century Gothic" panose="020B0502020202020204" pitchFamily="34" charset="0"/>
                        </a:rPr>
                        <a:t>Veličina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preduzeća</a:t>
                      </a: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latin typeface="Century Gothic" panose="020B0502020202020204" pitchFamily="34" charset="0"/>
                        </a:rPr>
                        <a:t>Teritorija poslovanja</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Osnivanje firme</a:t>
                      </a:r>
                    </a:p>
                  </a:txBody>
                  <a:tcPr marL="4715" marR="4715" marT="471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964752">
                <a:tc>
                  <a:txBody>
                    <a:bodyPr/>
                    <a:lstStyle/>
                    <a:p>
                      <a:pPr algn="l" fontAlgn="ctr"/>
                      <a:endParaRPr lang="en-US" sz="900" b="0" i="0" u="none" strike="noStrike">
                        <a:solidFill>
                          <a:srgbClr val="000000"/>
                        </a:solidFill>
                        <a:latin typeface="Calibri"/>
                      </a:endParaRPr>
                    </a:p>
                  </a:txBody>
                  <a:tcPr marL="4715" marR="4715" marT="4715"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Srednje</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Malo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Lokalni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nivo</a:t>
                      </a:r>
                      <a:r>
                        <a:rPr lang="en-US" sz="800" b="0" i="0" u="none" strike="noStrike" dirty="0">
                          <a:solidFill>
                            <a:srgbClr val="000000"/>
                          </a:solidFill>
                          <a:latin typeface="Century Gothic" panose="020B0502020202020204" pitchFamily="34" charset="0"/>
                        </a:rPr>
                        <a:t> (grad)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715" marR="4715" marT="471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715" marR="4715" marT="471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333333"/>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 god.</a:t>
                      </a:r>
                    </a:p>
                  </a:txBody>
                  <a:tcPr marL="4715" marR="4715" marT="471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28556">
                <a:tc>
                  <a:txBody>
                    <a:bodyPr/>
                    <a:lstStyle/>
                    <a:p>
                      <a:pPr algn="ctr" fontAlgn="ctr"/>
                      <a:r>
                        <a:rPr lang="en-US" sz="900" b="0" i="0" u="none" strike="noStrike" dirty="0">
                          <a:solidFill>
                            <a:srgbClr val="000000"/>
                          </a:solidFill>
                          <a:latin typeface="Calibri"/>
                        </a:rPr>
                        <a:t>n =</a:t>
                      </a: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332</a:t>
                      </a: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51</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237</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157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175</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157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40</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72</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16</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30</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17</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107</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94</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84</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53</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73</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148</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58</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10</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25</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993366"/>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87</a:t>
                      </a:r>
                    </a:p>
                  </a:txBody>
                  <a:tcPr marL="4715" marR="4715" marT="4715" marB="0" anchor="ctr">
                    <a:lnL w="6350" cap="flat" cmpd="sng" algn="ctr">
                      <a:solidFill>
                        <a:srgbClr val="993366"/>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333333"/>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189</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288851">
                <a:tc>
                  <a:txBody>
                    <a:bodyPr/>
                    <a:lstStyle/>
                    <a:p>
                      <a:pPr algn="r" fontAlgn="ctr"/>
                      <a:endParaRPr lang="en-US" sz="900" b="0" i="0" u="none" strike="noStrike">
                        <a:solidFill>
                          <a:srgbClr val="000000"/>
                        </a:solidFill>
                        <a:latin typeface="Calibri"/>
                      </a:endParaRPr>
                    </a:p>
                  </a:txBody>
                  <a:tcPr marL="4715" marR="4715" marT="471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(A)</a:t>
                      </a: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333333"/>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715" marR="4715" marT="4715" marB="0" anchor="ctr">
                    <a:lnL w="6350" cap="flat" cmpd="sng" algn="ctr">
                      <a:solidFill>
                        <a:srgbClr val="333333"/>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333333"/>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61128">
                <a:tc>
                  <a:txBody>
                    <a:bodyPr/>
                    <a:lstStyle/>
                    <a:p>
                      <a:pPr algn="ctr" fontAlgn="b"/>
                      <a:r>
                        <a:rPr lang="en-US" sz="800" b="0" i="0" u="none" strike="noStrike">
                          <a:solidFill>
                            <a:srgbClr val="000000"/>
                          </a:solidFill>
                          <a:effectLst/>
                          <a:latin typeface="Calibri" panose="020F0502020204030204" pitchFamily="34" charset="0"/>
                        </a:rPr>
                        <a:t>Dizajniranje proizvoda ili usluga</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47.1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47.1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C</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32.6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chemeClr val="bg1"/>
                          </a:solidFill>
                          <a:latin typeface="Century Gothic" panose="020B0502020202020204" pitchFamily="34" charset="0"/>
                        </a:rPr>
                        <a:t>29.9</a:t>
                      </a:r>
                      <a:br>
                        <a:rPr lang="en-US" sz="800" b="0" i="0" u="none" strike="noStrike" dirty="0">
                          <a:solidFill>
                            <a:schemeClr val="bg1"/>
                          </a:solidFill>
                          <a:latin typeface="Century Gothic" panose="020B0502020202020204" pitchFamily="34" charset="0"/>
                        </a:rPr>
                      </a:br>
                      <a:endParaRPr lang="en-US" sz="800" b="0" i="0" u="none" strike="noStrike" dirty="0">
                        <a:solidFill>
                          <a:schemeClr val="bg1"/>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40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76.5</a:t>
                      </a:r>
                      <a:br>
                        <a:rPr lang="en-US" sz="800" b="0" i="0" u="none" strike="noStrike" dirty="0">
                          <a:solidFill>
                            <a:srgbClr val="FFFFFF"/>
                          </a:solidFill>
                          <a:latin typeface="Century Gothic" panose="020B0502020202020204" pitchFamily="34" charset="0"/>
                        </a:rPr>
                      </a:br>
                      <a:r>
                        <a:rPr lang="en-US" sz="800" b="0" i="0" u="none" strike="noStrike" dirty="0">
                          <a:solidFill>
                            <a:srgbClr val="FFFFFF"/>
                          </a:solidFill>
                          <a:latin typeface="Century Gothic" panose="020B0502020202020204" pitchFamily="34" charset="0"/>
                        </a:rPr>
                        <a:t>A B</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37.4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40.4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54.7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31.5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40.2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461128">
                <a:tc>
                  <a:txBody>
                    <a:bodyPr/>
                    <a:lstStyle/>
                    <a:p>
                      <a:pPr algn="ctr" fontAlgn="b"/>
                      <a:r>
                        <a:rPr lang="en-US" sz="800" b="0" i="0" u="none" strike="noStrike">
                          <a:solidFill>
                            <a:srgbClr val="000000"/>
                          </a:solidFill>
                          <a:effectLst/>
                          <a:latin typeface="Calibri" panose="020F0502020204030204" pitchFamily="34" charset="0"/>
                        </a:rPr>
                        <a:t>Pribavljanje znanja od drugih preduzeća-organizacija (consultancy)</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47.8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C</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25.7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29.3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70.6</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35.5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39.3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28.8</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461128">
                <a:tc>
                  <a:txBody>
                    <a:bodyPr/>
                    <a:lstStyle/>
                    <a:p>
                      <a:pPr algn="ctr" fontAlgn="b"/>
                      <a:r>
                        <a:rPr lang="en-US" sz="800" b="0" i="0" u="none" strike="noStrike">
                          <a:solidFill>
                            <a:srgbClr val="000000"/>
                          </a:solidFill>
                          <a:effectLst/>
                          <a:latin typeface="Calibri" panose="020F0502020204030204" pitchFamily="34" charset="0"/>
                        </a:rPr>
                        <a:t>Nabavka softvera</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44.6</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C</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chemeClr val="bg1"/>
                          </a:solidFill>
                          <a:latin typeface="Century Gothic" panose="020B0502020202020204" pitchFamily="34" charset="0"/>
                        </a:rPr>
                        <a:t>24.8</a:t>
                      </a:r>
                      <a:br>
                        <a:rPr lang="en-US" sz="800" b="0" i="0" u="none" strike="noStrike" dirty="0">
                          <a:solidFill>
                            <a:schemeClr val="bg1"/>
                          </a:solidFill>
                          <a:latin typeface="Century Gothic" panose="020B0502020202020204" pitchFamily="34" charset="0"/>
                        </a:rPr>
                      </a:br>
                      <a:endParaRPr lang="en-US" sz="800" b="0" i="0" u="none" strike="noStrike" dirty="0">
                        <a:solidFill>
                          <a:schemeClr val="bg1"/>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dirty="0">
                          <a:solidFill>
                            <a:srgbClr val="000000"/>
                          </a:solidFill>
                          <a:latin typeface="Century Gothic" panose="020B0502020202020204" pitchFamily="34" charset="0"/>
                        </a:rPr>
                        <a:t>42.5</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40.3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56.3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58.8</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42.1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D</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dirty="0">
                          <a:solidFill>
                            <a:srgbClr val="000000"/>
                          </a:solidFill>
                          <a:latin typeface="Century Gothic" panose="020B0502020202020204" pitchFamily="34" charset="0"/>
                        </a:rPr>
                        <a:t>39.4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chemeClr val="bg1"/>
                          </a:solidFill>
                          <a:latin typeface="Century Gothic" panose="020B0502020202020204" pitchFamily="34" charset="0"/>
                        </a:rPr>
                        <a:t>17</a:t>
                      </a:r>
                      <a:br>
                        <a:rPr lang="en-US" sz="800" b="0" i="0" u="none" strike="noStrike" dirty="0">
                          <a:solidFill>
                            <a:schemeClr val="bg1"/>
                          </a:solidFill>
                          <a:latin typeface="Century Gothic" panose="020B0502020202020204" pitchFamily="34" charset="0"/>
                        </a:rPr>
                      </a:br>
                      <a:endParaRPr lang="en-US" sz="800" b="0" i="0" u="none" strike="noStrike" dirty="0">
                        <a:solidFill>
                          <a:schemeClr val="bg1"/>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dirty="0">
                          <a:solidFill>
                            <a:srgbClr val="000000"/>
                          </a:solidFill>
                          <a:latin typeface="Century Gothic" panose="020B0502020202020204" pitchFamily="34" charset="0"/>
                        </a:rPr>
                        <a:t>34.5</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37.2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461128">
                <a:tc>
                  <a:txBody>
                    <a:bodyPr/>
                    <a:lstStyle/>
                    <a:p>
                      <a:pPr algn="ctr" fontAlgn="b"/>
                      <a:r>
                        <a:rPr lang="en-US" sz="800" b="0" i="0" u="none" strike="noStrike" dirty="0" err="1">
                          <a:solidFill>
                            <a:srgbClr val="000000"/>
                          </a:solidFill>
                          <a:effectLst/>
                          <a:latin typeface="Calibri" panose="020F0502020204030204" pitchFamily="34" charset="0"/>
                        </a:rPr>
                        <a:t>Sprovođenje</a:t>
                      </a:r>
                      <a:r>
                        <a:rPr lang="en-US" sz="800" b="0" i="0" u="none" strike="noStrike" dirty="0">
                          <a:solidFill>
                            <a:srgbClr val="000000"/>
                          </a:solidFill>
                          <a:effectLst/>
                          <a:latin typeface="Calibri" panose="020F0502020204030204" pitchFamily="34" charset="0"/>
                        </a:rPr>
                        <a:t> </a:t>
                      </a:r>
                      <a:r>
                        <a:rPr lang="en-US" sz="800" b="0" i="0" u="none" strike="noStrike" dirty="0" err="1">
                          <a:solidFill>
                            <a:srgbClr val="000000"/>
                          </a:solidFill>
                          <a:effectLst/>
                          <a:latin typeface="Calibri" panose="020F0502020204030204" pitchFamily="34" charset="0"/>
                        </a:rPr>
                        <a:t>istraživanja</a:t>
                      </a:r>
                      <a:r>
                        <a:rPr lang="en-US" sz="800" b="0" i="0" u="none" strike="noStrike" dirty="0">
                          <a:solidFill>
                            <a:srgbClr val="000000"/>
                          </a:solidFill>
                          <a:effectLst/>
                          <a:latin typeface="Calibri" panose="020F0502020204030204" pitchFamily="34" charset="0"/>
                        </a:rPr>
                        <a:t> </a:t>
                      </a:r>
                      <a:r>
                        <a:rPr lang="en-US" sz="800" b="0" i="0" u="none" strike="noStrike" dirty="0" err="1">
                          <a:solidFill>
                            <a:srgbClr val="000000"/>
                          </a:solidFill>
                          <a:effectLst/>
                          <a:latin typeface="Calibri" panose="020F0502020204030204" pitchFamily="34" charset="0"/>
                        </a:rPr>
                        <a:t>i</a:t>
                      </a:r>
                      <a:r>
                        <a:rPr lang="en-US" sz="800" b="0" i="0" u="none" strike="noStrike" dirty="0">
                          <a:solidFill>
                            <a:srgbClr val="000000"/>
                          </a:solidFill>
                          <a:effectLst/>
                          <a:latin typeface="Calibri" panose="020F0502020204030204" pitchFamily="34" charset="0"/>
                        </a:rPr>
                        <a:t> </a:t>
                      </a:r>
                      <a:r>
                        <a:rPr lang="en-US" sz="800" b="0" i="0" u="none" strike="noStrike" dirty="0" err="1">
                          <a:solidFill>
                            <a:srgbClr val="000000"/>
                          </a:solidFill>
                          <a:effectLst/>
                          <a:latin typeface="Calibri" panose="020F0502020204030204" pitchFamily="34" charset="0"/>
                        </a:rPr>
                        <a:t>razvoja</a:t>
                      </a:r>
                      <a:r>
                        <a:rPr lang="en-US" sz="800" b="0" i="0" u="none" strike="noStrike" dirty="0">
                          <a:solidFill>
                            <a:srgbClr val="000000"/>
                          </a:solidFill>
                          <a:effectLst/>
                          <a:latin typeface="Calibri" panose="020F0502020204030204" pitchFamily="34" charset="0"/>
                        </a:rPr>
                        <a:t> </a:t>
                      </a:r>
                      <a:r>
                        <a:rPr lang="en-US" sz="800" b="0" i="0" u="none" strike="noStrike" dirty="0" err="1">
                          <a:solidFill>
                            <a:srgbClr val="000000"/>
                          </a:solidFill>
                          <a:effectLst/>
                          <a:latin typeface="Calibri" panose="020F0502020204030204" pitchFamily="34" charset="0"/>
                        </a:rPr>
                        <a:t>unutar</a:t>
                      </a:r>
                      <a:r>
                        <a:rPr lang="en-US" sz="800" b="0" i="0" u="none" strike="noStrike" dirty="0">
                          <a:solidFill>
                            <a:srgbClr val="000000"/>
                          </a:solidFill>
                          <a:effectLst/>
                          <a:latin typeface="Calibri" panose="020F0502020204030204" pitchFamily="34" charset="0"/>
                        </a:rPr>
                        <a:t> </a:t>
                      </a:r>
                      <a:r>
                        <a:rPr lang="en-US" sz="800" b="0" i="0" u="none" strike="noStrike" dirty="0" err="1">
                          <a:solidFill>
                            <a:srgbClr val="000000"/>
                          </a:solidFill>
                          <a:effectLst/>
                          <a:latin typeface="Calibri" panose="020F0502020204030204" pitchFamily="34" charset="0"/>
                        </a:rPr>
                        <a:t>preduzeća</a:t>
                      </a:r>
                      <a:endParaRPr lang="en-US" sz="800" b="0" i="0" u="none" strike="noStrike" dirty="0">
                        <a:solidFill>
                          <a:srgbClr val="000000"/>
                        </a:solidFill>
                        <a:effectLst/>
                        <a:latin typeface="Calibri" panose="020F0502020204030204" pitchFamily="34"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27.7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55.6</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E</a:t>
                      </a: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58.8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E</a:t>
                      </a: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000000"/>
                          </a:solidFill>
                          <a:latin typeface="Century Gothic" panose="020B0502020202020204" pitchFamily="34" charset="0"/>
                        </a:rPr>
                        <a:t>27.5</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chemeClr val="bg1"/>
                          </a:solidFill>
                          <a:latin typeface="Century Gothic" panose="020B0502020202020204" pitchFamily="34" charset="0"/>
                        </a:rPr>
                        <a:t>22.4</a:t>
                      </a:r>
                      <a:br>
                        <a:rPr lang="en-US" sz="800" b="0" i="0" u="none" strike="noStrike" dirty="0">
                          <a:solidFill>
                            <a:schemeClr val="bg1"/>
                          </a:solidFill>
                          <a:latin typeface="Century Gothic" panose="020B0502020202020204" pitchFamily="34" charset="0"/>
                        </a:rPr>
                      </a:br>
                      <a:endParaRPr lang="en-US" sz="800" b="0" i="0" u="none" strike="noStrike" dirty="0">
                        <a:solidFill>
                          <a:schemeClr val="bg1"/>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40.1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C</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dirty="0">
                          <a:solidFill>
                            <a:srgbClr val="000000"/>
                          </a:solidFill>
                          <a:latin typeface="Century Gothic" panose="020B0502020202020204" pitchFamily="34" charset="0"/>
                        </a:rPr>
                        <a:t>16.6</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chemeClr val="bg1"/>
                          </a:solidFill>
                          <a:latin typeface="Century Gothic" panose="020B0502020202020204" pitchFamily="34" charset="0"/>
                        </a:rPr>
                        <a:t>15.3</a:t>
                      </a:r>
                      <a:br>
                        <a:rPr lang="en-US" sz="800" b="0" i="0" u="none" strike="noStrike" dirty="0">
                          <a:solidFill>
                            <a:schemeClr val="bg1"/>
                          </a:solidFill>
                          <a:latin typeface="Century Gothic" panose="020B0502020202020204" pitchFamily="34" charset="0"/>
                        </a:rPr>
                      </a:br>
                      <a:endParaRPr lang="en-US" sz="800" b="0" i="0" u="none" strike="noStrike" dirty="0">
                        <a:solidFill>
                          <a:schemeClr val="bg1"/>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35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33.3</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31.3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chemeClr val="bg1"/>
                          </a:solidFill>
                          <a:latin typeface="Century Gothic" panose="020B0502020202020204" pitchFamily="34" charset="0"/>
                        </a:rPr>
                        <a:t>43.3</a:t>
                      </a:r>
                      <a:br>
                        <a:rPr lang="en-US" sz="800" b="0" i="0" u="none" strike="noStrike" dirty="0">
                          <a:solidFill>
                            <a:schemeClr val="bg1"/>
                          </a:solidFill>
                          <a:latin typeface="Century Gothic" panose="020B0502020202020204" pitchFamily="34" charset="0"/>
                        </a:rPr>
                      </a:br>
                      <a:r>
                        <a:rPr lang="en-US" sz="800" b="0" i="0" u="none" strike="noStrike" dirty="0">
                          <a:solidFill>
                            <a:schemeClr val="bg1"/>
                          </a:solidFill>
                          <a:latin typeface="Century Gothic" panose="020B0502020202020204" pitchFamily="34" charset="0"/>
                        </a:rPr>
                        <a:t>B</a:t>
                      </a: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70.6</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30.8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26.6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43.4</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C</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17.8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26.4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28</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461128">
                <a:tc>
                  <a:txBody>
                    <a:bodyPr/>
                    <a:lstStyle/>
                    <a:p>
                      <a:pPr algn="ctr" fontAlgn="b"/>
                      <a:r>
                        <a:rPr lang="en-US" sz="800" b="0" i="0" u="none" strike="noStrike">
                          <a:solidFill>
                            <a:srgbClr val="000000"/>
                          </a:solidFill>
                          <a:effectLst/>
                          <a:latin typeface="Calibri" panose="020F0502020204030204" pitchFamily="34" charset="0"/>
                        </a:rPr>
                        <a:t>Pružanje obuka za inovativne aktivnosti</a:t>
                      </a: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48.1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24.9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37.6</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C</a:t>
                      </a: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17.7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22.3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36.7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52.9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30.8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30.9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20</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26.4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8"/>
                  </a:ext>
                </a:extLst>
              </a:tr>
              <a:tr h="461128">
                <a:tc>
                  <a:txBody>
                    <a:bodyPr/>
                    <a:lstStyle/>
                    <a:p>
                      <a:pPr algn="ctr" fontAlgn="b"/>
                      <a:r>
                        <a:rPr lang="en-US" sz="800" b="0" i="0" u="none" strike="noStrike" dirty="0" err="1">
                          <a:solidFill>
                            <a:srgbClr val="000000"/>
                          </a:solidFill>
                          <a:effectLst/>
                          <a:latin typeface="Calibri" panose="020F0502020204030204" pitchFamily="34" charset="0"/>
                        </a:rPr>
                        <a:t>Angažovanje</a:t>
                      </a:r>
                      <a:r>
                        <a:rPr lang="en-US" sz="800" b="0" i="0" u="none" strike="noStrike" dirty="0">
                          <a:solidFill>
                            <a:srgbClr val="000000"/>
                          </a:solidFill>
                          <a:effectLst/>
                          <a:latin typeface="Calibri" panose="020F0502020204030204" pitchFamily="34" charset="0"/>
                        </a:rPr>
                        <a:t>  </a:t>
                      </a:r>
                      <a:r>
                        <a:rPr lang="en-US" sz="800" b="0" i="0" u="none" strike="noStrike" dirty="0" err="1">
                          <a:solidFill>
                            <a:srgbClr val="000000"/>
                          </a:solidFill>
                          <a:effectLst/>
                          <a:latin typeface="Calibri" panose="020F0502020204030204" pitchFamily="34" charset="0"/>
                        </a:rPr>
                        <a:t>drugih</a:t>
                      </a:r>
                      <a:r>
                        <a:rPr lang="en-US" sz="800" b="0" i="0" u="none" strike="noStrike" dirty="0">
                          <a:solidFill>
                            <a:srgbClr val="000000"/>
                          </a:solidFill>
                          <a:effectLst/>
                          <a:latin typeface="Calibri" panose="020F0502020204030204" pitchFamily="34" charset="0"/>
                        </a:rPr>
                        <a:t> </a:t>
                      </a:r>
                      <a:r>
                        <a:rPr lang="en-US" sz="800" b="0" i="0" u="none" strike="noStrike" dirty="0" err="1">
                          <a:solidFill>
                            <a:srgbClr val="000000"/>
                          </a:solidFill>
                          <a:effectLst/>
                          <a:latin typeface="Calibri" panose="020F0502020204030204" pitchFamily="34" charset="0"/>
                        </a:rPr>
                        <a:t>organizacija</a:t>
                      </a:r>
                      <a:r>
                        <a:rPr lang="en-US" sz="800" b="0" i="0" u="none" strike="noStrike" dirty="0">
                          <a:solidFill>
                            <a:srgbClr val="000000"/>
                          </a:solidFill>
                          <a:effectLst/>
                          <a:latin typeface="Calibri" panose="020F0502020204030204" pitchFamily="34" charset="0"/>
                        </a:rPr>
                        <a:t> </a:t>
                      </a:r>
                      <a:r>
                        <a:rPr lang="en-US" sz="800" b="0" i="0" u="none" strike="noStrike" dirty="0" err="1">
                          <a:solidFill>
                            <a:srgbClr val="000000"/>
                          </a:solidFill>
                          <a:effectLst/>
                          <a:latin typeface="Calibri" panose="020F0502020204030204" pitchFamily="34" charset="0"/>
                        </a:rPr>
                        <a:t>za</a:t>
                      </a:r>
                      <a:r>
                        <a:rPr lang="en-US" sz="800" b="0" i="0" u="none" strike="noStrike" dirty="0">
                          <a:solidFill>
                            <a:srgbClr val="000000"/>
                          </a:solidFill>
                          <a:effectLst/>
                          <a:latin typeface="Calibri" panose="020F0502020204030204" pitchFamily="34" charset="0"/>
                        </a:rPr>
                        <a:t> </a:t>
                      </a:r>
                      <a:r>
                        <a:rPr lang="en-US" sz="800" b="0" i="0" u="none" strike="noStrike" dirty="0" err="1">
                          <a:solidFill>
                            <a:srgbClr val="000000"/>
                          </a:solidFill>
                          <a:effectLst/>
                          <a:latin typeface="Calibri" panose="020F0502020204030204" pitchFamily="34" charset="0"/>
                        </a:rPr>
                        <a:t>sprovođenje</a:t>
                      </a:r>
                      <a:r>
                        <a:rPr lang="en-US" sz="800" b="0" i="0" u="none" strike="noStrike" dirty="0">
                          <a:solidFill>
                            <a:srgbClr val="000000"/>
                          </a:solidFill>
                          <a:effectLst/>
                          <a:latin typeface="Calibri" panose="020F0502020204030204" pitchFamily="34" charset="0"/>
                        </a:rPr>
                        <a:t> </a:t>
                      </a:r>
                      <a:r>
                        <a:rPr lang="en-US" sz="800" b="0" i="0" u="none" strike="noStrike" dirty="0" err="1">
                          <a:solidFill>
                            <a:srgbClr val="000000"/>
                          </a:solidFill>
                          <a:effectLst/>
                          <a:latin typeface="Calibri" panose="020F0502020204030204" pitchFamily="34" charset="0"/>
                        </a:rPr>
                        <a:t>istraživanja</a:t>
                      </a:r>
                      <a:r>
                        <a:rPr lang="en-US" sz="800" b="0" i="0" u="none" strike="noStrike" dirty="0">
                          <a:solidFill>
                            <a:srgbClr val="000000"/>
                          </a:solidFill>
                          <a:effectLst/>
                          <a:latin typeface="Calibri" panose="020F0502020204030204" pitchFamily="34" charset="0"/>
                        </a:rPr>
                        <a:t> </a:t>
                      </a:r>
                      <a:r>
                        <a:rPr lang="en-US" sz="800" b="0" i="0" u="none" strike="noStrike" dirty="0" err="1">
                          <a:solidFill>
                            <a:srgbClr val="000000"/>
                          </a:solidFill>
                          <a:effectLst/>
                          <a:latin typeface="Calibri" panose="020F0502020204030204" pitchFamily="34" charset="0"/>
                        </a:rPr>
                        <a:t>i</a:t>
                      </a:r>
                      <a:r>
                        <a:rPr lang="en-US" sz="800" b="0" i="0" u="none" strike="noStrike" dirty="0">
                          <a:solidFill>
                            <a:srgbClr val="000000"/>
                          </a:solidFill>
                          <a:effectLst/>
                          <a:latin typeface="Calibri" panose="020F0502020204030204" pitchFamily="34" charset="0"/>
                        </a:rPr>
                        <a:t> </a:t>
                      </a:r>
                      <a:r>
                        <a:rPr lang="en-US" sz="800" b="0" i="0" u="none" strike="noStrike" dirty="0" err="1">
                          <a:solidFill>
                            <a:srgbClr val="000000"/>
                          </a:solidFill>
                          <a:effectLst/>
                          <a:latin typeface="Calibri" panose="020F0502020204030204" pitchFamily="34" charset="0"/>
                        </a:rPr>
                        <a:t>razvoja</a:t>
                      </a:r>
                      <a:endParaRPr lang="en-US" sz="800" b="0" i="0" u="none" strike="noStrike" dirty="0">
                        <a:solidFill>
                          <a:srgbClr val="000000"/>
                        </a:solidFill>
                        <a:effectLst/>
                        <a:latin typeface="Calibri" panose="020F0502020204030204" pitchFamily="34" charset="0"/>
                      </a:endParaRPr>
                    </a:p>
                  </a:txBody>
                  <a:tcPr marL="7620" marR="7620" marT="762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18.1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18.8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35.3</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19.6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16.2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20.7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17.2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12.2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715" marR="4715" marT="471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9"/>
                  </a:ext>
                </a:extLst>
              </a:tr>
            </a:tbl>
          </a:graphicData>
        </a:graphic>
      </p:graphicFrame>
      <p:sp>
        <p:nvSpPr>
          <p:cNvPr id="2" name="Slide Number Placeholder 1">
            <a:extLst>
              <a:ext uri="{FF2B5EF4-FFF2-40B4-BE49-F238E27FC236}">
                <a16:creationId xmlns:a16="http://schemas.microsoft.com/office/drawing/2014/main" id="{4D87077A-3065-4C53-B768-37B817ED930A}"/>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29</a:t>
            </a:fld>
            <a:endParaRPr lang="en-US" dirty="0"/>
          </a:p>
        </p:txBody>
      </p:sp>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Da li se vaše preduzeće bavilo sledećim razvojnim aktivnostima?</a:t>
            </a:r>
            <a:endParaRPr lang="en-US" sz="2000" dirty="0">
              <a:solidFill>
                <a:srgbClr val="004B88"/>
              </a:solidFill>
              <a:latin typeface="Century Gothic" panose="020B0502020202020204" pitchFamily="34" charset="0"/>
            </a:endParaRPr>
          </a:p>
        </p:txBody>
      </p:sp>
      <p:sp>
        <p:nvSpPr>
          <p:cNvPr id="11" name="Rectangle 10">
            <a:extLst>
              <a:ext uri="{FF2B5EF4-FFF2-40B4-BE49-F238E27FC236}">
                <a16:creationId xmlns:a16="http://schemas.microsoft.com/office/drawing/2014/main" id="{A84CBB5D-E3BC-44D6-9AA9-D8BDE660B0BE}"/>
              </a:ext>
            </a:extLst>
          </p:cNvPr>
          <p:cNvSpPr/>
          <p:nvPr/>
        </p:nvSpPr>
        <p:spPr>
          <a:xfrm>
            <a:off x="1988768" y="2768886"/>
            <a:ext cx="793876" cy="3346578"/>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2" name="Rectangle 11">
            <a:extLst>
              <a:ext uri="{FF2B5EF4-FFF2-40B4-BE49-F238E27FC236}">
                <a16:creationId xmlns:a16="http://schemas.microsoft.com/office/drawing/2014/main" id="{80E01E2D-2E26-4DAE-A366-F8E0FB8F2D45}"/>
              </a:ext>
            </a:extLst>
          </p:cNvPr>
          <p:cNvSpPr/>
          <p:nvPr/>
        </p:nvSpPr>
        <p:spPr>
          <a:xfrm>
            <a:off x="5587202" y="2768886"/>
            <a:ext cx="415053" cy="3346578"/>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3" name="Rectangle 12">
            <a:extLst>
              <a:ext uri="{FF2B5EF4-FFF2-40B4-BE49-F238E27FC236}">
                <a16:creationId xmlns:a16="http://schemas.microsoft.com/office/drawing/2014/main" id="{BB57C3B4-77B3-45D5-9FF4-EDD84D922F5D}"/>
              </a:ext>
            </a:extLst>
          </p:cNvPr>
          <p:cNvSpPr/>
          <p:nvPr/>
        </p:nvSpPr>
        <p:spPr>
          <a:xfrm>
            <a:off x="6388391" y="2768886"/>
            <a:ext cx="415053" cy="3346578"/>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4" name="Rectangle 13">
            <a:extLst>
              <a:ext uri="{FF2B5EF4-FFF2-40B4-BE49-F238E27FC236}">
                <a16:creationId xmlns:a16="http://schemas.microsoft.com/office/drawing/2014/main" id="{18E36595-317A-448D-8EE0-BB4E97666FBE}"/>
              </a:ext>
            </a:extLst>
          </p:cNvPr>
          <p:cNvSpPr/>
          <p:nvPr/>
        </p:nvSpPr>
        <p:spPr>
          <a:xfrm>
            <a:off x="9974189" y="2768886"/>
            <a:ext cx="833148" cy="3346578"/>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315047687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2" descr="Image result for people thinking in cafe">
            <a:extLst>
              <a:ext uri="{FF2B5EF4-FFF2-40B4-BE49-F238E27FC236}">
                <a16:creationId xmlns:a16="http://schemas.microsoft.com/office/drawing/2014/main" id="{48CD193A-FFEA-432C-9167-7B61F05A10D0}"/>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08948" y="0"/>
            <a:ext cx="10283052" cy="6871782"/>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a:extLst>
              <a:ext uri="{FF2B5EF4-FFF2-40B4-BE49-F238E27FC236}">
                <a16:creationId xmlns:a16="http://schemas.microsoft.com/office/drawing/2014/main" id="{221FC354-A2F7-4637-A00A-2D544E3B5C06}"/>
              </a:ext>
            </a:extLst>
          </p:cNvPr>
          <p:cNvGrpSpPr/>
          <p:nvPr/>
        </p:nvGrpSpPr>
        <p:grpSpPr>
          <a:xfrm>
            <a:off x="-134871" y="0"/>
            <a:ext cx="6877423" cy="6869230"/>
            <a:chOff x="-138701" y="-602"/>
            <a:chExt cx="6877423" cy="6861545"/>
          </a:xfrm>
        </p:grpSpPr>
        <p:grpSp>
          <p:nvGrpSpPr>
            <p:cNvPr id="4" name="Group 3">
              <a:extLst>
                <a:ext uri="{FF2B5EF4-FFF2-40B4-BE49-F238E27FC236}">
                  <a16:creationId xmlns:a16="http://schemas.microsoft.com/office/drawing/2014/main" id="{4B291FEF-007A-4D8D-8E36-C943162DAAF6}"/>
                </a:ext>
              </a:extLst>
            </p:cNvPr>
            <p:cNvGrpSpPr/>
            <p:nvPr/>
          </p:nvGrpSpPr>
          <p:grpSpPr>
            <a:xfrm>
              <a:off x="-3830" y="-602"/>
              <a:ext cx="6742552" cy="6861545"/>
              <a:chOff x="-3830" y="-602"/>
              <a:chExt cx="6742552" cy="6861545"/>
            </a:xfrm>
          </p:grpSpPr>
          <p:sp>
            <p:nvSpPr>
              <p:cNvPr id="7" name="object 4">
                <a:extLst>
                  <a:ext uri="{FF2B5EF4-FFF2-40B4-BE49-F238E27FC236}">
                    <a16:creationId xmlns:a16="http://schemas.microsoft.com/office/drawing/2014/main" id="{B9D4D545-4A5F-4E06-B8A0-DFC19C925D83}"/>
                  </a:ext>
                </a:extLst>
              </p:cNvPr>
              <p:cNvSpPr/>
              <p:nvPr/>
            </p:nvSpPr>
            <p:spPr>
              <a:xfrm flipV="1">
                <a:off x="1118098" y="-600"/>
                <a:ext cx="5620624" cy="6858600"/>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rgbClr val="E64E9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8" name="object 4">
                <a:extLst>
                  <a:ext uri="{FF2B5EF4-FFF2-40B4-BE49-F238E27FC236}">
                    <a16:creationId xmlns:a16="http://schemas.microsoft.com/office/drawing/2014/main" id="{F521BB49-B2B7-4241-8F59-8E8D0A3AC935}"/>
                  </a:ext>
                </a:extLst>
              </p:cNvPr>
              <p:cNvSpPr/>
              <p:nvPr/>
            </p:nvSpPr>
            <p:spPr>
              <a:xfrm flipV="1">
                <a:off x="576592" y="-600"/>
                <a:ext cx="5620624" cy="6848572"/>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rgbClr val="FDB8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9" name="object 4">
                <a:extLst>
                  <a:ext uri="{FF2B5EF4-FFF2-40B4-BE49-F238E27FC236}">
                    <a16:creationId xmlns:a16="http://schemas.microsoft.com/office/drawing/2014/main" id="{68DF4282-6C27-448E-B0A7-CE662FD13BBE}"/>
                  </a:ext>
                </a:extLst>
              </p:cNvPr>
              <p:cNvSpPr/>
              <p:nvPr/>
            </p:nvSpPr>
            <p:spPr>
              <a:xfrm flipV="1">
                <a:off x="-3830" y="-602"/>
                <a:ext cx="5620624" cy="6861545"/>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chemeClr val="bg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6" name="Title 5">
              <a:extLst>
                <a:ext uri="{FF2B5EF4-FFF2-40B4-BE49-F238E27FC236}">
                  <a16:creationId xmlns:a16="http://schemas.microsoft.com/office/drawing/2014/main" id="{2A616CFA-F382-46DC-92A7-C1C1CCAEE63F}"/>
                </a:ext>
              </a:extLst>
            </p:cNvPr>
            <p:cNvSpPr txBox="1">
              <a:spLocks/>
            </p:cNvSpPr>
            <p:nvPr/>
          </p:nvSpPr>
          <p:spPr>
            <a:xfrm>
              <a:off x="-138701" y="2601329"/>
              <a:ext cx="5455015" cy="164646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pPr lvl="0" algn="ctr">
                <a:defRPr/>
              </a:pPr>
              <a:r>
                <a:rPr lang="en-US" sz="4400" dirty="0">
                  <a:solidFill>
                    <a:srgbClr val="004B88"/>
                  </a:solidFill>
                  <a:latin typeface="Century Gothic" panose="020B0502020202020204" pitchFamily="34" charset="0"/>
                </a:rPr>
                <a:t>CILJEVI ISTRAŽIVANJA I METODOLOGIJA</a:t>
              </a:r>
            </a:p>
          </p:txBody>
        </p:sp>
      </p:grpSp>
    </p:spTree>
    <p:extLst>
      <p:ext uri="{BB962C8B-B14F-4D97-AF65-F5344CB8AC3E}">
        <p14:creationId xmlns:p14="http://schemas.microsoft.com/office/powerpoint/2010/main" val="3468282628"/>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a:extLst>
              <a:ext uri="{FF2B5EF4-FFF2-40B4-BE49-F238E27FC236}">
                <a16:creationId xmlns:a16="http://schemas.microsoft.com/office/drawing/2014/main" id="{F3E86E4A-3FDF-4525-B86F-35EA28D78251}"/>
              </a:ext>
            </a:extLst>
          </p:cNvPr>
          <p:cNvGraphicFramePr/>
          <p:nvPr>
            <p:extLst>
              <p:ext uri="{D42A27DB-BD31-4B8C-83A1-F6EECF244321}">
                <p14:modId xmlns:p14="http://schemas.microsoft.com/office/powerpoint/2010/main" val="208380210"/>
              </p:ext>
            </p:extLst>
          </p:nvPr>
        </p:nvGraphicFramePr>
        <p:xfrm>
          <a:off x="243840" y="456094"/>
          <a:ext cx="11159266" cy="5192861"/>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a:extLst>
              <a:ext uri="{FF2B5EF4-FFF2-40B4-BE49-F238E27FC236}">
                <a16:creationId xmlns:a16="http://schemas.microsoft.com/office/drawing/2014/main" id="{C06F5829-D8AD-4375-BBB1-99AD8D2EA2C4}"/>
              </a:ext>
            </a:extLst>
          </p:cNvPr>
          <p:cNvSpPr txBox="1"/>
          <p:nvPr/>
        </p:nvSpPr>
        <p:spPr>
          <a:xfrm>
            <a:off x="536027" y="5393756"/>
            <a:ext cx="11146777" cy="1092607"/>
          </a:xfrm>
          <a:prstGeom prst="rect">
            <a:avLst/>
          </a:prstGeom>
          <a:noFill/>
        </p:spPr>
        <p:txBody>
          <a:bodyPr wrap="square" lIns="0" rIns="0" rtlCol="0">
            <a:spAutoFit/>
          </a:bodyPr>
          <a:lstStyle/>
          <a:p>
            <a:pPr algn="just">
              <a:spcAft>
                <a:spcPts val="600"/>
              </a:spcAft>
              <a:defRPr/>
            </a:pPr>
            <a:r>
              <a:rPr kumimoji="0" lang="sr-Latn-RS" sz="1200" b="0" i="0" u="none" strike="noStrike" kern="1200" cap="none" spc="0" normalizeH="0" baseline="0" noProof="1">
                <a:ln>
                  <a:noFill/>
                </a:ln>
                <a:solidFill>
                  <a:srgbClr val="404040"/>
                </a:solidFill>
                <a:effectLst/>
                <a:uLnTx/>
                <a:uFillTx/>
                <a:latin typeface="Century Gothic" panose="020B0502020202020204" pitchFamily="34" charset="0"/>
              </a:rPr>
              <a:t>Najvećim rezultatom inovacija smatra se unapređenje kvaliteta proizvoda/ usluga, praćeno povećanjem zadovoljstva kupaca, takođe kao verifikacijom postignutih rezultata inovacije. Veoma sličnu ocenu ima i veća efikasnost rada, koja se može egzaktnije meriti i naročito se ističe u velikim preduzećima. Na četvrtom mestu</a:t>
            </a:r>
            <a:r>
              <a:rPr kumimoji="0" lang="sr-Latn-RS" sz="1200" b="0" i="0" u="none" strike="noStrike" kern="1200" cap="none" spc="0" normalizeH="0" noProof="1">
                <a:ln>
                  <a:noFill/>
                </a:ln>
                <a:solidFill>
                  <a:srgbClr val="404040"/>
                </a:solidFill>
                <a:effectLst/>
                <a:uLnTx/>
                <a:uFillTx/>
                <a:latin typeface="Century Gothic" panose="020B0502020202020204" pitchFamily="34" charset="0"/>
              </a:rPr>
              <a:t> je povećanje zadovoljstva zaposlenih, a slede transparentniji rad i veći profit. </a:t>
            </a:r>
          </a:p>
          <a:p>
            <a:pPr algn="just">
              <a:spcAft>
                <a:spcPts val="600"/>
              </a:spcAft>
              <a:defRPr/>
            </a:pPr>
            <a:r>
              <a:rPr lang="sr-Latn-RS" sz="1200" baseline="0" noProof="1">
                <a:solidFill>
                  <a:srgbClr val="404040"/>
                </a:solidFill>
                <a:latin typeface="Century Gothic" panose="020B0502020202020204" pitchFamily="34" charset="0"/>
              </a:rPr>
              <a:t>Sve</a:t>
            </a:r>
            <a:r>
              <a:rPr lang="sr-Latn-RS" sz="1200" noProof="1">
                <a:solidFill>
                  <a:srgbClr val="404040"/>
                </a:solidFill>
                <a:latin typeface="Century Gothic" panose="020B0502020202020204" pitchFamily="34" charset="0"/>
              </a:rPr>
              <a:t> u svemu, rezultati inovacija, prema percepciji, mogu se videti u miksu objektivnih i jasno merljivih efekata i onih koji su više “soft”,  vrednosni i psihološki.</a:t>
            </a:r>
            <a:r>
              <a:rPr kumimoji="0" lang="sr-Latn-RS" sz="1200" b="0" i="0" u="none" strike="noStrike" kern="1200" cap="none" spc="0" normalizeH="0" baseline="0" noProof="1">
                <a:ln>
                  <a:noFill/>
                </a:ln>
                <a:solidFill>
                  <a:srgbClr val="404040"/>
                </a:solidFill>
                <a:effectLst/>
                <a:uLnTx/>
                <a:uFillTx/>
                <a:latin typeface="Century Gothic" panose="020B0502020202020204" pitchFamily="34" charset="0"/>
              </a:rPr>
              <a:t> </a:t>
            </a:r>
            <a:endParaRPr kumimoji="0" lang="sr-Latn-RS" sz="1200" b="0" i="0" u="none" strike="noStrike" kern="1200" cap="none" spc="0" normalizeH="0" baseline="0" noProof="1">
              <a:ln>
                <a:noFill/>
              </a:ln>
              <a:solidFill>
                <a:srgbClr val="FF0000"/>
              </a:solidFill>
              <a:effectLst/>
              <a:uLnTx/>
              <a:uFillTx/>
              <a:latin typeface="Century Gothic" panose="020B0502020202020204" pitchFamily="34" charset="0"/>
            </a:endParaRPr>
          </a:p>
        </p:txBody>
      </p:sp>
      <p:sp>
        <p:nvSpPr>
          <p:cNvPr id="2" name="Slide Number Placeholder 1">
            <a:extLst>
              <a:ext uri="{FF2B5EF4-FFF2-40B4-BE49-F238E27FC236}">
                <a16:creationId xmlns:a16="http://schemas.microsoft.com/office/drawing/2014/main" id="{7C00C510-24F1-4A47-AB60-1609BDF38DFB}"/>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30</a:t>
            </a:fld>
            <a:endParaRPr lang="en-US" dirty="0"/>
          </a:p>
        </p:txBody>
      </p:sp>
      <p:sp>
        <p:nvSpPr>
          <p:cNvPr id="8"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sr-Latn-RS" sz="2000" dirty="0">
                <a:solidFill>
                  <a:srgbClr val="004B88"/>
                </a:solidFill>
                <a:latin typeface="Century Gothic" panose="020B0502020202020204" pitchFamily="34" charset="0"/>
              </a:rPr>
              <a:t>Koji su postignuti rezultati inovacije?</a:t>
            </a:r>
            <a:endParaRPr lang="en-US" sz="2000" dirty="0">
              <a:solidFill>
                <a:srgbClr val="004B88"/>
              </a:solidFill>
              <a:latin typeface="Century Gothic" panose="020B0502020202020204" pitchFamily="34" charset="0"/>
            </a:endParaRPr>
          </a:p>
        </p:txBody>
      </p:sp>
      <p:sp>
        <p:nvSpPr>
          <p:cNvPr id="10" name="TextBox 9">
            <a:extLst>
              <a:ext uri="{FF2B5EF4-FFF2-40B4-BE49-F238E27FC236}">
                <a16:creationId xmlns:a16="http://schemas.microsoft.com/office/drawing/2014/main" id="{A156A7A3-55EC-452C-8F2F-48DF1C487784}"/>
              </a:ext>
            </a:extLst>
          </p:cNvPr>
          <p:cNvSpPr txBox="1"/>
          <p:nvPr/>
        </p:nvSpPr>
        <p:spPr>
          <a:xfrm>
            <a:off x="10874741" y="6448424"/>
            <a:ext cx="89592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404040"/>
                </a:solidFill>
                <a:effectLst/>
                <a:uLnTx/>
                <a:uFillTx/>
                <a:latin typeface="Calibri" panose="020F0502020204030204"/>
                <a:ea typeface="+mn-ea"/>
                <a:cs typeface="+mn-cs"/>
              </a:rPr>
              <a:t>Baza</a:t>
            </a:r>
            <a:r>
              <a:rPr kumimoji="0" lang="en-US" sz="800" b="0" i="1" u="none" strike="noStrike" kern="1200" cap="none" spc="0" normalizeH="0" baseline="0" noProof="0" dirty="0">
                <a:ln>
                  <a:noFill/>
                </a:ln>
                <a:solidFill>
                  <a:srgbClr val="404040"/>
                </a:solidFill>
                <a:effectLst/>
                <a:uLnTx/>
                <a:uFillTx/>
                <a:latin typeface="Calibri" panose="020F0502020204030204"/>
                <a:ea typeface="+mn-ea"/>
                <a:cs typeface="+mn-cs"/>
              </a:rPr>
              <a:t>: n = 332</a:t>
            </a:r>
          </a:p>
        </p:txBody>
      </p:sp>
    </p:spTree>
    <p:extLst>
      <p:ext uri="{BB962C8B-B14F-4D97-AF65-F5344CB8AC3E}">
        <p14:creationId xmlns:p14="http://schemas.microsoft.com/office/powerpoint/2010/main" val="305609394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id="{FE7131FA-D5B9-4D02-9E22-EF3D403A7D30}"/>
              </a:ext>
            </a:extLst>
          </p:cNvPr>
          <p:cNvGraphicFramePr>
            <a:graphicFrameLocks noGrp="1"/>
          </p:cNvGraphicFramePr>
          <p:nvPr>
            <p:extLst>
              <p:ext uri="{D42A27DB-BD31-4B8C-83A1-F6EECF244321}">
                <p14:modId xmlns:p14="http://schemas.microsoft.com/office/powerpoint/2010/main" val="1040387064"/>
              </p:ext>
            </p:extLst>
          </p:nvPr>
        </p:nvGraphicFramePr>
        <p:xfrm>
          <a:off x="565484" y="1770798"/>
          <a:ext cx="11341601" cy="4342795"/>
        </p:xfrm>
        <a:graphic>
          <a:graphicData uri="http://schemas.openxmlformats.org/drawingml/2006/table">
            <a:tbl>
              <a:tblPr/>
              <a:tblGrid>
                <a:gridCol w="1365351">
                  <a:extLst>
                    <a:ext uri="{9D8B030D-6E8A-4147-A177-3AD203B41FA5}">
                      <a16:colId xmlns:a16="http://schemas.microsoft.com/office/drawing/2014/main" val="20000"/>
                    </a:ext>
                  </a:extLst>
                </a:gridCol>
                <a:gridCol w="399050">
                  <a:extLst>
                    <a:ext uri="{9D8B030D-6E8A-4147-A177-3AD203B41FA5}">
                      <a16:colId xmlns:a16="http://schemas.microsoft.com/office/drawing/2014/main" val="20001"/>
                    </a:ext>
                  </a:extLst>
                </a:gridCol>
                <a:gridCol w="399050">
                  <a:extLst>
                    <a:ext uri="{9D8B030D-6E8A-4147-A177-3AD203B41FA5}">
                      <a16:colId xmlns:a16="http://schemas.microsoft.com/office/drawing/2014/main" val="20002"/>
                    </a:ext>
                  </a:extLst>
                </a:gridCol>
                <a:gridCol w="399050">
                  <a:extLst>
                    <a:ext uri="{9D8B030D-6E8A-4147-A177-3AD203B41FA5}">
                      <a16:colId xmlns:a16="http://schemas.microsoft.com/office/drawing/2014/main" val="20003"/>
                    </a:ext>
                  </a:extLst>
                </a:gridCol>
                <a:gridCol w="399050">
                  <a:extLst>
                    <a:ext uri="{9D8B030D-6E8A-4147-A177-3AD203B41FA5}">
                      <a16:colId xmlns:a16="http://schemas.microsoft.com/office/drawing/2014/main" val="20004"/>
                    </a:ext>
                  </a:extLst>
                </a:gridCol>
                <a:gridCol w="399050">
                  <a:extLst>
                    <a:ext uri="{9D8B030D-6E8A-4147-A177-3AD203B41FA5}">
                      <a16:colId xmlns:a16="http://schemas.microsoft.com/office/drawing/2014/main" val="20005"/>
                    </a:ext>
                  </a:extLst>
                </a:gridCol>
                <a:gridCol w="399050">
                  <a:extLst>
                    <a:ext uri="{9D8B030D-6E8A-4147-A177-3AD203B41FA5}">
                      <a16:colId xmlns:a16="http://schemas.microsoft.com/office/drawing/2014/main" val="20006"/>
                    </a:ext>
                  </a:extLst>
                </a:gridCol>
                <a:gridCol w="399050">
                  <a:extLst>
                    <a:ext uri="{9D8B030D-6E8A-4147-A177-3AD203B41FA5}">
                      <a16:colId xmlns:a16="http://schemas.microsoft.com/office/drawing/2014/main" val="20007"/>
                    </a:ext>
                  </a:extLst>
                </a:gridCol>
                <a:gridCol w="399050">
                  <a:extLst>
                    <a:ext uri="{9D8B030D-6E8A-4147-A177-3AD203B41FA5}">
                      <a16:colId xmlns:a16="http://schemas.microsoft.com/office/drawing/2014/main" val="20008"/>
                    </a:ext>
                  </a:extLst>
                </a:gridCol>
                <a:gridCol w="399050">
                  <a:extLst>
                    <a:ext uri="{9D8B030D-6E8A-4147-A177-3AD203B41FA5}">
                      <a16:colId xmlns:a16="http://schemas.microsoft.com/office/drawing/2014/main" val="20009"/>
                    </a:ext>
                  </a:extLst>
                </a:gridCol>
                <a:gridCol w="399050">
                  <a:extLst>
                    <a:ext uri="{9D8B030D-6E8A-4147-A177-3AD203B41FA5}">
                      <a16:colId xmlns:a16="http://schemas.microsoft.com/office/drawing/2014/main" val="20010"/>
                    </a:ext>
                  </a:extLst>
                </a:gridCol>
                <a:gridCol w="399050">
                  <a:extLst>
                    <a:ext uri="{9D8B030D-6E8A-4147-A177-3AD203B41FA5}">
                      <a16:colId xmlns:a16="http://schemas.microsoft.com/office/drawing/2014/main" val="20011"/>
                    </a:ext>
                  </a:extLst>
                </a:gridCol>
                <a:gridCol w="399050">
                  <a:extLst>
                    <a:ext uri="{9D8B030D-6E8A-4147-A177-3AD203B41FA5}">
                      <a16:colId xmlns:a16="http://schemas.microsoft.com/office/drawing/2014/main" val="20012"/>
                    </a:ext>
                  </a:extLst>
                </a:gridCol>
                <a:gridCol w="399050">
                  <a:extLst>
                    <a:ext uri="{9D8B030D-6E8A-4147-A177-3AD203B41FA5}">
                      <a16:colId xmlns:a16="http://schemas.microsoft.com/office/drawing/2014/main" val="20013"/>
                    </a:ext>
                  </a:extLst>
                </a:gridCol>
                <a:gridCol w="399050">
                  <a:extLst>
                    <a:ext uri="{9D8B030D-6E8A-4147-A177-3AD203B41FA5}">
                      <a16:colId xmlns:a16="http://schemas.microsoft.com/office/drawing/2014/main" val="20014"/>
                    </a:ext>
                  </a:extLst>
                </a:gridCol>
                <a:gridCol w="399050">
                  <a:extLst>
                    <a:ext uri="{9D8B030D-6E8A-4147-A177-3AD203B41FA5}">
                      <a16:colId xmlns:a16="http://schemas.microsoft.com/office/drawing/2014/main" val="20015"/>
                    </a:ext>
                  </a:extLst>
                </a:gridCol>
                <a:gridCol w="399050">
                  <a:extLst>
                    <a:ext uri="{9D8B030D-6E8A-4147-A177-3AD203B41FA5}">
                      <a16:colId xmlns:a16="http://schemas.microsoft.com/office/drawing/2014/main" val="20016"/>
                    </a:ext>
                  </a:extLst>
                </a:gridCol>
                <a:gridCol w="399050">
                  <a:extLst>
                    <a:ext uri="{9D8B030D-6E8A-4147-A177-3AD203B41FA5}">
                      <a16:colId xmlns:a16="http://schemas.microsoft.com/office/drawing/2014/main" val="20017"/>
                    </a:ext>
                  </a:extLst>
                </a:gridCol>
                <a:gridCol w="399050">
                  <a:extLst>
                    <a:ext uri="{9D8B030D-6E8A-4147-A177-3AD203B41FA5}">
                      <a16:colId xmlns:a16="http://schemas.microsoft.com/office/drawing/2014/main" val="20018"/>
                    </a:ext>
                  </a:extLst>
                </a:gridCol>
                <a:gridCol w="399050">
                  <a:extLst>
                    <a:ext uri="{9D8B030D-6E8A-4147-A177-3AD203B41FA5}">
                      <a16:colId xmlns:a16="http://schemas.microsoft.com/office/drawing/2014/main" val="20019"/>
                    </a:ext>
                  </a:extLst>
                </a:gridCol>
                <a:gridCol w="399050">
                  <a:extLst>
                    <a:ext uri="{9D8B030D-6E8A-4147-A177-3AD203B41FA5}">
                      <a16:colId xmlns:a16="http://schemas.microsoft.com/office/drawing/2014/main" val="20020"/>
                    </a:ext>
                  </a:extLst>
                </a:gridCol>
                <a:gridCol w="399050">
                  <a:extLst>
                    <a:ext uri="{9D8B030D-6E8A-4147-A177-3AD203B41FA5}">
                      <a16:colId xmlns:a16="http://schemas.microsoft.com/office/drawing/2014/main" val="20021"/>
                    </a:ext>
                  </a:extLst>
                </a:gridCol>
                <a:gridCol w="399050">
                  <a:extLst>
                    <a:ext uri="{9D8B030D-6E8A-4147-A177-3AD203B41FA5}">
                      <a16:colId xmlns:a16="http://schemas.microsoft.com/office/drawing/2014/main" val="20022"/>
                    </a:ext>
                  </a:extLst>
                </a:gridCol>
                <a:gridCol w="399050">
                  <a:extLst>
                    <a:ext uri="{9D8B030D-6E8A-4147-A177-3AD203B41FA5}">
                      <a16:colId xmlns:a16="http://schemas.microsoft.com/office/drawing/2014/main" val="20023"/>
                    </a:ext>
                  </a:extLst>
                </a:gridCol>
                <a:gridCol w="399050">
                  <a:extLst>
                    <a:ext uri="{9D8B030D-6E8A-4147-A177-3AD203B41FA5}">
                      <a16:colId xmlns:a16="http://schemas.microsoft.com/office/drawing/2014/main" val="20024"/>
                    </a:ext>
                  </a:extLst>
                </a:gridCol>
                <a:gridCol w="399050">
                  <a:extLst>
                    <a:ext uri="{9D8B030D-6E8A-4147-A177-3AD203B41FA5}">
                      <a16:colId xmlns:a16="http://schemas.microsoft.com/office/drawing/2014/main" val="20025"/>
                    </a:ext>
                  </a:extLst>
                </a:gridCol>
              </a:tblGrid>
              <a:tr h="544286">
                <a:tc>
                  <a:txBody>
                    <a:bodyPr/>
                    <a:lstStyle/>
                    <a:p>
                      <a:pPr algn="l" fontAlgn="ctr"/>
                      <a:endParaRPr lang="en-US" sz="800" b="0" i="0" u="none" strike="noStrike" dirty="0">
                        <a:solidFill>
                          <a:srgbClr val="9933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dirty="0" err="1">
                          <a:solidFill>
                            <a:srgbClr val="000000"/>
                          </a:solidFill>
                          <a:latin typeface="Century Gothic" panose="020B0502020202020204" pitchFamily="34" charset="0"/>
                        </a:rPr>
                        <a:t>Veličina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preduzeća</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latin typeface="Century Gothic" panose="020B0502020202020204" pitchFamily="34" charset="0"/>
                        </a:rPr>
                        <a:t>Teritorija poslovanja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Osnivanje firme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51795">
                <a:tc>
                  <a:txBody>
                    <a:bodyPr/>
                    <a:lstStyle/>
                    <a:p>
                      <a:pPr algn="l" fontAlgn="ctr"/>
                      <a:r>
                        <a:rPr lang="en-US" sz="800" b="0" i="0" u="none" strike="noStrike" dirty="0">
                          <a:solidFill>
                            <a:srgbClr val="000000"/>
                          </a:solidFill>
                          <a:latin typeface="Century Gothic" panose="020B0502020202020204" pitchFamily="34" charset="0"/>
                        </a:rPr>
                        <a:t> </a:t>
                      </a:r>
                    </a:p>
                  </a:txBody>
                  <a:tcPr marL="4003" marR="4003" marT="400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Srednje</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Malo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 god.</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57135">
                <a:tc>
                  <a:txBody>
                    <a:bodyPr/>
                    <a:lstStyle/>
                    <a:p>
                      <a:pPr algn="ctr" fontAlgn="ctr"/>
                      <a:r>
                        <a:rPr lang="en-US" sz="8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en-US" sz="800" b="0" i="0" u="none" strike="noStrike" dirty="0">
                          <a:solidFill>
                            <a:schemeClr val="bg1"/>
                          </a:solidFill>
                          <a:effectLst/>
                          <a:latin typeface="Century Gothic" panose="020B0502020202020204" pitchFamily="34" charset="0"/>
                        </a:rPr>
                        <a:t>332</a:t>
                      </a:r>
                    </a:p>
                  </a:txBody>
                  <a:tcPr marL="7620" marR="7620" marT="762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27</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17</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51</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237</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157</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175</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157</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40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72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16</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17</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107</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94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47</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84</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53</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73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148</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58</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25</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87</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189</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357215">
                <a:tc>
                  <a:txBody>
                    <a:bodyPr/>
                    <a:lstStyle/>
                    <a:p>
                      <a:pPr algn="r" fontAlgn="ctr"/>
                      <a:endParaRPr lang="en-US" sz="800" b="0"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(A)</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01845">
                <a:tc>
                  <a:txBody>
                    <a:bodyPr/>
                    <a:lstStyle/>
                    <a:p>
                      <a:pPr algn="ctr" fontAlgn="t"/>
                      <a:r>
                        <a:rPr lang="en-US" sz="800" b="0" i="0" u="none" strike="noStrike" dirty="0" err="1">
                          <a:solidFill>
                            <a:srgbClr val="000000"/>
                          </a:solidFill>
                          <a:effectLst/>
                          <a:latin typeface="Century Gothic" panose="020B0502020202020204" pitchFamily="34" charset="0"/>
                        </a:rPr>
                        <a:t>Unapređen</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kvalitet</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proizvoda-usluge</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3.51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3.53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3.56</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3.57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3.76</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chemeClr val="bg1"/>
                          </a:solidFill>
                          <a:effectLst/>
                          <a:latin typeface="Century Gothic" panose="020B0502020202020204" pitchFamily="34" charset="0"/>
                        </a:rPr>
                        <a:t>3.64</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C</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3.37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3.72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401845">
                <a:tc>
                  <a:txBody>
                    <a:bodyPr/>
                    <a:lstStyle/>
                    <a:p>
                      <a:pPr algn="ctr" fontAlgn="t"/>
                      <a:r>
                        <a:rPr lang="en-US" sz="800" b="0" i="0" u="none" strike="noStrike" dirty="0" err="1">
                          <a:solidFill>
                            <a:srgbClr val="000000"/>
                          </a:solidFill>
                          <a:effectLst/>
                          <a:latin typeface="Century Gothic" panose="020B0502020202020204" pitchFamily="34" charset="0"/>
                        </a:rPr>
                        <a:t>Povećanje</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zadovoljstva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kupaca</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3.49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3.47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3.63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56496557"/>
                  </a:ext>
                </a:extLst>
              </a:tr>
              <a:tr h="462492">
                <a:tc>
                  <a:txBody>
                    <a:bodyPr/>
                    <a:lstStyle/>
                    <a:p>
                      <a:pPr algn="ctr" fontAlgn="t"/>
                      <a:r>
                        <a:rPr lang="en-US" sz="800" b="0" i="0" u="none" strike="noStrike" dirty="0" err="1">
                          <a:solidFill>
                            <a:srgbClr val="000000"/>
                          </a:solidFill>
                          <a:effectLst/>
                          <a:latin typeface="Century Gothic" panose="020B0502020202020204" pitchFamily="34" charset="0"/>
                        </a:rPr>
                        <a:t>Veća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efikasnost</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rada</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3.45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chemeClr val="bg1"/>
                          </a:solidFill>
                          <a:effectLst/>
                          <a:latin typeface="Century Gothic" panose="020B0502020202020204" pitchFamily="34" charset="0"/>
                        </a:rPr>
                        <a:t>3.74</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3.53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3.31</a:t>
                      </a:r>
                      <a:br>
                        <a:rPr lang="en-US" sz="800" b="1" i="0" u="none" strike="noStrike" dirty="0">
                          <a:solidFill>
                            <a:schemeClr val="bg1"/>
                          </a:solidFill>
                          <a:effectLst/>
                          <a:latin typeface="Century Gothic" panose="020B0502020202020204" pitchFamily="34" charset="0"/>
                        </a:rPr>
                      </a:br>
                      <a:endParaRPr lang="en-US" sz="800" b="1" i="0" u="none" strike="noStrike" dirty="0">
                        <a:solidFill>
                          <a:schemeClr val="bg1"/>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effectLst/>
                          <a:latin typeface="Century Gothic" panose="020B0502020202020204" pitchFamily="34" charset="0"/>
                        </a:rPr>
                        <a:t>3.38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3.38</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3.32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3.44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3.51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401845">
                <a:tc>
                  <a:txBody>
                    <a:bodyPr/>
                    <a:lstStyle/>
                    <a:p>
                      <a:pPr algn="ctr" fontAlgn="t"/>
                      <a:r>
                        <a:rPr lang="en-US" sz="800" b="0" i="0" u="none" strike="noStrike" dirty="0" err="1">
                          <a:solidFill>
                            <a:srgbClr val="000000"/>
                          </a:solidFill>
                          <a:effectLst/>
                          <a:latin typeface="Century Gothic" panose="020B0502020202020204" pitchFamily="34" charset="0"/>
                        </a:rPr>
                        <a:t>Povećanje</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zadovoljstva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zaposlenih</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3.36</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3.25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3.23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3.42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401845">
                <a:tc>
                  <a:txBody>
                    <a:bodyPr/>
                    <a:lstStyle/>
                    <a:p>
                      <a:pPr algn="ctr" fontAlgn="t"/>
                      <a:r>
                        <a:rPr lang="en-US" sz="800" b="0" i="0" u="none" strike="noStrike" dirty="0" err="1">
                          <a:solidFill>
                            <a:srgbClr val="000000"/>
                          </a:solidFill>
                          <a:effectLst/>
                          <a:latin typeface="Century Gothic" panose="020B0502020202020204" pitchFamily="34" charset="0"/>
                        </a:rPr>
                        <a:t>Transparentniji</a:t>
                      </a:r>
                      <a:r>
                        <a:rPr lang="en-US" sz="800" b="0" i="0" u="none" strike="noStrike" dirty="0">
                          <a:solidFill>
                            <a:srgbClr val="000000"/>
                          </a:solidFill>
                          <a:effectLst/>
                          <a:latin typeface="Century Gothic" panose="020B0502020202020204" pitchFamily="34" charset="0"/>
                        </a:rPr>
                        <a:t> rad</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3.38</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462492">
                <a:tc>
                  <a:txBody>
                    <a:bodyPr/>
                    <a:lstStyle/>
                    <a:p>
                      <a:pPr algn="ctr" fontAlgn="t"/>
                      <a:r>
                        <a:rPr lang="en-US" sz="800" b="0" i="0" u="none" strike="noStrike" dirty="0" err="1">
                          <a:solidFill>
                            <a:srgbClr val="000000"/>
                          </a:solidFill>
                          <a:effectLst/>
                          <a:latin typeface="Century Gothic" panose="020B0502020202020204" pitchFamily="34" charset="0"/>
                        </a:rPr>
                        <a:t>Veći</a:t>
                      </a:r>
                      <a:r>
                        <a:rPr lang="en-US" sz="800" b="0" i="0" u="none" strike="noStrike" dirty="0">
                          <a:solidFill>
                            <a:srgbClr val="000000"/>
                          </a:solidFill>
                          <a:effectLst/>
                          <a:latin typeface="Century Gothic" panose="020B0502020202020204" pitchFamily="34" charset="0"/>
                        </a:rPr>
                        <a:t> profit</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3.04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3.22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3.48</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3.25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bl>
          </a:graphicData>
        </a:graphic>
      </p:graphicFrame>
      <p:sp>
        <p:nvSpPr>
          <p:cNvPr id="4" name="Rectangle 3">
            <a:extLst>
              <a:ext uri="{FF2B5EF4-FFF2-40B4-BE49-F238E27FC236}">
                <a16:creationId xmlns:a16="http://schemas.microsoft.com/office/drawing/2014/main" id="{D5351C29-109F-4309-8C04-C82F37A33403}"/>
              </a:ext>
            </a:extLst>
          </p:cNvPr>
          <p:cNvSpPr/>
          <p:nvPr/>
        </p:nvSpPr>
        <p:spPr>
          <a:xfrm>
            <a:off x="533969" y="1162747"/>
            <a:ext cx="1365170" cy="310068"/>
          </a:xfrm>
          <a:prstGeom prst="rect">
            <a:avLst/>
          </a:prstGeom>
          <a:solidFill>
            <a:srgbClr val="004B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latin typeface="Century Gothic" panose="020B0502020202020204" pitchFamily="34" charset="0"/>
              </a:rPr>
              <a:t>U </a:t>
            </a:r>
            <a:r>
              <a:rPr lang="en-US" sz="900" dirty="0" err="1">
                <a:latin typeface="Century Gothic" panose="020B0502020202020204" pitchFamily="34" charset="0"/>
              </a:rPr>
              <a:t>tabeli</a:t>
            </a:r>
            <a:r>
              <a:rPr lang="en-US" sz="900" dirty="0">
                <a:latin typeface="Century Gothic" panose="020B0502020202020204" pitchFamily="34" charset="0"/>
              </a:rPr>
              <a:t> </a:t>
            </a:r>
            <a:r>
              <a:rPr lang="en-US" sz="900" dirty="0" err="1">
                <a:latin typeface="Century Gothic" panose="020B0502020202020204" pitchFamily="34" charset="0"/>
              </a:rPr>
              <a:t>su</a:t>
            </a:r>
            <a:r>
              <a:rPr lang="en-US" sz="900" dirty="0">
                <a:latin typeface="Century Gothic" panose="020B0502020202020204" pitchFamily="34" charset="0"/>
              </a:rPr>
              <a:t> </a:t>
            </a:r>
            <a:r>
              <a:rPr lang="en-US" sz="900" dirty="0" err="1">
                <a:latin typeface="Century Gothic" panose="020B0502020202020204" pitchFamily="34" charset="0"/>
              </a:rPr>
              <a:t>proseci</a:t>
            </a:r>
            <a:r>
              <a:rPr lang="en-US" sz="900" dirty="0">
                <a:latin typeface="Century Gothic" panose="020B0502020202020204" pitchFamily="34" charset="0"/>
              </a:rPr>
              <a:t> (</a:t>
            </a:r>
            <a:r>
              <a:rPr lang="en-US" sz="900" dirty="0" err="1">
                <a:latin typeface="Century Gothic" panose="020B0502020202020204" pitchFamily="34" charset="0"/>
              </a:rPr>
              <a:t>skala</a:t>
            </a:r>
            <a:r>
              <a:rPr lang="en-US" sz="900" dirty="0">
                <a:latin typeface="Century Gothic" panose="020B0502020202020204" pitchFamily="34" charset="0"/>
              </a:rPr>
              <a:t> 1-4)</a:t>
            </a:r>
          </a:p>
        </p:txBody>
      </p:sp>
      <p:sp>
        <p:nvSpPr>
          <p:cNvPr id="2" name="Slide Number Placeholder 1">
            <a:extLst>
              <a:ext uri="{FF2B5EF4-FFF2-40B4-BE49-F238E27FC236}">
                <a16:creationId xmlns:a16="http://schemas.microsoft.com/office/drawing/2014/main" id="{C861192D-8C4F-4F84-ADE1-AC7E56AB0D47}"/>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31</a:t>
            </a:fld>
            <a:endParaRPr lang="en-US" dirty="0"/>
          </a:p>
        </p:txBody>
      </p:sp>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sr-Latn-RS" sz="2000" dirty="0">
                <a:solidFill>
                  <a:srgbClr val="004B88"/>
                </a:solidFill>
                <a:latin typeface="Century Gothic" panose="020B0502020202020204" pitchFamily="34" charset="0"/>
              </a:rPr>
              <a:t>Koji su postignuti rezultati inovacije?</a:t>
            </a:r>
            <a:endParaRPr lang="en-US" sz="2000" dirty="0">
              <a:solidFill>
                <a:srgbClr val="004B88"/>
              </a:solidFill>
              <a:latin typeface="Century Gothic" panose="020B0502020202020204" pitchFamily="34" charset="0"/>
            </a:endParaRPr>
          </a:p>
        </p:txBody>
      </p:sp>
      <p:sp>
        <p:nvSpPr>
          <p:cNvPr id="10" name="Rectangle 9">
            <a:extLst>
              <a:ext uri="{FF2B5EF4-FFF2-40B4-BE49-F238E27FC236}">
                <a16:creationId xmlns:a16="http://schemas.microsoft.com/office/drawing/2014/main" id="{461B65A1-0C7A-4E7E-BAC5-2FA4A011A0DD}"/>
              </a:ext>
            </a:extLst>
          </p:cNvPr>
          <p:cNvSpPr/>
          <p:nvPr/>
        </p:nvSpPr>
        <p:spPr>
          <a:xfrm>
            <a:off x="2332501" y="3064030"/>
            <a:ext cx="793876" cy="301405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1" name="Rectangle 10">
            <a:extLst>
              <a:ext uri="{FF2B5EF4-FFF2-40B4-BE49-F238E27FC236}">
                <a16:creationId xmlns:a16="http://schemas.microsoft.com/office/drawing/2014/main" id="{FB174DF9-EA55-4EAB-805F-113628179042}"/>
              </a:ext>
            </a:extLst>
          </p:cNvPr>
          <p:cNvSpPr/>
          <p:nvPr/>
        </p:nvSpPr>
        <p:spPr>
          <a:xfrm>
            <a:off x="5933495" y="3064030"/>
            <a:ext cx="1181408" cy="301405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2" name="Rectangle 11">
            <a:extLst>
              <a:ext uri="{FF2B5EF4-FFF2-40B4-BE49-F238E27FC236}">
                <a16:creationId xmlns:a16="http://schemas.microsoft.com/office/drawing/2014/main" id="{AC5CE6CC-1C2F-4DD0-BB6E-40FA89AB5219}"/>
              </a:ext>
            </a:extLst>
          </p:cNvPr>
          <p:cNvSpPr/>
          <p:nvPr/>
        </p:nvSpPr>
        <p:spPr>
          <a:xfrm>
            <a:off x="10328001" y="3064030"/>
            <a:ext cx="793876" cy="301405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3542485291"/>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hart 5">
            <a:extLst>
              <a:ext uri="{FF2B5EF4-FFF2-40B4-BE49-F238E27FC236}">
                <a16:creationId xmlns:a16="http://schemas.microsoft.com/office/drawing/2014/main" id="{7E0DFA4A-A458-47A5-9E34-069CA9C9ADE8}"/>
              </a:ext>
            </a:extLst>
          </p:cNvPr>
          <p:cNvGraphicFramePr/>
          <p:nvPr>
            <p:extLst>
              <p:ext uri="{D42A27DB-BD31-4B8C-83A1-F6EECF244321}">
                <p14:modId xmlns:p14="http://schemas.microsoft.com/office/powerpoint/2010/main" val="1205318112"/>
              </p:ext>
            </p:extLst>
          </p:nvPr>
        </p:nvGraphicFramePr>
        <p:xfrm>
          <a:off x="-409074" y="2147991"/>
          <a:ext cx="6087979" cy="226695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5" name="Chart 4">
            <a:extLst>
              <a:ext uri="{FF2B5EF4-FFF2-40B4-BE49-F238E27FC236}">
                <a16:creationId xmlns:a16="http://schemas.microsoft.com/office/drawing/2014/main" id="{AF55FB0B-25FE-4835-B1D7-D2652411FF35}"/>
              </a:ext>
            </a:extLst>
          </p:cNvPr>
          <p:cNvGraphicFramePr/>
          <p:nvPr>
            <p:extLst>
              <p:ext uri="{D42A27DB-BD31-4B8C-83A1-F6EECF244321}">
                <p14:modId xmlns:p14="http://schemas.microsoft.com/office/powerpoint/2010/main" val="1290835447"/>
              </p:ext>
            </p:extLst>
          </p:nvPr>
        </p:nvGraphicFramePr>
        <p:xfrm>
          <a:off x="5333453" y="1994069"/>
          <a:ext cx="5590487" cy="2228856"/>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a:extLst>
              <a:ext uri="{FF2B5EF4-FFF2-40B4-BE49-F238E27FC236}">
                <a16:creationId xmlns:a16="http://schemas.microsoft.com/office/drawing/2014/main" id="{C06F5829-D8AD-4375-BBB1-99AD8D2EA2C4}"/>
              </a:ext>
            </a:extLst>
          </p:cNvPr>
          <p:cNvSpPr txBox="1"/>
          <p:nvPr/>
        </p:nvSpPr>
        <p:spPr>
          <a:xfrm>
            <a:off x="539832" y="4925155"/>
            <a:ext cx="11094705" cy="1277273"/>
          </a:xfrm>
          <a:prstGeom prst="rect">
            <a:avLst/>
          </a:prstGeom>
          <a:noFill/>
        </p:spPr>
        <p:txBody>
          <a:bodyPr wrap="square" lIns="0" rIns="0" rtlCol="0">
            <a:spAutoFit/>
          </a:bodyPr>
          <a:lstStyle/>
          <a:p>
            <a:pPr algn="just">
              <a:spcAft>
                <a:spcPts val="600"/>
              </a:spcAft>
              <a:defRPr/>
            </a:pPr>
            <a:r>
              <a:rPr lang="sr-Latn-RS" sz="1200" noProof="1">
                <a:solidFill>
                  <a:srgbClr val="6E706E"/>
                </a:solidFill>
                <a:latin typeface="Century Gothic" panose="020B0502020202020204" pitchFamily="34" charset="0"/>
              </a:rPr>
              <a:t>Skoro ¾ privrednika se slaže da je primenom inovativnih rešenja </a:t>
            </a:r>
            <a:r>
              <a:rPr lang="sr-Latn-RS" sz="1200" b="1" noProof="1">
                <a:solidFill>
                  <a:srgbClr val="6E706E"/>
                </a:solidFill>
                <a:latin typeface="Century Gothic" panose="020B0502020202020204" pitchFamily="34" charset="0"/>
              </a:rPr>
              <a:t>postignuto ono što je očekivano</a:t>
            </a:r>
            <a:r>
              <a:rPr lang="sr-Latn-RS" sz="1200" noProof="1">
                <a:solidFill>
                  <a:srgbClr val="6E706E"/>
                </a:solidFill>
                <a:latin typeface="Century Gothic" panose="020B0502020202020204" pitchFamily="34" charset="0"/>
              </a:rPr>
              <a:t>, što zapravo govori o tome da su postignuti zacrtani ciljevi, što naročito ističu velike kompanije / preduzeća. </a:t>
            </a:r>
          </a:p>
          <a:p>
            <a:pPr algn="just">
              <a:spcAft>
                <a:spcPts val="600"/>
              </a:spcAft>
              <a:defRPr/>
            </a:pPr>
            <a:r>
              <a:rPr lang="sr-Latn-RS" sz="1200" noProof="1">
                <a:solidFill>
                  <a:srgbClr val="6E706E"/>
                </a:solidFill>
                <a:latin typeface="Century Gothic" panose="020B0502020202020204" pitchFamily="34" charset="0"/>
              </a:rPr>
              <a:t>Kada je reč o nagrađivanju</a:t>
            </a:r>
            <a:r>
              <a:rPr lang="sr-Latn-RS" sz="1200" b="1" noProof="1">
                <a:solidFill>
                  <a:srgbClr val="6E706E"/>
                </a:solidFill>
                <a:latin typeface="Century Gothic" panose="020B0502020202020204" pitchFamily="34" charset="0"/>
              </a:rPr>
              <a:t>, ¼ firmi je nagradila svoje zaposlene za inovativne predloge</a:t>
            </a:r>
            <a:r>
              <a:rPr lang="sr-Latn-RS" sz="1200" noProof="1">
                <a:solidFill>
                  <a:srgbClr val="6E706E"/>
                </a:solidFill>
                <a:latin typeface="Century Gothic" panose="020B0502020202020204" pitchFamily="34" charset="0"/>
              </a:rPr>
              <a:t>. Što je firma veća i verovatnoća da nagradi svoje zaposlene je veća, odnosno mikro preduzeća nemaju taj običaj (možda ni mogućnosti), ali već mala, srednja i velika preduzeća vode računa da potkrepe inovativnost u određenoj meri. Interesantno je da su firme koje se bave proizvodnjom sklonije da nagrade svoje kreativne pojedince od firmi koje se bave trgovinom.</a:t>
            </a:r>
            <a:endPar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endParaRPr>
          </a:p>
        </p:txBody>
      </p:sp>
      <p:sp>
        <p:nvSpPr>
          <p:cNvPr id="2" name="Slide Number Placeholder 1">
            <a:extLst>
              <a:ext uri="{FF2B5EF4-FFF2-40B4-BE49-F238E27FC236}">
                <a16:creationId xmlns:a16="http://schemas.microsoft.com/office/drawing/2014/main" id="{178E6466-42AE-4F70-845F-913324095F58}"/>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32</a:t>
            </a:fld>
            <a:endParaRPr lang="en-US" dirty="0"/>
          </a:p>
        </p:txBody>
      </p:sp>
      <p:sp>
        <p:nvSpPr>
          <p:cNvPr id="8"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600" dirty="0">
                <a:solidFill>
                  <a:srgbClr val="004B88"/>
                </a:solidFill>
                <a:latin typeface="Century Gothic" panose="020B0502020202020204" pitchFamily="34" charset="0"/>
              </a:rPr>
              <a:t>Da li su očekivani rezultati u skladu da postignutim?</a:t>
            </a:r>
          </a:p>
          <a:p>
            <a:r>
              <a:rPr lang="it-IT" sz="1600" dirty="0">
                <a:solidFill>
                  <a:srgbClr val="004B88"/>
                </a:solidFill>
                <a:latin typeface="Century Gothic" panose="020B0502020202020204" pitchFamily="34" charset="0"/>
              </a:rPr>
              <a:t>Da li je neko u vašoj kompaniji u prethodnih 12 meseci nagrađen za predlog </a:t>
            </a:r>
            <a:endParaRPr lang="sr-Latn-RS" sz="1600" dirty="0">
              <a:solidFill>
                <a:srgbClr val="004B88"/>
              </a:solidFill>
              <a:latin typeface="Century Gothic" panose="020B0502020202020204" pitchFamily="34" charset="0"/>
            </a:endParaRPr>
          </a:p>
          <a:p>
            <a:r>
              <a:rPr lang="it-IT" sz="1600" dirty="0">
                <a:solidFill>
                  <a:srgbClr val="004B88"/>
                </a:solidFill>
                <a:latin typeface="Century Gothic" panose="020B0502020202020204" pitchFamily="34" charset="0"/>
              </a:rPr>
              <a:t>za unapređenje poslovanja?</a:t>
            </a:r>
            <a:endParaRPr lang="en-US" sz="1600" dirty="0">
              <a:solidFill>
                <a:srgbClr val="004B88"/>
              </a:solidFill>
              <a:latin typeface="Century Gothic" panose="020B0502020202020204" pitchFamily="34" charset="0"/>
            </a:endParaRPr>
          </a:p>
        </p:txBody>
      </p:sp>
      <p:sp>
        <p:nvSpPr>
          <p:cNvPr id="9" name="TextBox 8">
            <a:extLst>
              <a:ext uri="{FF2B5EF4-FFF2-40B4-BE49-F238E27FC236}">
                <a16:creationId xmlns:a16="http://schemas.microsoft.com/office/drawing/2014/main" id="{A156A7A3-55EC-452C-8F2F-48DF1C487784}"/>
              </a:ext>
            </a:extLst>
          </p:cNvPr>
          <p:cNvSpPr txBox="1"/>
          <p:nvPr/>
        </p:nvSpPr>
        <p:spPr>
          <a:xfrm>
            <a:off x="10874741" y="6448424"/>
            <a:ext cx="89592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404040"/>
                </a:solidFill>
                <a:effectLst/>
                <a:uLnTx/>
                <a:uFillTx/>
                <a:latin typeface="Calibri" panose="020F0502020204030204"/>
                <a:ea typeface="+mn-ea"/>
                <a:cs typeface="+mn-cs"/>
              </a:rPr>
              <a:t>Baza</a:t>
            </a:r>
            <a:r>
              <a:rPr kumimoji="0" lang="en-US" sz="800" b="0" i="1" u="none" strike="noStrike" kern="1200" cap="none" spc="0" normalizeH="0" baseline="0" noProof="0" dirty="0">
                <a:ln>
                  <a:noFill/>
                </a:ln>
                <a:solidFill>
                  <a:srgbClr val="404040"/>
                </a:solidFill>
                <a:effectLst/>
                <a:uLnTx/>
                <a:uFillTx/>
                <a:latin typeface="Calibri" panose="020F0502020204030204"/>
                <a:ea typeface="+mn-ea"/>
                <a:cs typeface="+mn-cs"/>
              </a:rPr>
              <a:t>: n = 332</a:t>
            </a:r>
          </a:p>
        </p:txBody>
      </p:sp>
    </p:spTree>
    <p:extLst>
      <p:ext uri="{BB962C8B-B14F-4D97-AF65-F5344CB8AC3E}">
        <p14:creationId xmlns:p14="http://schemas.microsoft.com/office/powerpoint/2010/main" val="1226844442"/>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a:extLst>
              <a:ext uri="{FF2B5EF4-FFF2-40B4-BE49-F238E27FC236}">
                <a16:creationId xmlns:a16="http://schemas.microsoft.com/office/drawing/2014/main" id="{23631662-ACA9-4209-861C-F1EE64477948}"/>
              </a:ext>
            </a:extLst>
          </p:cNvPr>
          <p:cNvGraphicFramePr>
            <a:graphicFrameLocks noGrp="1"/>
          </p:cNvGraphicFramePr>
          <p:nvPr>
            <p:extLst>
              <p:ext uri="{D42A27DB-BD31-4B8C-83A1-F6EECF244321}">
                <p14:modId xmlns:p14="http://schemas.microsoft.com/office/powerpoint/2010/main" val="849227973"/>
              </p:ext>
            </p:extLst>
          </p:nvPr>
        </p:nvGraphicFramePr>
        <p:xfrm>
          <a:off x="533960" y="1283078"/>
          <a:ext cx="11076511" cy="4623346"/>
        </p:xfrm>
        <a:graphic>
          <a:graphicData uri="http://schemas.openxmlformats.org/drawingml/2006/table">
            <a:tbl>
              <a:tblPr/>
              <a:tblGrid>
                <a:gridCol w="2122136">
                  <a:extLst>
                    <a:ext uri="{9D8B030D-6E8A-4147-A177-3AD203B41FA5}">
                      <a16:colId xmlns:a16="http://schemas.microsoft.com/office/drawing/2014/main" val="20000"/>
                    </a:ext>
                  </a:extLst>
                </a:gridCol>
                <a:gridCol w="358175">
                  <a:extLst>
                    <a:ext uri="{9D8B030D-6E8A-4147-A177-3AD203B41FA5}">
                      <a16:colId xmlns:a16="http://schemas.microsoft.com/office/drawing/2014/main" val="20001"/>
                    </a:ext>
                  </a:extLst>
                </a:gridCol>
                <a:gridCol w="358175">
                  <a:extLst>
                    <a:ext uri="{9D8B030D-6E8A-4147-A177-3AD203B41FA5}">
                      <a16:colId xmlns:a16="http://schemas.microsoft.com/office/drawing/2014/main" val="20002"/>
                    </a:ext>
                  </a:extLst>
                </a:gridCol>
                <a:gridCol w="358175">
                  <a:extLst>
                    <a:ext uri="{9D8B030D-6E8A-4147-A177-3AD203B41FA5}">
                      <a16:colId xmlns:a16="http://schemas.microsoft.com/office/drawing/2014/main" val="20003"/>
                    </a:ext>
                  </a:extLst>
                </a:gridCol>
                <a:gridCol w="358175">
                  <a:extLst>
                    <a:ext uri="{9D8B030D-6E8A-4147-A177-3AD203B41FA5}">
                      <a16:colId xmlns:a16="http://schemas.microsoft.com/office/drawing/2014/main" val="20004"/>
                    </a:ext>
                  </a:extLst>
                </a:gridCol>
                <a:gridCol w="358175">
                  <a:extLst>
                    <a:ext uri="{9D8B030D-6E8A-4147-A177-3AD203B41FA5}">
                      <a16:colId xmlns:a16="http://schemas.microsoft.com/office/drawing/2014/main" val="20005"/>
                    </a:ext>
                  </a:extLst>
                </a:gridCol>
                <a:gridCol w="358175">
                  <a:extLst>
                    <a:ext uri="{9D8B030D-6E8A-4147-A177-3AD203B41FA5}">
                      <a16:colId xmlns:a16="http://schemas.microsoft.com/office/drawing/2014/main" val="20006"/>
                    </a:ext>
                  </a:extLst>
                </a:gridCol>
                <a:gridCol w="358175">
                  <a:extLst>
                    <a:ext uri="{9D8B030D-6E8A-4147-A177-3AD203B41FA5}">
                      <a16:colId xmlns:a16="http://schemas.microsoft.com/office/drawing/2014/main" val="20007"/>
                    </a:ext>
                  </a:extLst>
                </a:gridCol>
                <a:gridCol w="358175">
                  <a:extLst>
                    <a:ext uri="{9D8B030D-6E8A-4147-A177-3AD203B41FA5}">
                      <a16:colId xmlns:a16="http://schemas.microsoft.com/office/drawing/2014/main" val="20008"/>
                    </a:ext>
                  </a:extLst>
                </a:gridCol>
                <a:gridCol w="358175">
                  <a:extLst>
                    <a:ext uri="{9D8B030D-6E8A-4147-A177-3AD203B41FA5}">
                      <a16:colId xmlns:a16="http://schemas.microsoft.com/office/drawing/2014/main" val="20009"/>
                    </a:ext>
                  </a:extLst>
                </a:gridCol>
                <a:gridCol w="358175">
                  <a:extLst>
                    <a:ext uri="{9D8B030D-6E8A-4147-A177-3AD203B41FA5}">
                      <a16:colId xmlns:a16="http://schemas.microsoft.com/office/drawing/2014/main" val="20010"/>
                    </a:ext>
                  </a:extLst>
                </a:gridCol>
                <a:gridCol w="358175">
                  <a:extLst>
                    <a:ext uri="{9D8B030D-6E8A-4147-A177-3AD203B41FA5}">
                      <a16:colId xmlns:a16="http://schemas.microsoft.com/office/drawing/2014/main" val="20011"/>
                    </a:ext>
                  </a:extLst>
                </a:gridCol>
                <a:gridCol w="358175">
                  <a:extLst>
                    <a:ext uri="{9D8B030D-6E8A-4147-A177-3AD203B41FA5}">
                      <a16:colId xmlns:a16="http://schemas.microsoft.com/office/drawing/2014/main" val="20012"/>
                    </a:ext>
                  </a:extLst>
                </a:gridCol>
                <a:gridCol w="358175">
                  <a:extLst>
                    <a:ext uri="{9D8B030D-6E8A-4147-A177-3AD203B41FA5}">
                      <a16:colId xmlns:a16="http://schemas.microsoft.com/office/drawing/2014/main" val="20013"/>
                    </a:ext>
                  </a:extLst>
                </a:gridCol>
                <a:gridCol w="358175">
                  <a:extLst>
                    <a:ext uri="{9D8B030D-6E8A-4147-A177-3AD203B41FA5}">
                      <a16:colId xmlns:a16="http://schemas.microsoft.com/office/drawing/2014/main" val="20014"/>
                    </a:ext>
                  </a:extLst>
                </a:gridCol>
                <a:gridCol w="358175">
                  <a:extLst>
                    <a:ext uri="{9D8B030D-6E8A-4147-A177-3AD203B41FA5}">
                      <a16:colId xmlns:a16="http://schemas.microsoft.com/office/drawing/2014/main" val="20015"/>
                    </a:ext>
                  </a:extLst>
                </a:gridCol>
                <a:gridCol w="358175">
                  <a:extLst>
                    <a:ext uri="{9D8B030D-6E8A-4147-A177-3AD203B41FA5}">
                      <a16:colId xmlns:a16="http://schemas.microsoft.com/office/drawing/2014/main" val="20016"/>
                    </a:ext>
                  </a:extLst>
                </a:gridCol>
                <a:gridCol w="358175">
                  <a:extLst>
                    <a:ext uri="{9D8B030D-6E8A-4147-A177-3AD203B41FA5}">
                      <a16:colId xmlns:a16="http://schemas.microsoft.com/office/drawing/2014/main" val="20017"/>
                    </a:ext>
                  </a:extLst>
                </a:gridCol>
                <a:gridCol w="358175">
                  <a:extLst>
                    <a:ext uri="{9D8B030D-6E8A-4147-A177-3AD203B41FA5}">
                      <a16:colId xmlns:a16="http://schemas.microsoft.com/office/drawing/2014/main" val="20018"/>
                    </a:ext>
                  </a:extLst>
                </a:gridCol>
                <a:gridCol w="358175">
                  <a:extLst>
                    <a:ext uri="{9D8B030D-6E8A-4147-A177-3AD203B41FA5}">
                      <a16:colId xmlns:a16="http://schemas.microsoft.com/office/drawing/2014/main" val="20019"/>
                    </a:ext>
                  </a:extLst>
                </a:gridCol>
                <a:gridCol w="358175">
                  <a:extLst>
                    <a:ext uri="{9D8B030D-6E8A-4147-A177-3AD203B41FA5}">
                      <a16:colId xmlns:a16="http://schemas.microsoft.com/office/drawing/2014/main" val="20020"/>
                    </a:ext>
                  </a:extLst>
                </a:gridCol>
                <a:gridCol w="358175">
                  <a:extLst>
                    <a:ext uri="{9D8B030D-6E8A-4147-A177-3AD203B41FA5}">
                      <a16:colId xmlns:a16="http://schemas.microsoft.com/office/drawing/2014/main" val="20021"/>
                    </a:ext>
                  </a:extLst>
                </a:gridCol>
                <a:gridCol w="358175">
                  <a:extLst>
                    <a:ext uri="{9D8B030D-6E8A-4147-A177-3AD203B41FA5}">
                      <a16:colId xmlns:a16="http://schemas.microsoft.com/office/drawing/2014/main" val="20022"/>
                    </a:ext>
                  </a:extLst>
                </a:gridCol>
                <a:gridCol w="358175">
                  <a:extLst>
                    <a:ext uri="{9D8B030D-6E8A-4147-A177-3AD203B41FA5}">
                      <a16:colId xmlns:a16="http://schemas.microsoft.com/office/drawing/2014/main" val="20023"/>
                    </a:ext>
                  </a:extLst>
                </a:gridCol>
                <a:gridCol w="358175">
                  <a:extLst>
                    <a:ext uri="{9D8B030D-6E8A-4147-A177-3AD203B41FA5}">
                      <a16:colId xmlns:a16="http://schemas.microsoft.com/office/drawing/2014/main" val="20024"/>
                    </a:ext>
                  </a:extLst>
                </a:gridCol>
                <a:gridCol w="358175">
                  <a:extLst>
                    <a:ext uri="{9D8B030D-6E8A-4147-A177-3AD203B41FA5}">
                      <a16:colId xmlns:a16="http://schemas.microsoft.com/office/drawing/2014/main" val="20025"/>
                    </a:ext>
                  </a:extLst>
                </a:gridCol>
              </a:tblGrid>
              <a:tr h="544286">
                <a:tc>
                  <a:txBody>
                    <a:bodyPr/>
                    <a:lstStyle/>
                    <a:p>
                      <a:pPr algn="l" fontAlgn="ctr"/>
                      <a:endParaRPr lang="en-US" sz="800" b="0" i="0" u="none" strike="noStrike" dirty="0">
                        <a:solidFill>
                          <a:srgbClr val="9933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a:solidFill>
                            <a:srgbClr val="000000"/>
                          </a:solidFill>
                          <a:latin typeface="Century Gothic" panose="020B0502020202020204" pitchFamily="34" charset="0"/>
                        </a:rPr>
                        <a:t>Veličina preduzeća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latin typeface="Century Gothic" panose="020B0502020202020204" pitchFamily="34" charset="0"/>
                        </a:rPr>
                        <a:t>Teritorija poslovanja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dirty="0" err="1">
                          <a:solidFill>
                            <a:srgbClr val="000000"/>
                          </a:solidFill>
                          <a:latin typeface="Century Gothic" panose="020B0502020202020204" pitchFamily="34" charset="0"/>
                        </a:rPr>
                        <a:t>Osnivanje</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firme</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51795">
                <a:tc>
                  <a:txBody>
                    <a:bodyPr/>
                    <a:lstStyle/>
                    <a:p>
                      <a:pPr algn="l" fontAlgn="ctr"/>
                      <a:r>
                        <a:rPr lang="en-US" sz="800" b="0" i="0" u="none" strike="noStrike" dirty="0">
                          <a:solidFill>
                            <a:srgbClr val="000000"/>
                          </a:solidFill>
                          <a:latin typeface="Century Gothic" panose="020B0502020202020204" pitchFamily="34" charset="0"/>
                        </a:rPr>
                        <a:t> </a:t>
                      </a:r>
                    </a:p>
                  </a:txBody>
                  <a:tcPr marL="4003" marR="4003" marT="400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Veliko</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Srednje</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Malo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 god.</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57135">
                <a:tc>
                  <a:txBody>
                    <a:bodyPr/>
                    <a:lstStyle/>
                    <a:p>
                      <a:pPr algn="ctr" fontAlgn="ctr"/>
                      <a:r>
                        <a:rPr lang="en-US" sz="8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effectLst/>
                          <a:latin typeface="Century Gothic" panose="020B0502020202020204" pitchFamily="34" charset="0"/>
                        </a:rPr>
                        <a:t>332</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51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237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157</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175</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157</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40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72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30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107</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94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47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84</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53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73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148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58</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10</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87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189</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357215">
                <a:tc>
                  <a:txBody>
                    <a:bodyPr/>
                    <a:lstStyle/>
                    <a:p>
                      <a:pPr algn="r" fontAlgn="ctr"/>
                      <a:endParaRPr lang="en-US" sz="800" b="0"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(A)</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401845">
                <a:tc gridSpan="26">
                  <a:txBody>
                    <a:bodyPr/>
                    <a:lstStyle/>
                    <a:p>
                      <a:pPr algn="l" fontAlgn="t"/>
                      <a:r>
                        <a:rPr lang="it-IT" sz="800" b="1" dirty="0">
                          <a:effectLst/>
                          <a:latin typeface="Century Gothic" panose="020B0502020202020204" pitchFamily="34" charset="0"/>
                          <a:ea typeface="Calibri" panose="020F0502020204030204" pitchFamily="34" charset="0"/>
                          <a:cs typeface="Times New Roman" panose="02020603050405020304" pitchFamily="18" charset="0"/>
                        </a:rPr>
                        <a:t>Da li su očekivani rezultati u skladu da postignutim?</a:t>
                      </a:r>
                      <a:endParaRPr lang="en-US" sz="800" b="1" i="0" u="none" strike="noStrike" kern="1200" dirty="0">
                        <a:solidFill>
                          <a:srgbClr val="000000"/>
                        </a:solidFill>
                        <a:effectLst/>
                        <a:latin typeface="Century Gothic" panose="020B0502020202020204" pitchFamily="34" charset="0"/>
                        <a:ea typeface="+mn-ea"/>
                        <a:cs typeface="+mn-cs"/>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13601755"/>
                  </a:ext>
                </a:extLst>
              </a:tr>
              <a:tr h="401845">
                <a:tc>
                  <a:txBody>
                    <a:bodyPr/>
                    <a:lstStyle/>
                    <a:p>
                      <a:pPr algn="ctr" fontAlgn="ctr"/>
                      <a:r>
                        <a:rPr lang="en-US" sz="800" b="0" i="0" u="none" strike="noStrike" dirty="0" err="1">
                          <a:solidFill>
                            <a:srgbClr val="000000"/>
                          </a:solidFill>
                          <a:effectLst/>
                          <a:latin typeface="Century Gothic" panose="020B0502020202020204" pitchFamily="34" charset="0"/>
                        </a:rPr>
                        <a:t>Postigli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smo</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više</a:t>
                      </a:r>
                      <a:r>
                        <a:rPr lang="en-US" sz="800" b="0" i="0" u="none" strike="noStrike" dirty="0">
                          <a:solidFill>
                            <a:srgbClr val="000000"/>
                          </a:solidFill>
                          <a:effectLst/>
                          <a:latin typeface="Century Gothic" panose="020B0502020202020204" pitchFamily="34" charset="0"/>
                        </a:rPr>
                        <a:t> od </a:t>
                      </a:r>
                      <a:r>
                        <a:rPr lang="en-US" sz="800" b="0" i="0" u="none" strike="noStrike" dirty="0" err="1">
                          <a:solidFill>
                            <a:srgbClr val="000000"/>
                          </a:solidFill>
                          <a:effectLst/>
                          <a:latin typeface="Century Gothic" panose="020B0502020202020204" pitchFamily="34" charset="0"/>
                        </a:rPr>
                        <a:t>očekivanog</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premašena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su</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očekivanja</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15.7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14.8</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39551909"/>
                  </a:ext>
                </a:extLst>
              </a:tr>
              <a:tr h="401845">
                <a:tc>
                  <a:txBody>
                    <a:bodyPr/>
                    <a:lstStyle/>
                    <a:p>
                      <a:pPr algn="ctr" fontAlgn="ctr"/>
                      <a:r>
                        <a:rPr lang="en-US" sz="800" b="0" i="0" u="none" strike="noStrike" dirty="0" err="1">
                          <a:solidFill>
                            <a:srgbClr val="000000"/>
                          </a:solidFill>
                          <a:effectLst/>
                          <a:latin typeface="Century Gothic" panose="020B0502020202020204" pitchFamily="34" charset="0"/>
                        </a:rPr>
                        <a:t>Postigli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smo</a:t>
                      </a:r>
                      <a:r>
                        <a:rPr lang="en-US" sz="800" b="0" i="0" u="none" strike="noStrike" dirty="0">
                          <a:solidFill>
                            <a:srgbClr val="000000"/>
                          </a:solidFill>
                          <a:effectLst/>
                          <a:latin typeface="Century Gothic" panose="020B0502020202020204" pitchFamily="34" charset="0"/>
                        </a:rPr>
                        <a:t> ono </a:t>
                      </a:r>
                      <a:r>
                        <a:rPr lang="en-US" sz="800" b="0" i="0" u="none" strike="noStrike" dirty="0" err="1">
                          <a:solidFill>
                            <a:srgbClr val="000000"/>
                          </a:solidFill>
                          <a:effectLst/>
                          <a:latin typeface="Century Gothic" panose="020B0502020202020204" pitchFamily="34" charset="0"/>
                        </a:rPr>
                        <a:t>što</a:t>
                      </a:r>
                      <a:r>
                        <a:rPr lang="en-US" sz="800" b="0" i="0" u="none" strike="noStrike" dirty="0">
                          <a:solidFill>
                            <a:srgbClr val="000000"/>
                          </a:solidFill>
                          <a:effectLst/>
                          <a:latin typeface="Century Gothic" panose="020B0502020202020204" pitchFamily="34" charset="0"/>
                        </a:rPr>
                        <a:t> je </a:t>
                      </a:r>
                      <a:r>
                        <a:rPr lang="en-US" sz="800" b="0" i="0" u="none" strike="noStrike" dirty="0" err="1">
                          <a:solidFill>
                            <a:srgbClr val="000000"/>
                          </a:solidFill>
                          <a:effectLst/>
                          <a:latin typeface="Century Gothic" panose="020B0502020202020204" pitchFamily="34" charset="0"/>
                        </a:rPr>
                        <a:t>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očekivano</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74.1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96.3</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A C</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58.8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70.3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72.3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72.3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71.4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78.1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68.9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82.8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75.7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014354093"/>
                  </a:ext>
                </a:extLst>
              </a:tr>
              <a:tr h="401845">
                <a:tc>
                  <a:txBody>
                    <a:bodyPr/>
                    <a:lstStyle/>
                    <a:p>
                      <a:pPr algn="ctr" fontAlgn="ctr"/>
                      <a:r>
                        <a:rPr lang="it-IT" sz="800" b="0" i="0" u="none" strike="noStrike" dirty="0">
                          <a:solidFill>
                            <a:srgbClr val="000000"/>
                          </a:solidFill>
                          <a:effectLst/>
                          <a:latin typeface="Century Gothic" panose="020B0502020202020204" pitchFamily="34" charset="0"/>
                        </a:rPr>
                        <a:t>Postigli smo manje od očekivanog</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17.5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chemeClr val="bg1"/>
                          </a:solidFill>
                          <a:effectLst/>
                          <a:latin typeface="Century Gothic" panose="020B0502020202020204" pitchFamily="34" charset="0"/>
                        </a:rPr>
                        <a:t>21.3</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B</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0" i="0" u="none" strike="noStrike" dirty="0">
                          <a:solidFill>
                            <a:srgbClr val="000000"/>
                          </a:solidFill>
                          <a:effectLst/>
                          <a:latin typeface="Century Gothic" panose="020B0502020202020204" pitchFamily="34" charset="0"/>
                        </a:rPr>
                        <a:t>8.3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9.5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459111697"/>
                  </a:ext>
                </a:extLst>
              </a:tr>
              <a:tr h="401845">
                <a:tc gridSpan="26">
                  <a:txBody>
                    <a:bodyPr/>
                    <a:lstStyle/>
                    <a:p>
                      <a:pPr algn="l" fontAlgn="t"/>
                      <a:r>
                        <a:rPr lang="it-IT" sz="800" b="1" dirty="0">
                          <a:effectLst/>
                          <a:latin typeface="Century Gothic" panose="020B0502020202020204" pitchFamily="34" charset="0"/>
                          <a:ea typeface="Calibri" panose="020F0502020204030204" pitchFamily="34" charset="0"/>
                          <a:cs typeface="Times New Roman" panose="02020603050405020304" pitchFamily="18" charset="0"/>
                        </a:rPr>
                        <a:t>Da li je neko u vašoj kompaniji u prethodnih 12 meseci nagrađen za predlog za unapređenje poslovanja?</a:t>
                      </a:r>
                      <a:endParaRPr lang="en-US" sz="800" b="1"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159649218"/>
                  </a:ext>
                </a:extLst>
              </a:tr>
              <a:tr h="401845">
                <a:tc>
                  <a:txBody>
                    <a:bodyPr/>
                    <a:lstStyle/>
                    <a:p>
                      <a:pPr algn="ctr" fontAlgn="ctr"/>
                      <a:r>
                        <a:rPr lang="en-US" sz="800" b="0" i="0" u="none" strike="noStrike" dirty="0">
                          <a:solidFill>
                            <a:srgbClr val="000000"/>
                          </a:solidFill>
                          <a:effectLst/>
                          <a:latin typeface="Century Gothic" panose="020B0502020202020204" pitchFamily="34" charset="0"/>
                        </a:rPr>
                        <a:t>Da</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effectLst/>
                          <a:latin typeface="Century Gothic" panose="020B0502020202020204" pitchFamily="34" charset="0"/>
                        </a:rPr>
                        <a:t>26.5</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E</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effectLst/>
                          <a:latin typeface="Century Gothic" panose="020B0502020202020204" pitchFamily="34" charset="0"/>
                        </a:rPr>
                        <a:t>44.4</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E</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effectLst/>
                          <a:latin typeface="Century Gothic" panose="020B0502020202020204" pitchFamily="34" charset="0"/>
                        </a:rPr>
                        <a:t>52.9</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E</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effectLst/>
                          <a:latin typeface="Century Gothic" panose="020B0502020202020204" pitchFamily="34" charset="0"/>
                        </a:rPr>
                        <a:t>41.2</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E</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effectLst/>
                          <a:latin typeface="Century Gothic" panose="020B0502020202020204" pitchFamily="34" charset="0"/>
                        </a:rPr>
                        <a:t>19.4</a:t>
                      </a:r>
                      <a:br>
                        <a:rPr lang="en-US" sz="800" b="1" i="0" u="none" strike="noStrike" dirty="0">
                          <a:solidFill>
                            <a:schemeClr val="bg1"/>
                          </a:solidFill>
                          <a:effectLst/>
                          <a:latin typeface="Century Gothic" panose="020B0502020202020204" pitchFamily="34" charset="0"/>
                        </a:rPr>
                      </a:br>
                      <a:endParaRPr lang="en-US" sz="800" b="1" i="0" u="none" strike="noStrike" dirty="0">
                        <a:solidFill>
                          <a:schemeClr val="bg1"/>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dirty="0">
                          <a:solidFill>
                            <a:srgbClr val="000000"/>
                          </a:solidFill>
                          <a:effectLst/>
                          <a:latin typeface="Century Gothic" panose="020B0502020202020204" pitchFamily="34" charset="0"/>
                        </a:rPr>
                        <a:t>30.6</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17.2</a:t>
                      </a:r>
                      <a:br>
                        <a:rPr lang="en-US" sz="800" b="1" i="0" u="none" strike="noStrike" dirty="0">
                          <a:solidFill>
                            <a:schemeClr val="bg1"/>
                          </a:solidFill>
                          <a:effectLst/>
                          <a:latin typeface="Century Gothic" panose="020B0502020202020204" pitchFamily="34" charset="0"/>
                        </a:rPr>
                      </a:br>
                      <a:endParaRPr lang="en-US" sz="800" b="1" i="0" u="none" strike="noStrike" dirty="0">
                        <a:solidFill>
                          <a:schemeClr val="bg1"/>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effectLst/>
                          <a:latin typeface="Century Gothic" panose="020B0502020202020204" pitchFamily="34" charset="0"/>
                        </a:rPr>
                        <a:t>22.5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37.5</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B</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31.3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chemeClr val="bg1"/>
                          </a:solidFill>
                          <a:effectLst/>
                          <a:latin typeface="Century Gothic" panose="020B0502020202020204" pitchFamily="34" charset="0"/>
                        </a:rPr>
                        <a:t>52.9</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B</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22.4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chemeClr val="bg1"/>
                          </a:solidFill>
                          <a:effectLst/>
                          <a:latin typeface="Century Gothic" panose="020B0502020202020204" pitchFamily="34" charset="0"/>
                        </a:rPr>
                        <a:t>39.6</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C</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16.4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26.4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27.6</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20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401845">
                <a:tc>
                  <a:txBody>
                    <a:bodyPr/>
                    <a:lstStyle/>
                    <a:p>
                      <a:pPr algn="ctr" fontAlgn="ctr"/>
                      <a:r>
                        <a:rPr lang="en-US" sz="800" b="0" i="0" u="none" strike="noStrike" dirty="0">
                          <a:solidFill>
                            <a:srgbClr val="000000"/>
                          </a:solidFill>
                          <a:effectLst/>
                          <a:latin typeface="Century Gothic" panose="020B0502020202020204" pitchFamily="34" charset="0"/>
                        </a:rPr>
                        <a:t>Ne</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pt-BR" sz="800" b="1" i="0" u="none" strike="noStrike" dirty="0">
                          <a:solidFill>
                            <a:schemeClr val="bg1"/>
                          </a:solidFill>
                          <a:effectLst/>
                          <a:latin typeface="Century Gothic" panose="020B0502020202020204" pitchFamily="34" charset="0"/>
                        </a:rPr>
                        <a:t>80.6</a:t>
                      </a:r>
                      <a:br>
                        <a:rPr lang="pt-BR" sz="800" b="1" i="0" u="none" strike="noStrike" dirty="0">
                          <a:solidFill>
                            <a:schemeClr val="bg1"/>
                          </a:solidFill>
                          <a:effectLst/>
                          <a:latin typeface="Century Gothic" panose="020B0502020202020204" pitchFamily="34" charset="0"/>
                        </a:rPr>
                      </a:br>
                      <a:r>
                        <a:rPr lang="pt-BR" sz="800" b="1" i="0" u="none" strike="noStrike" dirty="0">
                          <a:solidFill>
                            <a:schemeClr val="bg1"/>
                          </a:solidFill>
                          <a:effectLst/>
                          <a:latin typeface="Century Gothic" panose="020B0502020202020204" pitchFamily="34" charset="0"/>
                        </a:rPr>
                        <a:t>A B C D</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69.4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chemeClr val="bg1"/>
                          </a:solidFill>
                          <a:effectLst/>
                          <a:latin typeface="Century Gothic" panose="020B0502020202020204" pitchFamily="34" charset="0"/>
                        </a:rPr>
                        <a:t>82.8</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A D G</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77.5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74.5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70.2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60.4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chemeClr val="bg1"/>
                          </a:solidFill>
                          <a:effectLst/>
                          <a:latin typeface="Century Gothic" panose="020B0502020202020204" pitchFamily="34" charset="0"/>
                        </a:rPr>
                        <a:t>83.6</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B</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73.6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80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72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78.2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74.1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56496557"/>
                  </a:ext>
                </a:extLst>
              </a:tr>
            </a:tbl>
          </a:graphicData>
        </a:graphic>
      </p:graphicFrame>
      <p:sp>
        <p:nvSpPr>
          <p:cNvPr id="2" name="Slide Number Placeholder 1">
            <a:extLst>
              <a:ext uri="{FF2B5EF4-FFF2-40B4-BE49-F238E27FC236}">
                <a16:creationId xmlns:a16="http://schemas.microsoft.com/office/drawing/2014/main" id="{EE267DBF-0A65-4579-99A4-9BA172401914}"/>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33</a:t>
            </a:fld>
            <a:endParaRPr lang="en-US" dirty="0"/>
          </a:p>
        </p:txBody>
      </p:sp>
      <p:sp>
        <p:nvSpPr>
          <p:cNvPr id="11"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600" dirty="0">
                <a:solidFill>
                  <a:srgbClr val="004B88"/>
                </a:solidFill>
                <a:latin typeface="Century Gothic" panose="020B0502020202020204" pitchFamily="34" charset="0"/>
              </a:rPr>
              <a:t>Da li su očekivani rezultati u skladu da postignutim?</a:t>
            </a:r>
          </a:p>
          <a:p>
            <a:r>
              <a:rPr lang="it-IT" sz="1600" dirty="0">
                <a:solidFill>
                  <a:srgbClr val="004B88"/>
                </a:solidFill>
                <a:latin typeface="Century Gothic" panose="020B0502020202020204" pitchFamily="34" charset="0"/>
              </a:rPr>
              <a:t>Da li je neko u vašoj kompaniji u prethodnih 12 meseci nagrađen za predlog</a:t>
            </a:r>
            <a:endParaRPr lang="sr-Latn-RS" sz="1600" dirty="0">
              <a:solidFill>
                <a:srgbClr val="004B88"/>
              </a:solidFill>
              <a:latin typeface="Century Gothic" panose="020B0502020202020204" pitchFamily="34" charset="0"/>
            </a:endParaRPr>
          </a:p>
          <a:p>
            <a:r>
              <a:rPr lang="it-IT" sz="1600" dirty="0">
                <a:solidFill>
                  <a:srgbClr val="004B88"/>
                </a:solidFill>
                <a:latin typeface="Century Gothic" panose="020B0502020202020204" pitchFamily="34" charset="0"/>
              </a:rPr>
              <a:t>za unapređenje poslovanja?</a:t>
            </a:r>
            <a:endParaRPr lang="en-US" sz="1600" dirty="0">
              <a:solidFill>
                <a:srgbClr val="004B88"/>
              </a:solidFill>
              <a:latin typeface="Century Gothic" panose="020B0502020202020204" pitchFamily="34" charset="0"/>
            </a:endParaRPr>
          </a:p>
        </p:txBody>
      </p:sp>
      <p:sp>
        <p:nvSpPr>
          <p:cNvPr id="13" name="Rectangle 12">
            <a:extLst>
              <a:ext uri="{FF2B5EF4-FFF2-40B4-BE49-F238E27FC236}">
                <a16:creationId xmlns:a16="http://schemas.microsoft.com/office/drawing/2014/main" id="{694E4409-6E93-4271-ADD5-33FFFA2FE67C}"/>
              </a:ext>
            </a:extLst>
          </p:cNvPr>
          <p:cNvSpPr/>
          <p:nvPr/>
        </p:nvSpPr>
        <p:spPr>
          <a:xfrm>
            <a:off x="3031249" y="2591191"/>
            <a:ext cx="683205" cy="482935"/>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4" name="Rectangle 13">
            <a:extLst>
              <a:ext uri="{FF2B5EF4-FFF2-40B4-BE49-F238E27FC236}">
                <a16:creationId xmlns:a16="http://schemas.microsoft.com/office/drawing/2014/main" id="{5B8DCE0F-F645-4805-9D7D-BA3825869FC5}"/>
              </a:ext>
            </a:extLst>
          </p:cNvPr>
          <p:cNvSpPr/>
          <p:nvPr/>
        </p:nvSpPr>
        <p:spPr>
          <a:xfrm>
            <a:off x="6267789" y="2591190"/>
            <a:ext cx="1010194" cy="2111439"/>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5" name="Rectangle 14">
            <a:extLst>
              <a:ext uri="{FF2B5EF4-FFF2-40B4-BE49-F238E27FC236}">
                <a16:creationId xmlns:a16="http://schemas.microsoft.com/office/drawing/2014/main" id="{B6CFC16A-8E3D-4C99-BE1A-EF4A68484C29}"/>
              </a:ext>
            </a:extLst>
          </p:cNvPr>
          <p:cNvSpPr/>
          <p:nvPr/>
        </p:nvSpPr>
        <p:spPr>
          <a:xfrm>
            <a:off x="9837593" y="2591191"/>
            <a:ext cx="683205" cy="3315233"/>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6" name="Rectangle 15">
            <a:extLst>
              <a:ext uri="{FF2B5EF4-FFF2-40B4-BE49-F238E27FC236}">
                <a16:creationId xmlns:a16="http://schemas.microsoft.com/office/drawing/2014/main" id="{1EB016FB-2456-4D67-91BF-79F2ABA63BB3}"/>
              </a:ext>
            </a:extLst>
          </p:cNvPr>
          <p:cNvSpPr/>
          <p:nvPr/>
        </p:nvSpPr>
        <p:spPr>
          <a:xfrm>
            <a:off x="6267789" y="5129349"/>
            <a:ext cx="1010194" cy="777075"/>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7" name="Rectangle 16">
            <a:extLst>
              <a:ext uri="{FF2B5EF4-FFF2-40B4-BE49-F238E27FC236}">
                <a16:creationId xmlns:a16="http://schemas.microsoft.com/office/drawing/2014/main" id="{F73E5D1A-72C1-470B-8404-68272D3E8145}"/>
              </a:ext>
            </a:extLst>
          </p:cNvPr>
          <p:cNvSpPr/>
          <p:nvPr/>
        </p:nvSpPr>
        <p:spPr>
          <a:xfrm>
            <a:off x="3031250" y="3491697"/>
            <a:ext cx="684596" cy="121093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9" name="Rectangle 18">
            <a:extLst>
              <a:ext uri="{FF2B5EF4-FFF2-40B4-BE49-F238E27FC236}">
                <a16:creationId xmlns:a16="http://schemas.microsoft.com/office/drawing/2014/main" id="{F73E5D1A-72C1-470B-8404-68272D3E8145}"/>
              </a:ext>
            </a:extLst>
          </p:cNvPr>
          <p:cNvSpPr/>
          <p:nvPr/>
        </p:nvSpPr>
        <p:spPr>
          <a:xfrm>
            <a:off x="3031249" y="5120199"/>
            <a:ext cx="684597" cy="786225"/>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164386864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hart 6">
            <a:extLst>
              <a:ext uri="{FF2B5EF4-FFF2-40B4-BE49-F238E27FC236}">
                <a16:creationId xmlns:a16="http://schemas.microsoft.com/office/drawing/2014/main" id="{8E7FA925-655D-4FAA-A701-7DC4912FE14E}"/>
              </a:ext>
            </a:extLst>
          </p:cNvPr>
          <p:cNvGraphicFramePr/>
          <p:nvPr>
            <p:extLst>
              <p:ext uri="{D42A27DB-BD31-4B8C-83A1-F6EECF244321}">
                <p14:modId xmlns:p14="http://schemas.microsoft.com/office/powerpoint/2010/main" val="3420151331"/>
              </p:ext>
            </p:extLst>
          </p:nvPr>
        </p:nvGraphicFramePr>
        <p:xfrm>
          <a:off x="-1106333" y="1050260"/>
          <a:ext cx="6121368" cy="3576166"/>
        </p:xfrm>
        <a:graphic>
          <a:graphicData uri="http://schemas.openxmlformats.org/drawingml/2006/chart">
            <c:chart xmlns:c="http://schemas.openxmlformats.org/drawingml/2006/chart" xmlns:r="http://schemas.openxmlformats.org/officeDocument/2006/relationships" r:id="rId2"/>
          </a:graphicData>
        </a:graphic>
      </p:graphicFrame>
      <p:sp>
        <p:nvSpPr>
          <p:cNvPr id="13" name="TextBox 12">
            <a:extLst>
              <a:ext uri="{FF2B5EF4-FFF2-40B4-BE49-F238E27FC236}">
                <a16:creationId xmlns:a16="http://schemas.microsoft.com/office/drawing/2014/main" id="{EF22715C-329B-4985-B298-76BAA0DB8E57}"/>
              </a:ext>
            </a:extLst>
          </p:cNvPr>
          <p:cNvSpPr txBox="1"/>
          <p:nvPr/>
        </p:nvSpPr>
        <p:spPr>
          <a:xfrm>
            <a:off x="3010859" y="3911266"/>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404040"/>
                </a:solidFill>
                <a:effectLst/>
                <a:uLnTx/>
                <a:uFillTx/>
                <a:latin typeface="Calibri" panose="020F0502020204030204"/>
                <a:ea typeface="+mn-ea"/>
                <a:cs typeface="+mn-cs"/>
              </a:rPr>
              <a:t>Baza</a:t>
            </a:r>
            <a:r>
              <a:rPr kumimoji="0" lang="en-US" sz="800" b="0" i="1" u="none" strike="noStrike" kern="1200" cap="none" spc="0" normalizeH="0" baseline="0" noProof="0" dirty="0">
                <a:ln>
                  <a:noFill/>
                </a:ln>
                <a:solidFill>
                  <a:srgbClr val="404040"/>
                </a:solidFill>
                <a:effectLst/>
                <a:uLnTx/>
                <a:uFillTx/>
                <a:latin typeface="Calibri" panose="020F0502020204030204"/>
                <a:ea typeface="+mn-ea"/>
                <a:cs typeface="+mn-cs"/>
              </a:rPr>
              <a:t>: n = 332</a:t>
            </a:r>
          </a:p>
        </p:txBody>
      </p:sp>
      <p:graphicFrame>
        <p:nvGraphicFramePr>
          <p:cNvPr id="8" name="Chart 7">
            <a:extLst>
              <a:ext uri="{FF2B5EF4-FFF2-40B4-BE49-F238E27FC236}">
                <a16:creationId xmlns:a16="http://schemas.microsoft.com/office/drawing/2014/main" id="{A42AA830-3BE6-4FE4-BD4B-A36DC657D441}"/>
              </a:ext>
            </a:extLst>
          </p:cNvPr>
          <p:cNvGraphicFramePr/>
          <p:nvPr>
            <p:extLst>
              <p:ext uri="{D42A27DB-BD31-4B8C-83A1-F6EECF244321}">
                <p14:modId xmlns:p14="http://schemas.microsoft.com/office/powerpoint/2010/main" val="3165187050"/>
              </p:ext>
            </p:extLst>
          </p:nvPr>
        </p:nvGraphicFramePr>
        <p:xfrm>
          <a:off x="5910943" y="1183203"/>
          <a:ext cx="6096000" cy="3761663"/>
        </p:xfrm>
        <a:graphic>
          <a:graphicData uri="http://schemas.openxmlformats.org/drawingml/2006/chart">
            <c:chart xmlns:c="http://schemas.openxmlformats.org/drawingml/2006/chart" xmlns:r="http://schemas.openxmlformats.org/officeDocument/2006/relationships" r:id="rId3"/>
          </a:graphicData>
        </a:graphic>
      </p:graphicFrame>
      <p:cxnSp>
        <p:nvCxnSpPr>
          <p:cNvPr id="5" name="Straight Arrow Connector 4">
            <a:extLst>
              <a:ext uri="{FF2B5EF4-FFF2-40B4-BE49-F238E27FC236}">
                <a16:creationId xmlns:a16="http://schemas.microsoft.com/office/drawing/2014/main" id="{E0C9AB7E-9018-4441-8754-96C1A3D338F2}"/>
              </a:ext>
            </a:extLst>
          </p:cNvPr>
          <p:cNvCxnSpPr/>
          <p:nvPr/>
        </p:nvCxnSpPr>
        <p:spPr>
          <a:xfrm>
            <a:off x="3768169" y="2714819"/>
            <a:ext cx="1483360" cy="0"/>
          </a:xfrm>
          <a:prstGeom prst="straightConnector1">
            <a:avLst/>
          </a:prstGeom>
          <a:ln w="19050">
            <a:solidFill>
              <a:srgbClr val="004B88"/>
            </a:solidFill>
            <a:tailEnd type="triangle"/>
          </a:ln>
        </p:spPr>
        <p:style>
          <a:lnRef idx="1">
            <a:schemeClr val="accent1"/>
          </a:lnRef>
          <a:fillRef idx="0">
            <a:schemeClr val="accent1"/>
          </a:fillRef>
          <a:effectRef idx="0">
            <a:schemeClr val="accent1"/>
          </a:effectRef>
          <a:fontRef idx="minor">
            <a:schemeClr val="tx1"/>
          </a:fontRef>
        </p:style>
      </p:cxnSp>
      <p:sp>
        <p:nvSpPr>
          <p:cNvPr id="9" name="TextBox 8">
            <a:extLst>
              <a:ext uri="{FF2B5EF4-FFF2-40B4-BE49-F238E27FC236}">
                <a16:creationId xmlns:a16="http://schemas.microsoft.com/office/drawing/2014/main" id="{2772D591-8AFE-40EB-B689-B035C633662D}"/>
              </a:ext>
            </a:extLst>
          </p:cNvPr>
          <p:cNvSpPr txBox="1"/>
          <p:nvPr/>
        </p:nvSpPr>
        <p:spPr>
          <a:xfrm>
            <a:off x="10438026" y="4391235"/>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6E706E"/>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6E706E"/>
                </a:solidFill>
                <a:effectLst/>
                <a:uLnTx/>
                <a:uFillTx/>
                <a:latin typeface="Century Gothic" panose="020B0502020202020204" pitchFamily="34" charset="0"/>
              </a:rPr>
              <a:t>: n = 177</a:t>
            </a:r>
          </a:p>
        </p:txBody>
      </p:sp>
      <p:sp>
        <p:nvSpPr>
          <p:cNvPr id="10" name="TextBox 9">
            <a:extLst>
              <a:ext uri="{FF2B5EF4-FFF2-40B4-BE49-F238E27FC236}">
                <a16:creationId xmlns:a16="http://schemas.microsoft.com/office/drawing/2014/main" id="{C06F5829-D8AD-4375-BBB1-99AD8D2EA2C4}"/>
              </a:ext>
            </a:extLst>
          </p:cNvPr>
          <p:cNvSpPr txBox="1"/>
          <p:nvPr/>
        </p:nvSpPr>
        <p:spPr>
          <a:xfrm>
            <a:off x="533968" y="4944866"/>
            <a:ext cx="11087838" cy="1538883"/>
          </a:xfrm>
          <a:prstGeom prst="rect">
            <a:avLst/>
          </a:prstGeom>
          <a:noFill/>
        </p:spPr>
        <p:txBody>
          <a:bodyPr wrap="square" lIns="0" rIns="0" rtlCol="0">
            <a:spAutoFit/>
          </a:bodyPr>
          <a:lstStyle/>
          <a:p>
            <a:pPr algn="just">
              <a:spcAft>
                <a:spcPts val="600"/>
              </a:spcAft>
              <a:defRPr/>
            </a:pPr>
            <a:r>
              <a:rPr lang="sr-Latn-RS" sz="1200" noProof="1">
                <a:solidFill>
                  <a:srgbClr val="6E706E"/>
                </a:solidFill>
                <a:latin typeface="Century Gothic" panose="020B0502020202020204" pitchFamily="34" charset="0"/>
              </a:rPr>
              <a:t>Više od polovine preduzeća su tokom procesa inoviranja sarađivali sa drugim preduzećem, organizacijom ili pojedincem i to, značajno više preduzeća koja su registrovana kao privredna društva nego preduzetnici. </a:t>
            </a:r>
          </a:p>
          <a:p>
            <a:pPr algn="just">
              <a:spcAft>
                <a:spcPts val="600"/>
              </a:spcAft>
              <a:defRPr/>
            </a:pPr>
            <a:r>
              <a:rPr lang="sr-Latn-RS" sz="1200" noProof="1">
                <a:solidFill>
                  <a:srgbClr val="6E706E"/>
                </a:solidFill>
                <a:latin typeface="Century Gothic" panose="020B0502020202020204" pitchFamily="34" charset="0"/>
              </a:rPr>
              <a:t>Tokom procesa inoviranja firme </a:t>
            </a:r>
            <a:r>
              <a:rPr kumimoji="0" lang="sr-Latn-RS" sz="1200" b="0" i="0" u="none" strike="noStrike" kern="1200" cap="none" spc="0" normalizeH="0" noProof="1">
                <a:ln>
                  <a:noFill/>
                </a:ln>
                <a:solidFill>
                  <a:srgbClr val="6E706E"/>
                </a:solidFill>
                <a:effectLst/>
                <a:uLnTx/>
                <a:uFillTx/>
                <a:latin typeface="Century Gothic" panose="020B0502020202020204" pitchFamily="34" charset="0"/>
              </a:rPr>
              <a:t>u najvećem broju slučajeva </a:t>
            </a:r>
            <a:r>
              <a:rPr kumimoji="0" lang="sr-Latn-RS" sz="1200" b="1" i="0" u="none" strike="noStrike" kern="1200" cap="none" spc="0" normalizeH="0" noProof="1">
                <a:ln>
                  <a:noFill/>
                </a:ln>
                <a:solidFill>
                  <a:srgbClr val="6E706E"/>
                </a:solidFill>
                <a:effectLst/>
                <a:uLnTx/>
                <a:uFillTx/>
                <a:latin typeface="Century Gothic" panose="020B0502020202020204" pitchFamily="34" charset="0"/>
              </a:rPr>
              <a:t>sarađuju sa dobavljačima opreme, materijala, softvera</a:t>
            </a:r>
            <a:r>
              <a:rPr kumimoji="0" lang="sr-Latn-RS" sz="1200" b="0" i="0" u="none" strike="noStrike" kern="1200" cap="none" spc="0" normalizeH="0" noProof="1">
                <a:ln>
                  <a:noFill/>
                </a:ln>
                <a:solidFill>
                  <a:srgbClr val="6E706E"/>
                </a:solidFill>
                <a:effectLst/>
                <a:uLnTx/>
                <a:uFillTx/>
                <a:latin typeface="Century Gothic" panose="020B0502020202020204" pitchFamily="34" charset="0"/>
              </a:rPr>
              <a:t>. Mnogo više njih sarađuje sa klijentima ili kupcima iz privatnog nego iz javnog sektora tokom inoviranja, a interesantno je da petina sarađuje sa konkurentima iz sektora delatnosti kad hoće da inovira. Samo petina njih sarađuje sa konsultantima (33% velika preduzeća). </a:t>
            </a:r>
          </a:p>
          <a:p>
            <a:pPr algn="just">
              <a:spcAft>
                <a:spcPts val="600"/>
              </a:spcAft>
              <a:defRPr/>
            </a:pPr>
            <a:r>
              <a:rPr kumimoji="0" lang="sr-Latn-RS" sz="1200" b="0" i="0" u="none" strike="noStrike" kern="1200" cap="none" spc="0" normalizeH="0" noProof="1">
                <a:ln>
                  <a:noFill/>
                </a:ln>
                <a:solidFill>
                  <a:srgbClr val="6E706E"/>
                </a:solidFill>
                <a:effectLst/>
                <a:uLnTx/>
                <a:uFillTx/>
                <a:latin typeface="Century Gothic" panose="020B0502020202020204" pitchFamily="34" charset="0"/>
              </a:rPr>
              <a:t>Svako deseto preduzeće sarađuje sa akademskom institucijom ili sa privatnim/ javnim istraživačkim institutom u procesu inoviranja, što je u skladu sa nalazom da se inovacija izuzetno retko razvija kroz saradnju sa univerzitetima. </a:t>
            </a:r>
            <a:endPar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endParaRPr>
          </a:p>
        </p:txBody>
      </p:sp>
      <p:sp>
        <p:nvSpPr>
          <p:cNvPr id="2" name="Slide Number Placeholder 1">
            <a:extLst>
              <a:ext uri="{FF2B5EF4-FFF2-40B4-BE49-F238E27FC236}">
                <a16:creationId xmlns:a16="http://schemas.microsoft.com/office/drawing/2014/main" id="{6F239411-2737-4F40-8851-F6C1A51EF062}"/>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34</a:t>
            </a:fld>
            <a:endParaRPr lang="en-US" dirty="0"/>
          </a:p>
        </p:txBody>
      </p:sp>
      <p:sp>
        <p:nvSpPr>
          <p:cNvPr id="11"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Da li je Vaše preduzeće u toku inoviranja sarađivalo na bilo kojoj aktivnosti</a:t>
            </a:r>
            <a:endParaRPr lang="sr-Latn-RS" sz="2000" dirty="0">
              <a:solidFill>
                <a:srgbClr val="004B88"/>
              </a:solidFill>
              <a:latin typeface="Century Gothic" panose="020B0502020202020204" pitchFamily="34" charset="0"/>
            </a:endParaRPr>
          </a:p>
          <a:p>
            <a:r>
              <a:rPr lang="it-IT" sz="2000" dirty="0">
                <a:solidFill>
                  <a:srgbClr val="004B88"/>
                </a:solidFill>
                <a:latin typeface="Century Gothic" panose="020B0502020202020204" pitchFamily="34" charset="0"/>
              </a:rPr>
              <a:t> sa drugim preduzećem, organizacijom ili pojedincem?</a:t>
            </a:r>
            <a:endParaRPr lang="en-US" sz="2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3353460858"/>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9D18E826-C5D2-4899-9C95-0F788404AAFA}"/>
              </a:ext>
            </a:extLst>
          </p:cNvPr>
          <p:cNvGraphicFramePr>
            <a:graphicFrameLocks noGrp="1"/>
          </p:cNvGraphicFramePr>
          <p:nvPr>
            <p:extLst>
              <p:ext uri="{D42A27DB-BD31-4B8C-83A1-F6EECF244321}">
                <p14:modId xmlns:p14="http://schemas.microsoft.com/office/powerpoint/2010/main" val="563835992"/>
              </p:ext>
            </p:extLst>
          </p:nvPr>
        </p:nvGraphicFramePr>
        <p:xfrm>
          <a:off x="533968" y="1539136"/>
          <a:ext cx="11085543" cy="2539538"/>
        </p:xfrm>
        <a:graphic>
          <a:graphicData uri="http://schemas.openxmlformats.org/drawingml/2006/table">
            <a:tbl>
              <a:tblPr/>
              <a:tblGrid>
                <a:gridCol w="2123868">
                  <a:extLst>
                    <a:ext uri="{9D8B030D-6E8A-4147-A177-3AD203B41FA5}">
                      <a16:colId xmlns:a16="http://schemas.microsoft.com/office/drawing/2014/main" val="20000"/>
                    </a:ext>
                  </a:extLst>
                </a:gridCol>
                <a:gridCol w="358467">
                  <a:extLst>
                    <a:ext uri="{9D8B030D-6E8A-4147-A177-3AD203B41FA5}">
                      <a16:colId xmlns:a16="http://schemas.microsoft.com/office/drawing/2014/main" val="20001"/>
                    </a:ext>
                  </a:extLst>
                </a:gridCol>
                <a:gridCol w="358467">
                  <a:extLst>
                    <a:ext uri="{9D8B030D-6E8A-4147-A177-3AD203B41FA5}">
                      <a16:colId xmlns:a16="http://schemas.microsoft.com/office/drawing/2014/main" val="20002"/>
                    </a:ext>
                  </a:extLst>
                </a:gridCol>
                <a:gridCol w="358467">
                  <a:extLst>
                    <a:ext uri="{9D8B030D-6E8A-4147-A177-3AD203B41FA5}">
                      <a16:colId xmlns:a16="http://schemas.microsoft.com/office/drawing/2014/main" val="20003"/>
                    </a:ext>
                  </a:extLst>
                </a:gridCol>
                <a:gridCol w="358467">
                  <a:extLst>
                    <a:ext uri="{9D8B030D-6E8A-4147-A177-3AD203B41FA5}">
                      <a16:colId xmlns:a16="http://schemas.microsoft.com/office/drawing/2014/main" val="20004"/>
                    </a:ext>
                  </a:extLst>
                </a:gridCol>
                <a:gridCol w="358467">
                  <a:extLst>
                    <a:ext uri="{9D8B030D-6E8A-4147-A177-3AD203B41FA5}">
                      <a16:colId xmlns:a16="http://schemas.microsoft.com/office/drawing/2014/main" val="20005"/>
                    </a:ext>
                  </a:extLst>
                </a:gridCol>
                <a:gridCol w="358467">
                  <a:extLst>
                    <a:ext uri="{9D8B030D-6E8A-4147-A177-3AD203B41FA5}">
                      <a16:colId xmlns:a16="http://schemas.microsoft.com/office/drawing/2014/main" val="20006"/>
                    </a:ext>
                  </a:extLst>
                </a:gridCol>
                <a:gridCol w="358467">
                  <a:extLst>
                    <a:ext uri="{9D8B030D-6E8A-4147-A177-3AD203B41FA5}">
                      <a16:colId xmlns:a16="http://schemas.microsoft.com/office/drawing/2014/main" val="20007"/>
                    </a:ext>
                  </a:extLst>
                </a:gridCol>
                <a:gridCol w="358467">
                  <a:extLst>
                    <a:ext uri="{9D8B030D-6E8A-4147-A177-3AD203B41FA5}">
                      <a16:colId xmlns:a16="http://schemas.microsoft.com/office/drawing/2014/main" val="20008"/>
                    </a:ext>
                  </a:extLst>
                </a:gridCol>
                <a:gridCol w="358467">
                  <a:extLst>
                    <a:ext uri="{9D8B030D-6E8A-4147-A177-3AD203B41FA5}">
                      <a16:colId xmlns:a16="http://schemas.microsoft.com/office/drawing/2014/main" val="20009"/>
                    </a:ext>
                  </a:extLst>
                </a:gridCol>
                <a:gridCol w="358467">
                  <a:extLst>
                    <a:ext uri="{9D8B030D-6E8A-4147-A177-3AD203B41FA5}">
                      <a16:colId xmlns:a16="http://schemas.microsoft.com/office/drawing/2014/main" val="20010"/>
                    </a:ext>
                  </a:extLst>
                </a:gridCol>
                <a:gridCol w="358467">
                  <a:extLst>
                    <a:ext uri="{9D8B030D-6E8A-4147-A177-3AD203B41FA5}">
                      <a16:colId xmlns:a16="http://schemas.microsoft.com/office/drawing/2014/main" val="20011"/>
                    </a:ext>
                  </a:extLst>
                </a:gridCol>
                <a:gridCol w="358467">
                  <a:extLst>
                    <a:ext uri="{9D8B030D-6E8A-4147-A177-3AD203B41FA5}">
                      <a16:colId xmlns:a16="http://schemas.microsoft.com/office/drawing/2014/main" val="20012"/>
                    </a:ext>
                  </a:extLst>
                </a:gridCol>
                <a:gridCol w="358467">
                  <a:extLst>
                    <a:ext uri="{9D8B030D-6E8A-4147-A177-3AD203B41FA5}">
                      <a16:colId xmlns:a16="http://schemas.microsoft.com/office/drawing/2014/main" val="20013"/>
                    </a:ext>
                  </a:extLst>
                </a:gridCol>
                <a:gridCol w="358467">
                  <a:extLst>
                    <a:ext uri="{9D8B030D-6E8A-4147-A177-3AD203B41FA5}">
                      <a16:colId xmlns:a16="http://schemas.microsoft.com/office/drawing/2014/main" val="20014"/>
                    </a:ext>
                  </a:extLst>
                </a:gridCol>
                <a:gridCol w="358467">
                  <a:extLst>
                    <a:ext uri="{9D8B030D-6E8A-4147-A177-3AD203B41FA5}">
                      <a16:colId xmlns:a16="http://schemas.microsoft.com/office/drawing/2014/main" val="20015"/>
                    </a:ext>
                  </a:extLst>
                </a:gridCol>
                <a:gridCol w="358467">
                  <a:extLst>
                    <a:ext uri="{9D8B030D-6E8A-4147-A177-3AD203B41FA5}">
                      <a16:colId xmlns:a16="http://schemas.microsoft.com/office/drawing/2014/main" val="20016"/>
                    </a:ext>
                  </a:extLst>
                </a:gridCol>
                <a:gridCol w="358467">
                  <a:extLst>
                    <a:ext uri="{9D8B030D-6E8A-4147-A177-3AD203B41FA5}">
                      <a16:colId xmlns:a16="http://schemas.microsoft.com/office/drawing/2014/main" val="20017"/>
                    </a:ext>
                  </a:extLst>
                </a:gridCol>
                <a:gridCol w="358467">
                  <a:extLst>
                    <a:ext uri="{9D8B030D-6E8A-4147-A177-3AD203B41FA5}">
                      <a16:colId xmlns:a16="http://schemas.microsoft.com/office/drawing/2014/main" val="20018"/>
                    </a:ext>
                  </a:extLst>
                </a:gridCol>
                <a:gridCol w="358467">
                  <a:extLst>
                    <a:ext uri="{9D8B030D-6E8A-4147-A177-3AD203B41FA5}">
                      <a16:colId xmlns:a16="http://schemas.microsoft.com/office/drawing/2014/main" val="20019"/>
                    </a:ext>
                  </a:extLst>
                </a:gridCol>
                <a:gridCol w="358467">
                  <a:extLst>
                    <a:ext uri="{9D8B030D-6E8A-4147-A177-3AD203B41FA5}">
                      <a16:colId xmlns:a16="http://schemas.microsoft.com/office/drawing/2014/main" val="20020"/>
                    </a:ext>
                  </a:extLst>
                </a:gridCol>
                <a:gridCol w="358467">
                  <a:extLst>
                    <a:ext uri="{9D8B030D-6E8A-4147-A177-3AD203B41FA5}">
                      <a16:colId xmlns:a16="http://schemas.microsoft.com/office/drawing/2014/main" val="20021"/>
                    </a:ext>
                  </a:extLst>
                </a:gridCol>
                <a:gridCol w="358467">
                  <a:extLst>
                    <a:ext uri="{9D8B030D-6E8A-4147-A177-3AD203B41FA5}">
                      <a16:colId xmlns:a16="http://schemas.microsoft.com/office/drawing/2014/main" val="20022"/>
                    </a:ext>
                  </a:extLst>
                </a:gridCol>
                <a:gridCol w="358467">
                  <a:extLst>
                    <a:ext uri="{9D8B030D-6E8A-4147-A177-3AD203B41FA5}">
                      <a16:colId xmlns:a16="http://schemas.microsoft.com/office/drawing/2014/main" val="20023"/>
                    </a:ext>
                  </a:extLst>
                </a:gridCol>
                <a:gridCol w="358467">
                  <a:extLst>
                    <a:ext uri="{9D8B030D-6E8A-4147-A177-3AD203B41FA5}">
                      <a16:colId xmlns:a16="http://schemas.microsoft.com/office/drawing/2014/main" val="20024"/>
                    </a:ext>
                  </a:extLst>
                </a:gridCol>
                <a:gridCol w="358467">
                  <a:extLst>
                    <a:ext uri="{9D8B030D-6E8A-4147-A177-3AD203B41FA5}">
                      <a16:colId xmlns:a16="http://schemas.microsoft.com/office/drawing/2014/main" val="20025"/>
                    </a:ext>
                  </a:extLst>
                </a:gridCol>
              </a:tblGrid>
              <a:tr h="528757">
                <a:tc>
                  <a:txBody>
                    <a:bodyPr/>
                    <a:lstStyle/>
                    <a:p>
                      <a:pPr algn="l" fontAlgn="ctr"/>
                      <a:endParaRPr lang="en-US" sz="800" b="0" i="0" u="none" strike="noStrike" dirty="0">
                        <a:solidFill>
                          <a:srgbClr val="9933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a:solidFill>
                            <a:srgbClr val="000000"/>
                          </a:solidFill>
                          <a:latin typeface="Century Gothic" panose="020B0502020202020204" pitchFamily="34" charset="0"/>
                        </a:rPr>
                        <a:t>Veličina preduzeća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latin typeface="Century Gothic" panose="020B0502020202020204" pitchFamily="34" charset="0"/>
                        </a:rPr>
                        <a:t>Teritorija poslovanja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dirty="0" err="1">
                          <a:solidFill>
                            <a:srgbClr val="000000"/>
                          </a:solidFill>
                          <a:latin typeface="Century Gothic" panose="020B0502020202020204" pitchFamily="34" charset="0"/>
                        </a:rPr>
                        <a:t>Osnivanje</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firme</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30346">
                <a:tc>
                  <a:txBody>
                    <a:bodyPr/>
                    <a:lstStyle/>
                    <a:p>
                      <a:pPr algn="l" fontAlgn="ctr"/>
                      <a:r>
                        <a:rPr lang="en-US" sz="800" b="0" i="0" u="none" strike="noStrike" dirty="0">
                          <a:solidFill>
                            <a:srgbClr val="000000"/>
                          </a:solidFill>
                          <a:latin typeface="Century Gothic" panose="020B0502020202020204" pitchFamily="34" charset="0"/>
                        </a:rPr>
                        <a:t> </a:t>
                      </a:r>
                    </a:p>
                  </a:txBody>
                  <a:tcPr marL="4003" marR="4003" marT="400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Veliko</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Srednje</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Malo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Privredno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društvo</a:t>
                      </a:r>
                      <a:endParaRPr lang="en-US" sz="800" b="0" i="0" u="none" strike="noStrike" dirty="0">
                        <a:solidFill>
                          <a:srgbClr val="000000"/>
                        </a:solidFill>
                        <a:latin typeface="Century Gothic" panose="020B0502020202020204" pitchFamily="34" charset="0"/>
                      </a:endParaRP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Regionalni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nivo</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 god.</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52652">
                <a:tc>
                  <a:txBody>
                    <a:bodyPr/>
                    <a:lstStyle/>
                    <a:p>
                      <a:pPr algn="ctr" fontAlgn="ctr"/>
                      <a:r>
                        <a:rPr lang="en-US" sz="8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effectLst/>
                          <a:latin typeface="Century Gothic" panose="020B0502020202020204" pitchFamily="34" charset="0"/>
                        </a:rPr>
                        <a:t>332</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51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237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157</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175</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157</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40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72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30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107</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94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47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84</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53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73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148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58</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10</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87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189</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347023">
                <a:tc>
                  <a:txBody>
                    <a:bodyPr/>
                    <a:lstStyle/>
                    <a:p>
                      <a:pPr algn="r" fontAlgn="ctr"/>
                      <a:endParaRPr lang="en-US" sz="800" b="0"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(A)</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90380">
                <a:tc>
                  <a:txBody>
                    <a:bodyPr/>
                    <a:lstStyle/>
                    <a:p>
                      <a:pPr algn="ctr" fontAlgn="ctr"/>
                      <a:r>
                        <a:rPr lang="sr-Latn-BA" sz="800" b="0" i="0" u="none" strike="noStrike" dirty="0">
                          <a:solidFill>
                            <a:srgbClr val="000000"/>
                          </a:solidFill>
                          <a:effectLst/>
                          <a:latin typeface="Century Gothic" panose="020B0502020202020204" pitchFamily="34" charset="0"/>
                        </a:rPr>
                        <a:t>Da</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53.3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55.6</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54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63.1</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 C</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44.6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56.1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47.9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52.9</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39551909"/>
                  </a:ext>
                </a:extLst>
              </a:tr>
              <a:tr h="390380">
                <a:tc>
                  <a:txBody>
                    <a:bodyPr/>
                    <a:lstStyle/>
                    <a:p>
                      <a:pPr algn="ctr" fontAlgn="ctr"/>
                      <a:r>
                        <a:rPr lang="sr-Latn-BA" sz="800" b="0" i="0" u="none" strike="noStrike" dirty="0">
                          <a:solidFill>
                            <a:srgbClr val="000000"/>
                          </a:solidFill>
                          <a:effectLst/>
                          <a:latin typeface="Century Gothic" panose="020B0502020202020204" pitchFamily="34" charset="0"/>
                        </a:rPr>
                        <a:t>Ne</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44.4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chemeClr val="bg1"/>
                          </a:solidFill>
                          <a:effectLst/>
                          <a:latin typeface="Century Gothic" panose="020B0502020202020204" pitchFamily="34" charset="0"/>
                        </a:rPr>
                        <a:t>55.4</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 B</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54.1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44.4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43.9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52.1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44.7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45.2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46.6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47.1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14354093"/>
                  </a:ext>
                </a:extLst>
              </a:tr>
            </a:tbl>
          </a:graphicData>
        </a:graphic>
      </p:graphicFrame>
      <p:sp>
        <p:nvSpPr>
          <p:cNvPr id="2" name="Slide Number Placeholder 1">
            <a:extLst>
              <a:ext uri="{FF2B5EF4-FFF2-40B4-BE49-F238E27FC236}">
                <a16:creationId xmlns:a16="http://schemas.microsoft.com/office/drawing/2014/main" id="{30AACD21-6B20-4FF3-8591-04EDE314E662}"/>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35</a:t>
            </a:fld>
            <a:endParaRPr lang="en-US" dirty="0"/>
          </a:p>
        </p:txBody>
      </p:sp>
      <p:sp>
        <p:nvSpPr>
          <p:cNvPr id="8"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Da li je Vaše preduzeće u toku inoviranja sarađivalo na bilo kojoj aktivnosti</a:t>
            </a:r>
            <a:endParaRPr lang="sr-Latn-RS" sz="2000" dirty="0">
              <a:solidFill>
                <a:srgbClr val="004B88"/>
              </a:solidFill>
              <a:latin typeface="Century Gothic" panose="020B0502020202020204" pitchFamily="34" charset="0"/>
            </a:endParaRPr>
          </a:p>
          <a:p>
            <a:r>
              <a:rPr lang="it-IT" sz="2000" dirty="0">
                <a:solidFill>
                  <a:srgbClr val="004B88"/>
                </a:solidFill>
                <a:latin typeface="Century Gothic" panose="020B0502020202020204" pitchFamily="34" charset="0"/>
              </a:rPr>
              <a:t> sa drugim preduzećem, organizacijom ili pojedincem?</a:t>
            </a:r>
            <a:endParaRPr lang="en-US" sz="2000" dirty="0">
              <a:solidFill>
                <a:srgbClr val="004B88"/>
              </a:solidFill>
              <a:latin typeface="Century Gothic" panose="020B0502020202020204" pitchFamily="34" charset="0"/>
            </a:endParaRPr>
          </a:p>
        </p:txBody>
      </p:sp>
      <p:sp>
        <p:nvSpPr>
          <p:cNvPr id="9" name="Rectangle 8">
            <a:extLst>
              <a:ext uri="{FF2B5EF4-FFF2-40B4-BE49-F238E27FC236}">
                <a16:creationId xmlns:a16="http://schemas.microsoft.com/office/drawing/2014/main" id="{1B142FA3-D351-4CF0-83C2-102242BAF31E}"/>
              </a:ext>
            </a:extLst>
          </p:cNvPr>
          <p:cNvSpPr/>
          <p:nvPr/>
        </p:nvSpPr>
        <p:spPr>
          <a:xfrm>
            <a:off x="2991126" y="2794115"/>
            <a:ext cx="761583" cy="1269769"/>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1" name="Rectangle 10">
            <a:extLst>
              <a:ext uri="{FF2B5EF4-FFF2-40B4-BE49-F238E27FC236}">
                <a16:creationId xmlns:a16="http://schemas.microsoft.com/office/drawing/2014/main" id="{222DD851-C9E8-404C-ABC1-3B6AB5C628B7}"/>
              </a:ext>
            </a:extLst>
          </p:cNvPr>
          <p:cNvSpPr/>
          <p:nvPr/>
        </p:nvSpPr>
        <p:spPr>
          <a:xfrm>
            <a:off x="6218621" y="2794115"/>
            <a:ext cx="1107925" cy="1269769"/>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2" name="Rectangle 11">
            <a:extLst>
              <a:ext uri="{FF2B5EF4-FFF2-40B4-BE49-F238E27FC236}">
                <a16:creationId xmlns:a16="http://schemas.microsoft.com/office/drawing/2014/main" id="{DE276956-E01F-493F-A81F-9CDF59A856F6}"/>
              </a:ext>
            </a:extLst>
          </p:cNvPr>
          <p:cNvSpPr/>
          <p:nvPr/>
        </p:nvSpPr>
        <p:spPr>
          <a:xfrm>
            <a:off x="10171343" y="2779325"/>
            <a:ext cx="761583" cy="1269769"/>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115631527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0" name="Table 9">
            <a:extLst>
              <a:ext uri="{FF2B5EF4-FFF2-40B4-BE49-F238E27FC236}">
                <a16:creationId xmlns:a16="http://schemas.microsoft.com/office/drawing/2014/main" id="{9D18E826-C5D2-4899-9C95-0F788404AAFA}"/>
              </a:ext>
            </a:extLst>
          </p:cNvPr>
          <p:cNvGraphicFramePr>
            <a:graphicFrameLocks noGrp="1"/>
          </p:cNvGraphicFramePr>
          <p:nvPr>
            <p:extLst>
              <p:ext uri="{D42A27DB-BD31-4B8C-83A1-F6EECF244321}">
                <p14:modId xmlns:p14="http://schemas.microsoft.com/office/powerpoint/2010/main" val="693659114"/>
              </p:ext>
            </p:extLst>
          </p:nvPr>
        </p:nvGraphicFramePr>
        <p:xfrm>
          <a:off x="533968" y="1168527"/>
          <a:ext cx="11085543" cy="5272198"/>
        </p:xfrm>
        <a:graphic>
          <a:graphicData uri="http://schemas.openxmlformats.org/drawingml/2006/table">
            <a:tbl>
              <a:tblPr/>
              <a:tblGrid>
                <a:gridCol w="2123868">
                  <a:extLst>
                    <a:ext uri="{9D8B030D-6E8A-4147-A177-3AD203B41FA5}">
                      <a16:colId xmlns:a16="http://schemas.microsoft.com/office/drawing/2014/main" val="20000"/>
                    </a:ext>
                  </a:extLst>
                </a:gridCol>
                <a:gridCol w="358467">
                  <a:extLst>
                    <a:ext uri="{9D8B030D-6E8A-4147-A177-3AD203B41FA5}">
                      <a16:colId xmlns:a16="http://schemas.microsoft.com/office/drawing/2014/main" val="20001"/>
                    </a:ext>
                  </a:extLst>
                </a:gridCol>
                <a:gridCol w="358467">
                  <a:extLst>
                    <a:ext uri="{9D8B030D-6E8A-4147-A177-3AD203B41FA5}">
                      <a16:colId xmlns:a16="http://schemas.microsoft.com/office/drawing/2014/main" val="20002"/>
                    </a:ext>
                  </a:extLst>
                </a:gridCol>
                <a:gridCol w="358467">
                  <a:extLst>
                    <a:ext uri="{9D8B030D-6E8A-4147-A177-3AD203B41FA5}">
                      <a16:colId xmlns:a16="http://schemas.microsoft.com/office/drawing/2014/main" val="20003"/>
                    </a:ext>
                  </a:extLst>
                </a:gridCol>
                <a:gridCol w="358467">
                  <a:extLst>
                    <a:ext uri="{9D8B030D-6E8A-4147-A177-3AD203B41FA5}">
                      <a16:colId xmlns:a16="http://schemas.microsoft.com/office/drawing/2014/main" val="20004"/>
                    </a:ext>
                  </a:extLst>
                </a:gridCol>
                <a:gridCol w="358467">
                  <a:extLst>
                    <a:ext uri="{9D8B030D-6E8A-4147-A177-3AD203B41FA5}">
                      <a16:colId xmlns:a16="http://schemas.microsoft.com/office/drawing/2014/main" val="20005"/>
                    </a:ext>
                  </a:extLst>
                </a:gridCol>
                <a:gridCol w="358467">
                  <a:extLst>
                    <a:ext uri="{9D8B030D-6E8A-4147-A177-3AD203B41FA5}">
                      <a16:colId xmlns:a16="http://schemas.microsoft.com/office/drawing/2014/main" val="20006"/>
                    </a:ext>
                  </a:extLst>
                </a:gridCol>
                <a:gridCol w="358467">
                  <a:extLst>
                    <a:ext uri="{9D8B030D-6E8A-4147-A177-3AD203B41FA5}">
                      <a16:colId xmlns:a16="http://schemas.microsoft.com/office/drawing/2014/main" val="20007"/>
                    </a:ext>
                  </a:extLst>
                </a:gridCol>
                <a:gridCol w="358467">
                  <a:extLst>
                    <a:ext uri="{9D8B030D-6E8A-4147-A177-3AD203B41FA5}">
                      <a16:colId xmlns:a16="http://schemas.microsoft.com/office/drawing/2014/main" val="20008"/>
                    </a:ext>
                  </a:extLst>
                </a:gridCol>
                <a:gridCol w="358467">
                  <a:extLst>
                    <a:ext uri="{9D8B030D-6E8A-4147-A177-3AD203B41FA5}">
                      <a16:colId xmlns:a16="http://schemas.microsoft.com/office/drawing/2014/main" val="20009"/>
                    </a:ext>
                  </a:extLst>
                </a:gridCol>
                <a:gridCol w="358467">
                  <a:extLst>
                    <a:ext uri="{9D8B030D-6E8A-4147-A177-3AD203B41FA5}">
                      <a16:colId xmlns:a16="http://schemas.microsoft.com/office/drawing/2014/main" val="20010"/>
                    </a:ext>
                  </a:extLst>
                </a:gridCol>
                <a:gridCol w="358467">
                  <a:extLst>
                    <a:ext uri="{9D8B030D-6E8A-4147-A177-3AD203B41FA5}">
                      <a16:colId xmlns:a16="http://schemas.microsoft.com/office/drawing/2014/main" val="20011"/>
                    </a:ext>
                  </a:extLst>
                </a:gridCol>
                <a:gridCol w="358467">
                  <a:extLst>
                    <a:ext uri="{9D8B030D-6E8A-4147-A177-3AD203B41FA5}">
                      <a16:colId xmlns:a16="http://schemas.microsoft.com/office/drawing/2014/main" val="20012"/>
                    </a:ext>
                  </a:extLst>
                </a:gridCol>
                <a:gridCol w="358467">
                  <a:extLst>
                    <a:ext uri="{9D8B030D-6E8A-4147-A177-3AD203B41FA5}">
                      <a16:colId xmlns:a16="http://schemas.microsoft.com/office/drawing/2014/main" val="20013"/>
                    </a:ext>
                  </a:extLst>
                </a:gridCol>
                <a:gridCol w="358467">
                  <a:extLst>
                    <a:ext uri="{9D8B030D-6E8A-4147-A177-3AD203B41FA5}">
                      <a16:colId xmlns:a16="http://schemas.microsoft.com/office/drawing/2014/main" val="20014"/>
                    </a:ext>
                  </a:extLst>
                </a:gridCol>
                <a:gridCol w="358467">
                  <a:extLst>
                    <a:ext uri="{9D8B030D-6E8A-4147-A177-3AD203B41FA5}">
                      <a16:colId xmlns:a16="http://schemas.microsoft.com/office/drawing/2014/main" val="20015"/>
                    </a:ext>
                  </a:extLst>
                </a:gridCol>
                <a:gridCol w="358467">
                  <a:extLst>
                    <a:ext uri="{9D8B030D-6E8A-4147-A177-3AD203B41FA5}">
                      <a16:colId xmlns:a16="http://schemas.microsoft.com/office/drawing/2014/main" val="20016"/>
                    </a:ext>
                  </a:extLst>
                </a:gridCol>
                <a:gridCol w="358467">
                  <a:extLst>
                    <a:ext uri="{9D8B030D-6E8A-4147-A177-3AD203B41FA5}">
                      <a16:colId xmlns:a16="http://schemas.microsoft.com/office/drawing/2014/main" val="20017"/>
                    </a:ext>
                  </a:extLst>
                </a:gridCol>
                <a:gridCol w="358467">
                  <a:extLst>
                    <a:ext uri="{9D8B030D-6E8A-4147-A177-3AD203B41FA5}">
                      <a16:colId xmlns:a16="http://schemas.microsoft.com/office/drawing/2014/main" val="20018"/>
                    </a:ext>
                  </a:extLst>
                </a:gridCol>
                <a:gridCol w="358467">
                  <a:extLst>
                    <a:ext uri="{9D8B030D-6E8A-4147-A177-3AD203B41FA5}">
                      <a16:colId xmlns:a16="http://schemas.microsoft.com/office/drawing/2014/main" val="20019"/>
                    </a:ext>
                  </a:extLst>
                </a:gridCol>
                <a:gridCol w="358467">
                  <a:extLst>
                    <a:ext uri="{9D8B030D-6E8A-4147-A177-3AD203B41FA5}">
                      <a16:colId xmlns:a16="http://schemas.microsoft.com/office/drawing/2014/main" val="20020"/>
                    </a:ext>
                  </a:extLst>
                </a:gridCol>
                <a:gridCol w="358467">
                  <a:extLst>
                    <a:ext uri="{9D8B030D-6E8A-4147-A177-3AD203B41FA5}">
                      <a16:colId xmlns:a16="http://schemas.microsoft.com/office/drawing/2014/main" val="20021"/>
                    </a:ext>
                  </a:extLst>
                </a:gridCol>
                <a:gridCol w="358467">
                  <a:extLst>
                    <a:ext uri="{9D8B030D-6E8A-4147-A177-3AD203B41FA5}">
                      <a16:colId xmlns:a16="http://schemas.microsoft.com/office/drawing/2014/main" val="20022"/>
                    </a:ext>
                  </a:extLst>
                </a:gridCol>
                <a:gridCol w="358467">
                  <a:extLst>
                    <a:ext uri="{9D8B030D-6E8A-4147-A177-3AD203B41FA5}">
                      <a16:colId xmlns:a16="http://schemas.microsoft.com/office/drawing/2014/main" val="20023"/>
                    </a:ext>
                  </a:extLst>
                </a:gridCol>
                <a:gridCol w="358467">
                  <a:extLst>
                    <a:ext uri="{9D8B030D-6E8A-4147-A177-3AD203B41FA5}">
                      <a16:colId xmlns:a16="http://schemas.microsoft.com/office/drawing/2014/main" val="20024"/>
                    </a:ext>
                  </a:extLst>
                </a:gridCol>
                <a:gridCol w="358467">
                  <a:extLst>
                    <a:ext uri="{9D8B030D-6E8A-4147-A177-3AD203B41FA5}">
                      <a16:colId xmlns:a16="http://schemas.microsoft.com/office/drawing/2014/main" val="20025"/>
                    </a:ext>
                  </a:extLst>
                </a:gridCol>
              </a:tblGrid>
              <a:tr h="528757">
                <a:tc>
                  <a:txBody>
                    <a:bodyPr/>
                    <a:lstStyle/>
                    <a:p>
                      <a:pPr algn="l" fontAlgn="ctr"/>
                      <a:endParaRPr lang="en-US" sz="800" b="0" i="0" u="none" strike="noStrike" dirty="0">
                        <a:solidFill>
                          <a:srgbClr val="9933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dirty="0" err="1">
                          <a:solidFill>
                            <a:srgbClr val="000000"/>
                          </a:solidFill>
                          <a:latin typeface="Century Gothic" panose="020B0502020202020204" pitchFamily="34" charset="0"/>
                        </a:rPr>
                        <a:t>Veličina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preduzeća</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dirty="0" err="1">
                          <a:solidFill>
                            <a:srgbClr val="000000"/>
                          </a:solidFill>
                          <a:latin typeface="Century Gothic" panose="020B0502020202020204" pitchFamily="34" charset="0"/>
                        </a:rPr>
                        <a:t>Privredno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društvo</a:t>
                      </a:r>
                      <a:r>
                        <a:rPr lang="en-US" sz="800" b="0" i="0" u="none" strike="noStrike" dirty="0">
                          <a:solidFill>
                            <a:srgbClr val="000000"/>
                          </a:solidFill>
                          <a:latin typeface="Century Gothic" panose="020B0502020202020204" pitchFamily="34" charset="0"/>
                        </a:rPr>
                        <a:t> vs. </a:t>
                      </a:r>
                      <a:r>
                        <a:rPr lang="en-US" sz="800" b="0" i="0" u="none" strike="noStrike" dirty="0" err="1">
                          <a:solidFill>
                            <a:srgbClr val="000000"/>
                          </a:solidFill>
                          <a:latin typeface="Century Gothic" panose="020B0502020202020204" pitchFamily="34" charset="0"/>
                        </a:rPr>
                        <a:t>Preduzetnici</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latin typeface="Century Gothic" panose="020B0502020202020204" pitchFamily="34" charset="0"/>
                        </a:rPr>
                        <a:t>Teritorija poslovanja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dirty="0" err="1">
                          <a:solidFill>
                            <a:srgbClr val="000000"/>
                          </a:solidFill>
                          <a:latin typeface="Century Gothic" panose="020B0502020202020204" pitchFamily="34" charset="0"/>
                        </a:rPr>
                        <a:t>Osnivanje</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firme</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30346">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US" sz="800" b="1" i="0" u="none" strike="noStrike" kern="1200">
                          <a:solidFill>
                            <a:srgbClr val="000000"/>
                          </a:solidFill>
                          <a:effectLst/>
                          <a:latin typeface="Century Gothic" panose="020B0502020202020204" pitchFamily="34" charset="0"/>
                          <a:ea typeface="+mn-ea"/>
                          <a:cs typeface="+mn-cs"/>
                        </a:rPr>
                        <a:t> </a:t>
                      </a:r>
                      <a:endParaRPr lang="en-US" sz="800" b="0" i="0" u="none" strike="noStrike" dirty="0">
                        <a:solidFill>
                          <a:srgbClr val="0000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Srednje</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Malo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 god.</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52652">
                <a:tc>
                  <a:txBody>
                    <a:bodyPr/>
                    <a:lstStyle/>
                    <a:p>
                      <a:pPr algn="ctr" fontAlgn="ctr"/>
                      <a:r>
                        <a:rPr lang="en-US" sz="8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en-US" sz="800" b="0" i="0" u="none" strike="noStrike" dirty="0">
                          <a:solidFill>
                            <a:schemeClr val="bg1"/>
                          </a:solidFill>
                          <a:effectLst/>
                          <a:latin typeface="Century Gothic" panose="020B0502020202020204" pitchFamily="34" charset="0"/>
                        </a:rPr>
                        <a:t>177</a:t>
                      </a:r>
                    </a:p>
                  </a:txBody>
                  <a:tcPr marL="7620" marR="7620" marT="762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15</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8</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26</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128</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99</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78</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72</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24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40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11</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17</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13</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60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45</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26</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46</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31</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39</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77</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30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3</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16</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43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100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347023">
                <a:tc>
                  <a:txBody>
                    <a:bodyPr/>
                    <a:lstStyle/>
                    <a:p>
                      <a:pPr algn="r" fontAlgn="ct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(A)</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90380">
                <a:tc>
                  <a:txBody>
                    <a:bodyPr/>
                    <a:lstStyle/>
                    <a:p>
                      <a:pPr algn="l" fontAlgn="ctr"/>
                      <a:r>
                        <a:rPr lang="en-US" sz="800" b="0" i="0" u="none" strike="noStrike" dirty="0" err="1">
                          <a:solidFill>
                            <a:srgbClr val="000000"/>
                          </a:solidFill>
                          <a:effectLst/>
                          <a:latin typeface="Century Gothic" panose="020B0502020202020204" pitchFamily="34" charset="0"/>
                        </a:rPr>
                        <a:t>Dobavljači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opreme</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materijala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komponenata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softvera</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44.1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47.2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64.7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45.7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38.7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48.7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41.6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37.2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49</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90380">
                <a:tc>
                  <a:txBody>
                    <a:bodyPr/>
                    <a:lstStyle/>
                    <a:p>
                      <a:pPr algn="l" fontAlgn="ctr"/>
                      <a:r>
                        <a:rPr lang="en-US" sz="800" b="0" i="0" u="none" strike="noStrike" dirty="0" err="1">
                          <a:solidFill>
                            <a:srgbClr val="000000"/>
                          </a:solidFill>
                          <a:effectLst/>
                          <a:latin typeface="Century Gothic" panose="020B0502020202020204" pitchFamily="34" charset="0"/>
                        </a:rPr>
                        <a:t>Klijenti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ili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kupci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iz</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privatnog</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sektora</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25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chemeClr val="bg1"/>
                          </a:solidFill>
                          <a:effectLst/>
                          <a:latin typeface="Century Gothic" panose="020B0502020202020204" pitchFamily="34" charset="0"/>
                        </a:rPr>
                        <a:t>53.8</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B</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56496557"/>
                  </a:ext>
                </a:extLst>
              </a:tr>
              <a:tr h="390380">
                <a:tc>
                  <a:txBody>
                    <a:bodyPr/>
                    <a:lstStyle/>
                    <a:p>
                      <a:pPr algn="l" fontAlgn="ctr"/>
                      <a:r>
                        <a:rPr lang="en-US" sz="800" b="0" i="0" u="none" strike="noStrike" dirty="0" err="1">
                          <a:solidFill>
                            <a:srgbClr val="000000"/>
                          </a:solidFill>
                          <a:effectLst/>
                          <a:latin typeface="Century Gothic" panose="020B0502020202020204" pitchFamily="34" charset="0"/>
                        </a:rPr>
                        <a:t>Konkurenti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iz</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sektora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delatosti</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20.9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24.2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30.2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829765915"/>
                  </a:ext>
                </a:extLst>
              </a:tr>
              <a:tr h="390380">
                <a:tc>
                  <a:txBody>
                    <a:bodyPr/>
                    <a:lstStyle/>
                    <a:p>
                      <a:pPr algn="l" fontAlgn="ctr"/>
                      <a:r>
                        <a:rPr lang="en-US" sz="800" b="0" i="0" u="none" strike="noStrike" dirty="0" err="1">
                          <a:solidFill>
                            <a:srgbClr val="000000"/>
                          </a:solidFill>
                          <a:effectLst/>
                          <a:latin typeface="Century Gothic" panose="020B0502020202020204" pitchFamily="34" charset="0"/>
                        </a:rPr>
                        <a:t>Konsultanti</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20.3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20.3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319918908"/>
                  </a:ext>
                </a:extLst>
              </a:tr>
              <a:tr h="390380">
                <a:tc>
                  <a:txBody>
                    <a:bodyPr/>
                    <a:lstStyle/>
                    <a:p>
                      <a:pPr algn="l" fontAlgn="ctr"/>
                      <a:r>
                        <a:rPr lang="en-US" sz="800" b="0" i="0" u="none" strike="noStrike" dirty="0" err="1">
                          <a:solidFill>
                            <a:srgbClr val="000000"/>
                          </a:solidFill>
                          <a:effectLst/>
                          <a:latin typeface="Century Gothic" panose="020B0502020202020204" pitchFamily="34" charset="0"/>
                        </a:rPr>
                        <a:t>Klijenti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ili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kupci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iz</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javnog</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sektora</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10.9</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16.7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98909731"/>
                  </a:ext>
                </a:extLst>
              </a:tr>
              <a:tr h="390380">
                <a:tc>
                  <a:txBody>
                    <a:bodyPr/>
                    <a:lstStyle/>
                    <a:p>
                      <a:pPr algn="l" fontAlgn="ctr"/>
                      <a:r>
                        <a:rPr lang="en-US" sz="800" b="0" i="0" u="none" strike="noStrike" dirty="0" err="1">
                          <a:solidFill>
                            <a:srgbClr val="000000"/>
                          </a:solidFill>
                          <a:effectLst/>
                          <a:latin typeface="Century Gothic" panose="020B0502020202020204" pitchFamily="34" charset="0"/>
                        </a:rPr>
                        <a:t>Univerziteti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ili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druge</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akademske</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institucije</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10.1</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C</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04694682"/>
                  </a:ext>
                </a:extLst>
              </a:tr>
              <a:tr h="390380">
                <a:tc>
                  <a:txBody>
                    <a:bodyPr/>
                    <a:lstStyle/>
                    <a:p>
                      <a:pPr algn="l" fontAlgn="ctr"/>
                      <a:r>
                        <a:rPr lang="en-US" sz="800" b="0" i="0" u="none" strike="noStrike" dirty="0" err="1">
                          <a:solidFill>
                            <a:srgbClr val="000000"/>
                          </a:solidFill>
                          <a:effectLst/>
                          <a:latin typeface="Century Gothic" panose="020B0502020202020204" pitchFamily="34" charset="0"/>
                        </a:rPr>
                        <a:t>Inostrane</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organizacije</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javnog</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sektora</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chemeClr val="bg1"/>
                          </a:solidFill>
                          <a:effectLst/>
                          <a:latin typeface="Century Gothic" panose="020B0502020202020204" pitchFamily="34" charset="0"/>
                        </a:rPr>
                        <a:t>37.5</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A E</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000000"/>
                          </a:solidFill>
                          <a:effectLst/>
                          <a:latin typeface="Century Gothic" panose="020B0502020202020204" pitchFamily="34" charset="0"/>
                        </a:rPr>
                        <a:t>3.8</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8839283"/>
                  </a:ext>
                </a:extLst>
              </a:tr>
              <a:tr h="390380">
                <a:tc>
                  <a:txBody>
                    <a:bodyPr/>
                    <a:lstStyle/>
                    <a:p>
                      <a:pPr algn="l" fontAlgn="ctr"/>
                      <a:r>
                        <a:rPr lang="en-US" sz="800" b="0" i="0" u="none" strike="noStrike" dirty="0" err="1">
                          <a:solidFill>
                            <a:srgbClr val="000000"/>
                          </a:solidFill>
                          <a:effectLst/>
                          <a:latin typeface="Century Gothic" panose="020B0502020202020204" pitchFamily="34" charset="0"/>
                        </a:rPr>
                        <a:t>Privatni-javni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istraživački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instituti</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44459795"/>
                  </a:ext>
                </a:extLst>
              </a:tr>
              <a:tr h="390380">
                <a:tc>
                  <a:txBody>
                    <a:bodyPr/>
                    <a:lstStyle/>
                    <a:p>
                      <a:pPr algn="l" fontAlgn="ctr"/>
                      <a:r>
                        <a:rPr lang="en-US" sz="800" b="0" i="0" u="none" strike="noStrike" dirty="0" err="1">
                          <a:solidFill>
                            <a:srgbClr val="000000"/>
                          </a:solidFill>
                          <a:effectLst/>
                          <a:latin typeface="Century Gothic" panose="020B0502020202020204" pitchFamily="34" charset="0"/>
                        </a:rPr>
                        <a:t>Vlada</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2.3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331661025"/>
                  </a:ext>
                </a:extLst>
              </a:tr>
            </a:tbl>
          </a:graphicData>
        </a:graphic>
      </p:graphicFrame>
      <p:sp>
        <p:nvSpPr>
          <p:cNvPr id="2" name="Slide Number Placeholder 1">
            <a:extLst>
              <a:ext uri="{FF2B5EF4-FFF2-40B4-BE49-F238E27FC236}">
                <a16:creationId xmlns:a16="http://schemas.microsoft.com/office/drawing/2014/main" id="{FE20A56B-DEF3-4B7B-B908-6FDC0E0A131F}"/>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36</a:t>
            </a:fld>
            <a:endParaRPr lang="en-US" dirty="0"/>
          </a:p>
        </p:txBody>
      </p:sp>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Da li je Vaše preduzeće u toku inoviranja sarađivalo na bilo kojoj aktivnosti</a:t>
            </a:r>
            <a:endParaRPr lang="sr-Latn-RS" sz="2000" dirty="0">
              <a:solidFill>
                <a:srgbClr val="004B88"/>
              </a:solidFill>
              <a:latin typeface="Century Gothic" panose="020B0502020202020204" pitchFamily="34" charset="0"/>
            </a:endParaRPr>
          </a:p>
          <a:p>
            <a:r>
              <a:rPr lang="it-IT" sz="2000" dirty="0">
                <a:solidFill>
                  <a:srgbClr val="004B88"/>
                </a:solidFill>
                <a:latin typeface="Century Gothic" panose="020B0502020202020204" pitchFamily="34" charset="0"/>
              </a:rPr>
              <a:t> sa drugim preduzećem, organizacijom ili pojedincem?</a:t>
            </a:r>
            <a:r>
              <a:rPr lang="sr-Latn-RS" sz="2000" dirty="0">
                <a:solidFill>
                  <a:srgbClr val="004B88"/>
                </a:solidFill>
                <a:latin typeface="Century Gothic" panose="020B0502020202020204" pitchFamily="34" charset="0"/>
              </a:rPr>
              <a:t> Sa kim ste sarađivali?</a:t>
            </a:r>
            <a:endParaRPr lang="en-US" sz="2000" dirty="0">
              <a:solidFill>
                <a:srgbClr val="004B88"/>
              </a:solidFill>
              <a:latin typeface="Century Gothic" panose="020B0502020202020204" pitchFamily="34" charset="0"/>
            </a:endParaRPr>
          </a:p>
        </p:txBody>
      </p:sp>
      <p:sp>
        <p:nvSpPr>
          <p:cNvPr id="11" name="Rectangle 10">
            <a:extLst>
              <a:ext uri="{FF2B5EF4-FFF2-40B4-BE49-F238E27FC236}">
                <a16:creationId xmlns:a16="http://schemas.microsoft.com/office/drawing/2014/main" id="{4144E3F5-59E1-46CF-A771-6546218B78C2}"/>
              </a:ext>
            </a:extLst>
          </p:cNvPr>
          <p:cNvSpPr/>
          <p:nvPr/>
        </p:nvSpPr>
        <p:spPr>
          <a:xfrm>
            <a:off x="3010973" y="2412274"/>
            <a:ext cx="1094363" cy="402845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2" name="Rectangle 11">
            <a:extLst>
              <a:ext uri="{FF2B5EF4-FFF2-40B4-BE49-F238E27FC236}">
                <a16:creationId xmlns:a16="http://schemas.microsoft.com/office/drawing/2014/main" id="{8973CCD7-09C0-4320-85F9-7DD264C1B65E}"/>
              </a:ext>
            </a:extLst>
          </p:cNvPr>
          <p:cNvSpPr/>
          <p:nvPr/>
        </p:nvSpPr>
        <p:spPr>
          <a:xfrm>
            <a:off x="6231675" y="2419573"/>
            <a:ext cx="1094363" cy="402845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3" name="Rectangle 12">
            <a:extLst>
              <a:ext uri="{FF2B5EF4-FFF2-40B4-BE49-F238E27FC236}">
                <a16:creationId xmlns:a16="http://schemas.microsoft.com/office/drawing/2014/main" id="{2EA4A07F-F265-4462-B625-226BB4CD4D88}"/>
              </a:ext>
            </a:extLst>
          </p:cNvPr>
          <p:cNvSpPr/>
          <p:nvPr/>
        </p:nvSpPr>
        <p:spPr>
          <a:xfrm>
            <a:off x="10207469" y="2411954"/>
            <a:ext cx="685059" cy="4036070"/>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4" name="Rectangle 13">
            <a:extLst>
              <a:ext uri="{FF2B5EF4-FFF2-40B4-BE49-F238E27FC236}">
                <a16:creationId xmlns:a16="http://schemas.microsoft.com/office/drawing/2014/main" id="{E4D6F948-0421-42E7-8E3A-BE71841E9A66}"/>
              </a:ext>
            </a:extLst>
          </p:cNvPr>
          <p:cNvSpPr/>
          <p:nvPr/>
        </p:nvSpPr>
        <p:spPr>
          <a:xfrm>
            <a:off x="8007193" y="2419573"/>
            <a:ext cx="391469" cy="402845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328384793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F74D5BA6-01AB-4CD6-9D65-EA0F48C84360}"/>
              </a:ext>
            </a:extLst>
          </p:cNvPr>
          <p:cNvGraphicFramePr/>
          <p:nvPr>
            <p:extLst>
              <p:ext uri="{D42A27DB-BD31-4B8C-83A1-F6EECF244321}">
                <p14:modId xmlns:p14="http://schemas.microsoft.com/office/powerpoint/2010/main" val="3835280436"/>
              </p:ext>
            </p:extLst>
          </p:nvPr>
        </p:nvGraphicFramePr>
        <p:xfrm>
          <a:off x="109140" y="1273818"/>
          <a:ext cx="11087744" cy="3987203"/>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a:extLst>
              <a:ext uri="{FF2B5EF4-FFF2-40B4-BE49-F238E27FC236}">
                <a16:creationId xmlns:a16="http://schemas.microsoft.com/office/drawing/2014/main" id="{C06F5829-D8AD-4375-BBB1-99AD8D2EA2C4}"/>
              </a:ext>
            </a:extLst>
          </p:cNvPr>
          <p:cNvSpPr txBox="1"/>
          <p:nvPr/>
        </p:nvSpPr>
        <p:spPr>
          <a:xfrm>
            <a:off x="533968" y="5393187"/>
            <a:ext cx="11112410" cy="830997"/>
          </a:xfrm>
          <a:prstGeom prst="rect">
            <a:avLst/>
          </a:prstGeom>
          <a:noFill/>
        </p:spPr>
        <p:txBody>
          <a:bodyPr wrap="square" lIns="0" rIns="0" rtlCol="0">
            <a:spAutoFit/>
          </a:bodyPr>
          <a:lstStyle/>
          <a:p>
            <a:pPr algn="just">
              <a:spcAft>
                <a:spcPts val="600"/>
              </a:spcAft>
              <a:defRPr/>
            </a:pPr>
            <a:r>
              <a:rPr lang="sr-Latn-RS" sz="1200" noProof="1">
                <a:solidFill>
                  <a:srgbClr val="6E706E"/>
                </a:solidFill>
                <a:latin typeface="Century Gothic" panose="020B0502020202020204" pitchFamily="34" charset="0"/>
              </a:rPr>
              <a:t>2/3 privrednika smatra da je u periodu </a:t>
            </a:r>
            <a:r>
              <a:rPr lang="sr-Latn-RS" sz="1200" b="1" noProof="1">
                <a:solidFill>
                  <a:srgbClr val="6E706E"/>
                </a:solidFill>
                <a:latin typeface="Century Gothic" panose="020B0502020202020204" pitchFamily="34" charset="0"/>
              </a:rPr>
              <a:t>do godinu dana </a:t>
            </a:r>
            <a:r>
              <a:rPr lang="sr-Latn-RS" sz="1200" noProof="1">
                <a:solidFill>
                  <a:srgbClr val="6E706E"/>
                </a:solidFill>
                <a:latin typeface="Century Gothic" panose="020B0502020202020204" pitchFamily="34" charset="0"/>
              </a:rPr>
              <a:t>potrebno da se povrate investicije u inovaciju, što bi značilo da se pozitivni rezultati relativno brzo vide i osete (ovo naročito naglašavaju mlade firme i preduzetnici). Interesantno je da je značajnom broju velikih firmi potrebno i do 5 godina da bi finansijski povratile investiciju nakon ulaganja u inovacije, što je očekivano budući da veće firme preduzimaju veće investicije, koje zahtevaju i dugoročnije planiranje.</a:t>
            </a:r>
            <a:endPar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endParaRPr>
          </a:p>
        </p:txBody>
      </p:sp>
      <p:sp>
        <p:nvSpPr>
          <p:cNvPr id="2" name="Slide Number Placeholder 1">
            <a:extLst>
              <a:ext uri="{FF2B5EF4-FFF2-40B4-BE49-F238E27FC236}">
                <a16:creationId xmlns:a16="http://schemas.microsoft.com/office/drawing/2014/main" id="{CF1457B9-5E90-496D-A8FE-0CF40F3DE39B}"/>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37</a:t>
            </a:fld>
            <a:endParaRPr lang="en-US" dirty="0"/>
          </a:p>
        </p:txBody>
      </p:sp>
      <p:sp>
        <p:nvSpPr>
          <p:cNvPr id="7"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Koliko vam je vremena bilo potrebno, ili očekujete da će biti potrebno, </a:t>
            </a:r>
            <a:endParaRPr lang="sr-Latn-RS" sz="2000" dirty="0">
              <a:solidFill>
                <a:srgbClr val="004B88"/>
              </a:solidFill>
              <a:latin typeface="Century Gothic" panose="020B0502020202020204" pitchFamily="34" charset="0"/>
            </a:endParaRPr>
          </a:p>
          <a:p>
            <a:r>
              <a:rPr lang="it-IT" sz="2000" dirty="0">
                <a:solidFill>
                  <a:srgbClr val="004B88"/>
                </a:solidFill>
                <a:latin typeface="Century Gothic" panose="020B0502020202020204" pitchFamily="34" charset="0"/>
              </a:rPr>
              <a:t>da povratite investiciju u inovaciju?</a:t>
            </a:r>
            <a:endParaRPr lang="en-US" sz="2000" dirty="0">
              <a:solidFill>
                <a:srgbClr val="004B88"/>
              </a:solidFill>
              <a:latin typeface="Century Gothic" panose="020B0502020202020204" pitchFamily="34" charset="0"/>
            </a:endParaRPr>
          </a:p>
        </p:txBody>
      </p:sp>
      <p:sp>
        <p:nvSpPr>
          <p:cNvPr id="8" name="TextBox 7">
            <a:extLst>
              <a:ext uri="{FF2B5EF4-FFF2-40B4-BE49-F238E27FC236}">
                <a16:creationId xmlns:a16="http://schemas.microsoft.com/office/drawing/2014/main" id="{A156A7A3-55EC-452C-8F2F-48DF1C487784}"/>
              </a:ext>
            </a:extLst>
          </p:cNvPr>
          <p:cNvSpPr txBox="1"/>
          <p:nvPr/>
        </p:nvSpPr>
        <p:spPr>
          <a:xfrm>
            <a:off x="10874741" y="6448424"/>
            <a:ext cx="89592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404040"/>
                </a:solidFill>
                <a:effectLst/>
                <a:uLnTx/>
                <a:uFillTx/>
                <a:latin typeface="Calibri" panose="020F0502020204030204"/>
                <a:ea typeface="+mn-ea"/>
                <a:cs typeface="+mn-cs"/>
              </a:rPr>
              <a:t>Baza</a:t>
            </a:r>
            <a:r>
              <a:rPr kumimoji="0" lang="en-US" sz="800" b="0" i="1" u="none" strike="noStrike" kern="1200" cap="none" spc="0" normalizeH="0" baseline="0" noProof="0" dirty="0">
                <a:ln>
                  <a:noFill/>
                </a:ln>
                <a:solidFill>
                  <a:srgbClr val="404040"/>
                </a:solidFill>
                <a:effectLst/>
                <a:uLnTx/>
                <a:uFillTx/>
                <a:latin typeface="Calibri" panose="020F0502020204030204"/>
                <a:ea typeface="+mn-ea"/>
                <a:cs typeface="+mn-cs"/>
              </a:rPr>
              <a:t>: n = 332</a:t>
            </a:r>
          </a:p>
        </p:txBody>
      </p:sp>
    </p:spTree>
    <p:extLst>
      <p:ext uri="{BB962C8B-B14F-4D97-AF65-F5344CB8AC3E}">
        <p14:creationId xmlns:p14="http://schemas.microsoft.com/office/powerpoint/2010/main" val="616539619"/>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Table 6">
            <a:extLst>
              <a:ext uri="{FF2B5EF4-FFF2-40B4-BE49-F238E27FC236}">
                <a16:creationId xmlns:a16="http://schemas.microsoft.com/office/drawing/2014/main" id="{73470E3E-4052-4F60-A7C2-CE625166E548}"/>
              </a:ext>
            </a:extLst>
          </p:cNvPr>
          <p:cNvGraphicFramePr>
            <a:graphicFrameLocks noGrp="1"/>
          </p:cNvGraphicFramePr>
          <p:nvPr>
            <p:extLst>
              <p:ext uri="{D42A27DB-BD31-4B8C-83A1-F6EECF244321}">
                <p14:modId xmlns:p14="http://schemas.microsoft.com/office/powerpoint/2010/main" val="78031917"/>
              </p:ext>
            </p:extLst>
          </p:nvPr>
        </p:nvGraphicFramePr>
        <p:xfrm>
          <a:off x="533968" y="1168527"/>
          <a:ext cx="11085543" cy="5272198"/>
        </p:xfrm>
        <a:graphic>
          <a:graphicData uri="http://schemas.openxmlformats.org/drawingml/2006/table">
            <a:tbl>
              <a:tblPr/>
              <a:tblGrid>
                <a:gridCol w="2123868">
                  <a:extLst>
                    <a:ext uri="{9D8B030D-6E8A-4147-A177-3AD203B41FA5}">
                      <a16:colId xmlns:a16="http://schemas.microsoft.com/office/drawing/2014/main" val="20000"/>
                    </a:ext>
                  </a:extLst>
                </a:gridCol>
                <a:gridCol w="358467">
                  <a:extLst>
                    <a:ext uri="{9D8B030D-6E8A-4147-A177-3AD203B41FA5}">
                      <a16:colId xmlns:a16="http://schemas.microsoft.com/office/drawing/2014/main" val="20001"/>
                    </a:ext>
                  </a:extLst>
                </a:gridCol>
                <a:gridCol w="358467">
                  <a:extLst>
                    <a:ext uri="{9D8B030D-6E8A-4147-A177-3AD203B41FA5}">
                      <a16:colId xmlns:a16="http://schemas.microsoft.com/office/drawing/2014/main" val="20002"/>
                    </a:ext>
                  </a:extLst>
                </a:gridCol>
                <a:gridCol w="358467">
                  <a:extLst>
                    <a:ext uri="{9D8B030D-6E8A-4147-A177-3AD203B41FA5}">
                      <a16:colId xmlns:a16="http://schemas.microsoft.com/office/drawing/2014/main" val="20003"/>
                    </a:ext>
                  </a:extLst>
                </a:gridCol>
                <a:gridCol w="358467">
                  <a:extLst>
                    <a:ext uri="{9D8B030D-6E8A-4147-A177-3AD203B41FA5}">
                      <a16:colId xmlns:a16="http://schemas.microsoft.com/office/drawing/2014/main" val="20004"/>
                    </a:ext>
                  </a:extLst>
                </a:gridCol>
                <a:gridCol w="358467">
                  <a:extLst>
                    <a:ext uri="{9D8B030D-6E8A-4147-A177-3AD203B41FA5}">
                      <a16:colId xmlns:a16="http://schemas.microsoft.com/office/drawing/2014/main" val="20005"/>
                    </a:ext>
                  </a:extLst>
                </a:gridCol>
                <a:gridCol w="358467">
                  <a:extLst>
                    <a:ext uri="{9D8B030D-6E8A-4147-A177-3AD203B41FA5}">
                      <a16:colId xmlns:a16="http://schemas.microsoft.com/office/drawing/2014/main" val="20006"/>
                    </a:ext>
                  </a:extLst>
                </a:gridCol>
                <a:gridCol w="358467">
                  <a:extLst>
                    <a:ext uri="{9D8B030D-6E8A-4147-A177-3AD203B41FA5}">
                      <a16:colId xmlns:a16="http://schemas.microsoft.com/office/drawing/2014/main" val="20007"/>
                    </a:ext>
                  </a:extLst>
                </a:gridCol>
                <a:gridCol w="358467">
                  <a:extLst>
                    <a:ext uri="{9D8B030D-6E8A-4147-A177-3AD203B41FA5}">
                      <a16:colId xmlns:a16="http://schemas.microsoft.com/office/drawing/2014/main" val="20008"/>
                    </a:ext>
                  </a:extLst>
                </a:gridCol>
                <a:gridCol w="358467">
                  <a:extLst>
                    <a:ext uri="{9D8B030D-6E8A-4147-A177-3AD203B41FA5}">
                      <a16:colId xmlns:a16="http://schemas.microsoft.com/office/drawing/2014/main" val="20009"/>
                    </a:ext>
                  </a:extLst>
                </a:gridCol>
                <a:gridCol w="358467">
                  <a:extLst>
                    <a:ext uri="{9D8B030D-6E8A-4147-A177-3AD203B41FA5}">
                      <a16:colId xmlns:a16="http://schemas.microsoft.com/office/drawing/2014/main" val="20010"/>
                    </a:ext>
                  </a:extLst>
                </a:gridCol>
                <a:gridCol w="358467">
                  <a:extLst>
                    <a:ext uri="{9D8B030D-6E8A-4147-A177-3AD203B41FA5}">
                      <a16:colId xmlns:a16="http://schemas.microsoft.com/office/drawing/2014/main" val="20011"/>
                    </a:ext>
                  </a:extLst>
                </a:gridCol>
                <a:gridCol w="358467">
                  <a:extLst>
                    <a:ext uri="{9D8B030D-6E8A-4147-A177-3AD203B41FA5}">
                      <a16:colId xmlns:a16="http://schemas.microsoft.com/office/drawing/2014/main" val="20012"/>
                    </a:ext>
                  </a:extLst>
                </a:gridCol>
                <a:gridCol w="358467">
                  <a:extLst>
                    <a:ext uri="{9D8B030D-6E8A-4147-A177-3AD203B41FA5}">
                      <a16:colId xmlns:a16="http://schemas.microsoft.com/office/drawing/2014/main" val="20013"/>
                    </a:ext>
                  </a:extLst>
                </a:gridCol>
                <a:gridCol w="358467">
                  <a:extLst>
                    <a:ext uri="{9D8B030D-6E8A-4147-A177-3AD203B41FA5}">
                      <a16:colId xmlns:a16="http://schemas.microsoft.com/office/drawing/2014/main" val="20014"/>
                    </a:ext>
                  </a:extLst>
                </a:gridCol>
                <a:gridCol w="358467">
                  <a:extLst>
                    <a:ext uri="{9D8B030D-6E8A-4147-A177-3AD203B41FA5}">
                      <a16:colId xmlns:a16="http://schemas.microsoft.com/office/drawing/2014/main" val="20015"/>
                    </a:ext>
                  </a:extLst>
                </a:gridCol>
                <a:gridCol w="358467">
                  <a:extLst>
                    <a:ext uri="{9D8B030D-6E8A-4147-A177-3AD203B41FA5}">
                      <a16:colId xmlns:a16="http://schemas.microsoft.com/office/drawing/2014/main" val="20016"/>
                    </a:ext>
                  </a:extLst>
                </a:gridCol>
                <a:gridCol w="358467">
                  <a:extLst>
                    <a:ext uri="{9D8B030D-6E8A-4147-A177-3AD203B41FA5}">
                      <a16:colId xmlns:a16="http://schemas.microsoft.com/office/drawing/2014/main" val="20017"/>
                    </a:ext>
                  </a:extLst>
                </a:gridCol>
                <a:gridCol w="358467">
                  <a:extLst>
                    <a:ext uri="{9D8B030D-6E8A-4147-A177-3AD203B41FA5}">
                      <a16:colId xmlns:a16="http://schemas.microsoft.com/office/drawing/2014/main" val="20018"/>
                    </a:ext>
                  </a:extLst>
                </a:gridCol>
                <a:gridCol w="358467">
                  <a:extLst>
                    <a:ext uri="{9D8B030D-6E8A-4147-A177-3AD203B41FA5}">
                      <a16:colId xmlns:a16="http://schemas.microsoft.com/office/drawing/2014/main" val="20019"/>
                    </a:ext>
                  </a:extLst>
                </a:gridCol>
                <a:gridCol w="358467">
                  <a:extLst>
                    <a:ext uri="{9D8B030D-6E8A-4147-A177-3AD203B41FA5}">
                      <a16:colId xmlns:a16="http://schemas.microsoft.com/office/drawing/2014/main" val="20020"/>
                    </a:ext>
                  </a:extLst>
                </a:gridCol>
                <a:gridCol w="358467">
                  <a:extLst>
                    <a:ext uri="{9D8B030D-6E8A-4147-A177-3AD203B41FA5}">
                      <a16:colId xmlns:a16="http://schemas.microsoft.com/office/drawing/2014/main" val="20021"/>
                    </a:ext>
                  </a:extLst>
                </a:gridCol>
                <a:gridCol w="358467">
                  <a:extLst>
                    <a:ext uri="{9D8B030D-6E8A-4147-A177-3AD203B41FA5}">
                      <a16:colId xmlns:a16="http://schemas.microsoft.com/office/drawing/2014/main" val="20022"/>
                    </a:ext>
                  </a:extLst>
                </a:gridCol>
                <a:gridCol w="358467">
                  <a:extLst>
                    <a:ext uri="{9D8B030D-6E8A-4147-A177-3AD203B41FA5}">
                      <a16:colId xmlns:a16="http://schemas.microsoft.com/office/drawing/2014/main" val="20023"/>
                    </a:ext>
                  </a:extLst>
                </a:gridCol>
                <a:gridCol w="358467">
                  <a:extLst>
                    <a:ext uri="{9D8B030D-6E8A-4147-A177-3AD203B41FA5}">
                      <a16:colId xmlns:a16="http://schemas.microsoft.com/office/drawing/2014/main" val="20024"/>
                    </a:ext>
                  </a:extLst>
                </a:gridCol>
                <a:gridCol w="358467">
                  <a:extLst>
                    <a:ext uri="{9D8B030D-6E8A-4147-A177-3AD203B41FA5}">
                      <a16:colId xmlns:a16="http://schemas.microsoft.com/office/drawing/2014/main" val="20025"/>
                    </a:ext>
                  </a:extLst>
                </a:gridCol>
              </a:tblGrid>
              <a:tr h="528757">
                <a:tc>
                  <a:txBody>
                    <a:bodyPr/>
                    <a:lstStyle/>
                    <a:p>
                      <a:pPr algn="l" fontAlgn="ctr"/>
                      <a:endParaRPr lang="en-US" sz="800" b="0" i="0" u="none" strike="noStrike" dirty="0">
                        <a:solidFill>
                          <a:srgbClr val="9933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dirty="0" err="1">
                          <a:solidFill>
                            <a:srgbClr val="000000"/>
                          </a:solidFill>
                          <a:latin typeface="Century Gothic" panose="020B0502020202020204" pitchFamily="34" charset="0"/>
                        </a:rPr>
                        <a:t>Veličina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preduzeća</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latin typeface="Century Gothic" panose="020B0502020202020204" pitchFamily="34" charset="0"/>
                        </a:rPr>
                        <a:t>Teritorija poslovanja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dirty="0" err="1">
                          <a:solidFill>
                            <a:srgbClr val="000000"/>
                          </a:solidFill>
                          <a:latin typeface="Century Gothic" panose="020B0502020202020204" pitchFamily="34" charset="0"/>
                        </a:rPr>
                        <a:t>Osnivanje</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firme</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30346">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US" sz="800" b="1" i="0" u="none" strike="noStrike" kern="1200" dirty="0">
                          <a:solidFill>
                            <a:srgbClr val="000000"/>
                          </a:solidFill>
                          <a:effectLst/>
                          <a:latin typeface="Century Gothic" panose="020B0502020202020204" pitchFamily="34" charset="0"/>
                          <a:ea typeface="+mn-ea"/>
                          <a:cs typeface="+mn-cs"/>
                        </a:rPr>
                        <a:t> </a:t>
                      </a:r>
                      <a:endParaRPr lang="en-US" sz="800" b="0" i="0" u="none" strike="noStrike" dirty="0">
                        <a:solidFill>
                          <a:srgbClr val="0000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Srednje</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Malo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proizvodnja</a:t>
                      </a:r>
                      <a:endParaRPr lang="en-US" sz="800" b="0" i="0" u="none" strike="noStrike" dirty="0">
                        <a:solidFill>
                          <a:srgbClr val="000000"/>
                        </a:solidFill>
                        <a:latin typeface="Century Gothic" panose="020B0502020202020204" pitchFamily="34" charset="0"/>
                      </a:endParaRP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 god.</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52652">
                <a:tc>
                  <a:txBody>
                    <a:bodyPr/>
                    <a:lstStyle/>
                    <a:p>
                      <a:pPr algn="ctr" fontAlgn="ctr"/>
                      <a:r>
                        <a:rPr lang="en-US" sz="8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effectLst/>
                          <a:latin typeface="Century Gothic" panose="020B0502020202020204" pitchFamily="34" charset="0"/>
                        </a:rPr>
                        <a:t>332</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51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237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157</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175</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157</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40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72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30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107</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94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47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84</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53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73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148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58</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10</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87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189</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347023">
                <a:tc>
                  <a:txBody>
                    <a:bodyPr/>
                    <a:lstStyle/>
                    <a:p>
                      <a:pPr algn="ctr" fontAlgn="ctr"/>
                      <a:r>
                        <a:rPr lang="en-US" sz="800" b="0" i="0" u="none" strike="noStrike" dirty="0" err="1">
                          <a:solidFill>
                            <a:srgbClr val="000000"/>
                          </a:solidFill>
                          <a:latin typeface="Century Gothic" panose="020B0502020202020204" pitchFamily="34" charset="0"/>
                        </a:rPr>
                        <a:t>Grupa</a:t>
                      </a:r>
                      <a:endParaRPr lang="en-US" sz="800" b="0"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(A)</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90380">
                <a:tc>
                  <a:txBody>
                    <a:bodyPr/>
                    <a:lstStyle/>
                    <a:p>
                      <a:pPr algn="l" fontAlgn="ctr"/>
                      <a:r>
                        <a:rPr lang="en-US" sz="800" b="0" i="0" u="none" strike="noStrike" dirty="0">
                          <a:solidFill>
                            <a:srgbClr val="000000"/>
                          </a:solidFill>
                          <a:effectLst/>
                          <a:latin typeface="Century Gothic" panose="020B0502020202020204" pitchFamily="34" charset="0"/>
                        </a:rPr>
                        <a:t>Do tri </a:t>
                      </a:r>
                      <a:r>
                        <a:rPr lang="en-US" sz="800" b="0" i="0" u="none" strike="noStrike" dirty="0" err="1">
                          <a:solidFill>
                            <a:srgbClr val="000000"/>
                          </a:solidFill>
                          <a:effectLst/>
                          <a:latin typeface="Century Gothic" panose="020B0502020202020204" pitchFamily="34" charset="0"/>
                        </a:rPr>
                        <a:t>meseca</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15.7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5.9</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lumMod val="95000"/>
                            </a:schemeClr>
                          </a:solidFill>
                          <a:effectLst/>
                          <a:latin typeface="Century Gothic" panose="020B0502020202020204" pitchFamily="34" charset="0"/>
                        </a:rPr>
                        <a:t>22.9</a:t>
                      </a:r>
                      <a:br>
                        <a:rPr lang="en-US" sz="800" b="1" i="0" u="none" strike="noStrike" dirty="0">
                          <a:solidFill>
                            <a:schemeClr val="bg1">
                              <a:lumMod val="95000"/>
                            </a:schemeClr>
                          </a:solidFill>
                          <a:effectLst/>
                          <a:latin typeface="Century Gothic" panose="020B0502020202020204" pitchFamily="34" charset="0"/>
                        </a:rPr>
                      </a:br>
                      <a:r>
                        <a:rPr lang="en-US" sz="800" b="1" i="0" u="none" strike="noStrike" dirty="0">
                          <a:solidFill>
                            <a:schemeClr val="bg1">
                              <a:lumMod val="95000"/>
                            </a:schemeClr>
                          </a:solidFill>
                          <a:effectLst/>
                          <a:latin typeface="Century Gothic" panose="020B0502020202020204" pitchFamily="34" charset="0"/>
                        </a:rPr>
                        <a:t> B</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dirty="0">
                          <a:solidFill>
                            <a:srgbClr val="000000"/>
                          </a:solidFill>
                          <a:effectLst/>
                          <a:latin typeface="Century Gothic" panose="020B0502020202020204" pitchFamily="34" charset="0"/>
                        </a:rPr>
                        <a:t>21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chemeClr val="bg1">
                              <a:lumMod val="95000"/>
                            </a:schemeClr>
                          </a:solidFill>
                          <a:effectLst/>
                          <a:latin typeface="Century Gothic" panose="020B0502020202020204" pitchFamily="34" charset="0"/>
                        </a:rPr>
                        <a:t>50</a:t>
                      </a:r>
                      <a:br>
                        <a:rPr lang="en-US" sz="800" b="0" i="0" u="none" strike="noStrike" dirty="0">
                          <a:solidFill>
                            <a:schemeClr val="bg1">
                              <a:lumMod val="95000"/>
                            </a:schemeClr>
                          </a:solidFill>
                          <a:effectLst/>
                          <a:latin typeface="Century Gothic" panose="020B0502020202020204" pitchFamily="34" charset="0"/>
                        </a:rPr>
                      </a:br>
                      <a:r>
                        <a:rPr lang="en-US" sz="800" b="0" i="0" u="none" strike="noStrike" dirty="0">
                          <a:solidFill>
                            <a:schemeClr val="bg1">
                              <a:lumMod val="95000"/>
                            </a:schemeClr>
                          </a:solidFill>
                          <a:effectLst/>
                          <a:latin typeface="Century Gothic" panose="020B0502020202020204" pitchFamily="34" charset="0"/>
                        </a:rPr>
                        <a:t>A E</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90380">
                <a:tc>
                  <a:txBody>
                    <a:bodyPr/>
                    <a:lstStyle/>
                    <a:p>
                      <a:pPr algn="l" fontAlgn="ctr"/>
                      <a:r>
                        <a:rPr lang="en-US" sz="800" b="0" i="0" u="none" strike="noStrike" dirty="0">
                          <a:solidFill>
                            <a:srgbClr val="000000"/>
                          </a:solidFill>
                          <a:effectLst/>
                          <a:latin typeface="Century Gothic" panose="020B0502020202020204" pitchFamily="34" charset="0"/>
                        </a:rPr>
                        <a:t>6 </a:t>
                      </a:r>
                      <a:r>
                        <a:rPr lang="en-US" sz="800" b="0" i="0" u="none" strike="noStrike" dirty="0" err="1">
                          <a:solidFill>
                            <a:srgbClr val="000000"/>
                          </a:solidFill>
                          <a:effectLst/>
                          <a:latin typeface="Century Gothic" panose="020B0502020202020204" pitchFamily="34" charset="0"/>
                        </a:rPr>
                        <a:t>meseci</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18.4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16.5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24.7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56496557"/>
                  </a:ext>
                </a:extLst>
              </a:tr>
              <a:tr h="390380">
                <a:tc>
                  <a:txBody>
                    <a:bodyPr/>
                    <a:lstStyle/>
                    <a:p>
                      <a:pPr algn="l" fontAlgn="ctr"/>
                      <a:r>
                        <a:rPr lang="en-US" sz="800" b="0" i="0" u="none" strike="noStrike" dirty="0" err="1">
                          <a:solidFill>
                            <a:srgbClr val="000000"/>
                          </a:solidFill>
                          <a:effectLst/>
                          <a:latin typeface="Century Gothic" panose="020B0502020202020204" pitchFamily="34" charset="0"/>
                        </a:rPr>
                        <a:t>Godinu</a:t>
                      </a:r>
                      <a:r>
                        <a:rPr lang="en-US" sz="800" b="0" i="0" u="none" strike="noStrike" dirty="0">
                          <a:solidFill>
                            <a:srgbClr val="000000"/>
                          </a:solidFill>
                          <a:effectLst/>
                          <a:latin typeface="Century Gothic" panose="020B0502020202020204" pitchFamily="34" charset="0"/>
                        </a:rPr>
                        <a:t> dana</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21.6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chemeClr val="bg1">
                              <a:lumMod val="95000"/>
                            </a:schemeClr>
                          </a:solidFill>
                          <a:effectLst/>
                          <a:latin typeface="Century Gothic" panose="020B0502020202020204" pitchFamily="34" charset="0"/>
                        </a:rPr>
                        <a:t>42</a:t>
                      </a:r>
                      <a:br>
                        <a:rPr lang="en-US" sz="800" b="0" i="0" u="none" strike="noStrike" dirty="0">
                          <a:solidFill>
                            <a:schemeClr val="bg1">
                              <a:lumMod val="95000"/>
                            </a:schemeClr>
                          </a:solidFill>
                          <a:effectLst/>
                          <a:latin typeface="Century Gothic" panose="020B0502020202020204" pitchFamily="34" charset="0"/>
                        </a:rPr>
                      </a:br>
                      <a:r>
                        <a:rPr lang="en-US" sz="800" b="0" i="0" u="none" strike="noStrike" dirty="0">
                          <a:solidFill>
                            <a:schemeClr val="bg1">
                              <a:lumMod val="95000"/>
                            </a:schemeClr>
                          </a:solidFill>
                          <a:effectLst/>
                          <a:latin typeface="Century Gothic" panose="020B0502020202020204" pitchFamily="34" charset="0"/>
                        </a:rPr>
                        <a:t> C</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25.7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40.4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37.8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829765915"/>
                  </a:ext>
                </a:extLst>
              </a:tr>
              <a:tr h="390380">
                <a:tc>
                  <a:txBody>
                    <a:bodyPr/>
                    <a:lstStyle/>
                    <a:p>
                      <a:pPr algn="l" fontAlgn="ctr"/>
                      <a:r>
                        <a:rPr lang="en-US" sz="800" b="0" i="0" u="none" strike="noStrike" dirty="0" err="1">
                          <a:solidFill>
                            <a:srgbClr val="000000"/>
                          </a:solidFill>
                          <a:effectLst/>
                          <a:latin typeface="Century Gothic" panose="020B0502020202020204" pitchFamily="34" charset="0"/>
                        </a:rPr>
                        <a:t>Godinu</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po</a:t>
                      </a:r>
                      <a:r>
                        <a:rPr lang="en-US" sz="800" b="0" i="0" u="none" strike="noStrike" dirty="0">
                          <a:solidFill>
                            <a:srgbClr val="000000"/>
                          </a:solidFill>
                          <a:effectLst/>
                          <a:latin typeface="Century Gothic" panose="020B0502020202020204" pitchFamily="34" charset="0"/>
                        </a:rPr>
                        <a:t> dana</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319918908"/>
                  </a:ext>
                </a:extLst>
              </a:tr>
              <a:tr h="390380">
                <a:tc>
                  <a:txBody>
                    <a:bodyPr/>
                    <a:lstStyle/>
                    <a:p>
                      <a:pPr algn="l" fontAlgn="ctr"/>
                      <a:r>
                        <a:rPr lang="en-US" sz="800" b="0" i="0" u="none" strike="noStrike" dirty="0" err="1">
                          <a:solidFill>
                            <a:srgbClr val="000000"/>
                          </a:solidFill>
                          <a:effectLst/>
                          <a:latin typeface="Century Gothic" panose="020B0502020202020204" pitchFamily="34" charset="0"/>
                        </a:rPr>
                        <a:t>Dve</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godine</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9.6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lumMod val="95000"/>
                            </a:schemeClr>
                          </a:solidFill>
                          <a:effectLst/>
                          <a:latin typeface="Century Gothic" panose="020B0502020202020204" pitchFamily="34" charset="0"/>
                        </a:rPr>
                        <a:t>4.5</a:t>
                      </a:r>
                      <a:br>
                        <a:rPr lang="en-US" sz="800" b="1" i="0" u="none" strike="noStrike" dirty="0">
                          <a:solidFill>
                            <a:schemeClr val="bg1">
                              <a:lumMod val="95000"/>
                            </a:schemeClr>
                          </a:solidFill>
                          <a:effectLst/>
                          <a:latin typeface="Century Gothic" panose="020B0502020202020204" pitchFamily="34" charset="0"/>
                        </a:rPr>
                      </a:br>
                      <a:endParaRPr lang="en-US" sz="800" b="1" i="0" u="none" strike="noStrike" dirty="0">
                        <a:solidFill>
                          <a:schemeClr val="bg1">
                            <a:lumMod val="95000"/>
                          </a:schemeClr>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lumMod val="95000"/>
                            </a:schemeClr>
                          </a:solidFill>
                          <a:effectLst/>
                          <a:latin typeface="Century Gothic" panose="020B0502020202020204" pitchFamily="34" charset="0"/>
                        </a:rPr>
                        <a:t>25</a:t>
                      </a:r>
                      <a:br>
                        <a:rPr lang="en-US" sz="800" b="1" i="0" u="none" strike="noStrike" dirty="0">
                          <a:solidFill>
                            <a:schemeClr val="bg1">
                              <a:lumMod val="95000"/>
                            </a:schemeClr>
                          </a:solidFill>
                          <a:effectLst/>
                          <a:latin typeface="Century Gothic" panose="020B0502020202020204" pitchFamily="34" charset="0"/>
                        </a:rPr>
                      </a:br>
                      <a:r>
                        <a:rPr lang="en-US" sz="800" b="1" i="0" u="none" strike="noStrike" dirty="0">
                          <a:solidFill>
                            <a:schemeClr val="bg1">
                              <a:lumMod val="95000"/>
                            </a:schemeClr>
                          </a:solidFill>
                          <a:effectLst/>
                          <a:latin typeface="Century Gothic" panose="020B0502020202020204" pitchFamily="34" charset="0"/>
                        </a:rPr>
                        <a:t>A B</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000000"/>
                          </a:solidFill>
                          <a:effectLst/>
                          <a:latin typeface="Century Gothic" panose="020B0502020202020204" pitchFamily="34" charset="0"/>
                        </a:rPr>
                        <a:t>11.1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6.3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lumMod val="95000"/>
                            </a:schemeClr>
                          </a:solidFill>
                          <a:effectLst/>
                          <a:latin typeface="Century Gothic" panose="020B0502020202020204" pitchFamily="34" charset="0"/>
                        </a:rPr>
                        <a:t>23.5</a:t>
                      </a:r>
                      <a:br>
                        <a:rPr lang="en-US" sz="800" b="1" i="0" u="none" strike="noStrike" dirty="0">
                          <a:solidFill>
                            <a:schemeClr val="bg1">
                              <a:lumMod val="95000"/>
                            </a:schemeClr>
                          </a:solidFill>
                          <a:effectLst/>
                          <a:latin typeface="Century Gothic" panose="020B0502020202020204" pitchFamily="34" charset="0"/>
                        </a:rPr>
                      </a:br>
                      <a:r>
                        <a:rPr lang="en-US" sz="800" b="1" i="0" u="none" strike="noStrike" dirty="0">
                          <a:solidFill>
                            <a:schemeClr val="bg1">
                              <a:lumMod val="95000"/>
                            </a:schemeClr>
                          </a:solidFill>
                          <a:effectLst/>
                          <a:latin typeface="Century Gothic" panose="020B0502020202020204" pitchFamily="34" charset="0"/>
                        </a:rPr>
                        <a:t>B</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11.2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5.5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98909731"/>
                  </a:ext>
                </a:extLst>
              </a:tr>
              <a:tr h="390380">
                <a:tc>
                  <a:txBody>
                    <a:bodyPr/>
                    <a:lstStyle/>
                    <a:p>
                      <a:pPr algn="l" fontAlgn="ctr"/>
                      <a:r>
                        <a:rPr lang="en-US" sz="800" b="0" i="0" u="none" strike="noStrike" dirty="0">
                          <a:solidFill>
                            <a:srgbClr val="000000"/>
                          </a:solidFill>
                          <a:effectLst/>
                          <a:latin typeface="Century Gothic" panose="020B0502020202020204" pitchFamily="34" charset="0"/>
                        </a:rPr>
                        <a:t>Tri </a:t>
                      </a:r>
                      <a:r>
                        <a:rPr lang="en-US" sz="800" b="0" i="0" u="none" strike="noStrike" dirty="0" err="1">
                          <a:solidFill>
                            <a:srgbClr val="000000"/>
                          </a:solidFill>
                          <a:effectLst/>
                          <a:latin typeface="Century Gothic" panose="020B0502020202020204" pitchFamily="34" charset="0"/>
                        </a:rPr>
                        <a:t>godine</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04694682"/>
                  </a:ext>
                </a:extLst>
              </a:tr>
              <a:tr h="390380">
                <a:tc>
                  <a:txBody>
                    <a:bodyPr/>
                    <a:lstStyle/>
                    <a:p>
                      <a:pPr algn="l" fontAlgn="ctr"/>
                      <a:r>
                        <a:rPr lang="en-US" sz="800" b="0" i="0" u="none" strike="noStrike" dirty="0">
                          <a:solidFill>
                            <a:srgbClr val="000000"/>
                          </a:solidFill>
                          <a:effectLst/>
                          <a:latin typeface="Century Gothic" panose="020B0502020202020204" pitchFamily="34" charset="0"/>
                        </a:rPr>
                        <a:t>Pet </a:t>
                      </a:r>
                      <a:r>
                        <a:rPr lang="en-US" sz="800" b="0" i="0" u="none" strike="noStrike" dirty="0" err="1">
                          <a:solidFill>
                            <a:srgbClr val="000000"/>
                          </a:solidFill>
                          <a:effectLst/>
                          <a:latin typeface="Century Gothic" panose="020B0502020202020204" pitchFamily="34" charset="0"/>
                        </a:rPr>
                        <a:t>godina</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lumMod val="95000"/>
                            </a:schemeClr>
                          </a:solidFill>
                          <a:effectLst/>
                          <a:latin typeface="Century Gothic" panose="020B0502020202020204" pitchFamily="34" charset="0"/>
                        </a:rPr>
                        <a:t>18.5</a:t>
                      </a:r>
                      <a:br>
                        <a:rPr lang="en-US" sz="800" b="1" i="0" u="none" strike="noStrike" dirty="0">
                          <a:solidFill>
                            <a:schemeClr val="bg1">
                              <a:lumMod val="95000"/>
                            </a:schemeClr>
                          </a:solidFill>
                          <a:effectLst/>
                          <a:latin typeface="Century Gothic" panose="020B0502020202020204" pitchFamily="34" charset="0"/>
                        </a:rPr>
                      </a:br>
                      <a:r>
                        <a:rPr lang="en-US" sz="800" b="1" i="0" u="none" strike="noStrike" dirty="0">
                          <a:solidFill>
                            <a:schemeClr val="bg1">
                              <a:lumMod val="95000"/>
                            </a:schemeClr>
                          </a:solidFill>
                          <a:effectLst/>
                          <a:latin typeface="Century Gothic" panose="020B0502020202020204" pitchFamily="34" charset="0"/>
                        </a:rPr>
                        <a:t>A E</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5.9</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6.4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chemeClr val="bg1">
                              <a:lumMod val="95000"/>
                            </a:schemeClr>
                          </a:solidFill>
                          <a:effectLst/>
                          <a:latin typeface="Century Gothic" panose="020B0502020202020204" pitchFamily="34" charset="0"/>
                        </a:rPr>
                        <a:t>0.7</a:t>
                      </a:r>
                      <a:br>
                        <a:rPr lang="en-US" sz="800" b="0" i="0" u="none" strike="noStrike" dirty="0">
                          <a:solidFill>
                            <a:schemeClr val="bg1">
                              <a:lumMod val="95000"/>
                            </a:schemeClr>
                          </a:solidFill>
                          <a:effectLst/>
                          <a:latin typeface="Century Gothic" panose="020B0502020202020204" pitchFamily="34" charset="0"/>
                        </a:rPr>
                      </a:br>
                      <a:endParaRPr lang="en-US" sz="800" b="0" i="0" u="none" strike="noStrike" dirty="0">
                        <a:solidFill>
                          <a:schemeClr val="bg1">
                            <a:lumMod val="95000"/>
                          </a:schemeClr>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dirty="0">
                          <a:solidFill>
                            <a:schemeClr val="bg1">
                              <a:lumMod val="95000"/>
                            </a:schemeClr>
                          </a:solidFill>
                          <a:effectLst/>
                          <a:latin typeface="Century Gothic" panose="020B0502020202020204" pitchFamily="34" charset="0"/>
                        </a:rPr>
                        <a:t>8.6</a:t>
                      </a:r>
                      <a:br>
                        <a:rPr lang="en-US" sz="800" b="0" i="0" u="none" strike="noStrike" dirty="0">
                          <a:solidFill>
                            <a:schemeClr val="bg1">
                              <a:lumMod val="95000"/>
                            </a:schemeClr>
                          </a:solidFill>
                          <a:effectLst/>
                          <a:latin typeface="Century Gothic" panose="020B0502020202020204" pitchFamily="34" charset="0"/>
                        </a:rPr>
                      </a:br>
                      <a:r>
                        <a:rPr lang="en-US" sz="800" b="0" i="0" u="none" strike="noStrike" dirty="0">
                          <a:solidFill>
                            <a:schemeClr val="bg1">
                              <a:lumMod val="95000"/>
                            </a:schemeClr>
                          </a:solidFill>
                          <a:effectLst/>
                          <a:latin typeface="Century Gothic" panose="020B0502020202020204" pitchFamily="34" charset="0"/>
                        </a:rPr>
                        <a:t>D</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8839283"/>
                  </a:ext>
                </a:extLst>
              </a:tr>
              <a:tr h="390380">
                <a:tc>
                  <a:txBody>
                    <a:bodyPr/>
                    <a:lstStyle/>
                    <a:p>
                      <a:pPr algn="l" fontAlgn="ctr"/>
                      <a:r>
                        <a:rPr lang="en-US" sz="800" b="0" i="0" u="none" strike="noStrike" dirty="0">
                          <a:solidFill>
                            <a:srgbClr val="000000"/>
                          </a:solidFill>
                          <a:effectLst/>
                          <a:latin typeface="Century Gothic" panose="020B0502020202020204" pitchFamily="34" charset="0"/>
                        </a:rPr>
                        <a:t>10 </a:t>
                      </a:r>
                      <a:r>
                        <a:rPr lang="en-US" sz="800" b="0" i="0" u="none" strike="noStrike" dirty="0" err="1">
                          <a:solidFill>
                            <a:srgbClr val="000000"/>
                          </a:solidFill>
                          <a:effectLst/>
                          <a:latin typeface="Century Gothic" panose="020B0502020202020204" pitchFamily="34" charset="0"/>
                        </a:rPr>
                        <a:t>godina</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lumMod val="95000"/>
                            </a:schemeClr>
                          </a:solidFill>
                          <a:effectLst/>
                          <a:latin typeface="Century Gothic" panose="020B0502020202020204" pitchFamily="34" charset="0"/>
                        </a:rPr>
                        <a:t>5</a:t>
                      </a:r>
                      <a:br>
                        <a:rPr lang="en-US" sz="800" b="1" i="0" u="none" strike="noStrike" dirty="0">
                          <a:solidFill>
                            <a:schemeClr val="bg1">
                              <a:lumMod val="95000"/>
                            </a:schemeClr>
                          </a:solidFill>
                          <a:effectLst/>
                          <a:latin typeface="Century Gothic" panose="020B0502020202020204" pitchFamily="34" charset="0"/>
                        </a:rPr>
                      </a:br>
                      <a:r>
                        <a:rPr lang="en-US" sz="800" b="1" i="0" u="none" strike="noStrike" dirty="0">
                          <a:solidFill>
                            <a:schemeClr val="bg1">
                              <a:lumMod val="95000"/>
                            </a:schemeClr>
                          </a:solidFill>
                          <a:effectLst/>
                          <a:latin typeface="Century Gothic" panose="020B0502020202020204" pitchFamily="34" charset="0"/>
                        </a:rPr>
                        <a:t>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2.3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44459795"/>
                  </a:ext>
                </a:extLst>
              </a:tr>
              <a:tr h="390380">
                <a:tc>
                  <a:txBody>
                    <a:bodyPr/>
                    <a:lstStyle/>
                    <a:p>
                      <a:pPr algn="l" fontAlgn="ctr"/>
                      <a:r>
                        <a:rPr lang="en-US" sz="800" b="0" i="0" u="none" strike="noStrike" dirty="0">
                          <a:solidFill>
                            <a:srgbClr val="000000"/>
                          </a:solidFill>
                          <a:effectLst/>
                          <a:latin typeface="Century Gothic" panose="020B0502020202020204" pitchFamily="34" charset="0"/>
                        </a:rPr>
                        <a:t>Ne </a:t>
                      </a:r>
                      <a:r>
                        <a:rPr lang="en-US" sz="800" b="0" i="0" u="none" strike="noStrike" dirty="0" err="1">
                          <a:solidFill>
                            <a:srgbClr val="000000"/>
                          </a:solidFill>
                          <a:effectLst/>
                          <a:latin typeface="Century Gothic" panose="020B0502020202020204" pitchFamily="34" charset="0"/>
                        </a:rPr>
                        <a:t>očekuje</a:t>
                      </a:r>
                      <a:r>
                        <a:rPr lang="en-US" sz="800" b="0" i="0" u="none" strike="noStrike" dirty="0">
                          <a:solidFill>
                            <a:srgbClr val="000000"/>
                          </a:solidFill>
                          <a:effectLst/>
                          <a:latin typeface="Century Gothic" panose="020B0502020202020204" pitchFamily="34" charset="0"/>
                        </a:rPr>
                        <a:t> se </a:t>
                      </a:r>
                      <a:r>
                        <a:rPr lang="en-US" sz="800" b="0" i="0" u="none" strike="noStrike" dirty="0" err="1">
                          <a:solidFill>
                            <a:srgbClr val="000000"/>
                          </a:solidFill>
                          <a:effectLst/>
                          <a:latin typeface="Century Gothic" panose="020B0502020202020204" pitchFamily="34" charset="0"/>
                        </a:rPr>
                        <a:t>povrat</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331661025"/>
                  </a:ext>
                </a:extLst>
              </a:tr>
            </a:tbl>
          </a:graphicData>
        </a:graphic>
      </p:graphicFrame>
      <p:sp>
        <p:nvSpPr>
          <p:cNvPr id="2" name="Slide Number Placeholder 1">
            <a:extLst>
              <a:ext uri="{FF2B5EF4-FFF2-40B4-BE49-F238E27FC236}">
                <a16:creationId xmlns:a16="http://schemas.microsoft.com/office/drawing/2014/main" id="{DB11C891-16A1-4CEA-BF51-4168DBEDD3EA}"/>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38</a:t>
            </a:fld>
            <a:endParaRPr lang="en-US" dirty="0"/>
          </a:p>
        </p:txBody>
      </p:sp>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Koliko vam je vremena bilo potrebno, ili očekujete da će biti potrebno, </a:t>
            </a:r>
            <a:endParaRPr lang="sr-Latn-RS" sz="2000" dirty="0">
              <a:solidFill>
                <a:srgbClr val="004B88"/>
              </a:solidFill>
              <a:latin typeface="Century Gothic" panose="020B0502020202020204" pitchFamily="34" charset="0"/>
            </a:endParaRPr>
          </a:p>
          <a:p>
            <a:r>
              <a:rPr lang="it-IT" sz="2000" dirty="0">
                <a:solidFill>
                  <a:srgbClr val="004B88"/>
                </a:solidFill>
                <a:latin typeface="Century Gothic" panose="020B0502020202020204" pitchFamily="34" charset="0"/>
              </a:rPr>
              <a:t>da povratite investiciju u inovaciju?</a:t>
            </a:r>
            <a:endParaRPr lang="en-US" sz="2000" dirty="0">
              <a:solidFill>
                <a:srgbClr val="004B88"/>
              </a:solidFill>
              <a:latin typeface="Century Gothic" panose="020B0502020202020204" pitchFamily="34" charset="0"/>
            </a:endParaRPr>
          </a:p>
        </p:txBody>
      </p:sp>
      <p:sp>
        <p:nvSpPr>
          <p:cNvPr id="10" name="Rectangle 9">
            <a:extLst>
              <a:ext uri="{FF2B5EF4-FFF2-40B4-BE49-F238E27FC236}">
                <a16:creationId xmlns:a16="http://schemas.microsoft.com/office/drawing/2014/main" id="{63FD7755-9255-48DD-88EF-2EDC71DC7CDD}"/>
              </a:ext>
            </a:extLst>
          </p:cNvPr>
          <p:cNvSpPr/>
          <p:nvPr/>
        </p:nvSpPr>
        <p:spPr>
          <a:xfrm>
            <a:off x="3023005" y="2412274"/>
            <a:ext cx="685059" cy="402845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1" name="Rectangle 10">
            <a:extLst>
              <a:ext uri="{FF2B5EF4-FFF2-40B4-BE49-F238E27FC236}">
                <a16:creationId xmlns:a16="http://schemas.microsoft.com/office/drawing/2014/main" id="{9308E953-C6E1-4F0A-AFBF-050936E0FE75}"/>
              </a:ext>
            </a:extLst>
          </p:cNvPr>
          <p:cNvSpPr/>
          <p:nvPr/>
        </p:nvSpPr>
        <p:spPr>
          <a:xfrm>
            <a:off x="6255739" y="2419573"/>
            <a:ext cx="329789" cy="4021500"/>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2" name="Rectangle 11">
            <a:extLst>
              <a:ext uri="{FF2B5EF4-FFF2-40B4-BE49-F238E27FC236}">
                <a16:creationId xmlns:a16="http://schemas.microsoft.com/office/drawing/2014/main" id="{36CC0AE3-EEB0-44C8-AF44-FC3B847D8437}"/>
              </a:ext>
            </a:extLst>
          </p:cNvPr>
          <p:cNvSpPr/>
          <p:nvPr/>
        </p:nvSpPr>
        <p:spPr>
          <a:xfrm>
            <a:off x="6970046" y="2419573"/>
            <a:ext cx="329789" cy="4021500"/>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3" name="Rectangle 12">
            <a:extLst>
              <a:ext uri="{FF2B5EF4-FFF2-40B4-BE49-F238E27FC236}">
                <a16:creationId xmlns:a16="http://schemas.microsoft.com/office/drawing/2014/main" id="{02BE1876-59F7-42ED-8E49-216106FCA68B}"/>
              </a:ext>
            </a:extLst>
          </p:cNvPr>
          <p:cNvSpPr/>
          <p:nvPr/>
        </p:nvSpPr>
        <p:spPr>
          <a:xfrm>
            <a:off x="10195437" y="2411954"/>
            <a:ext cx="685059" cy="4021500"/>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865418365"/>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hart 8">
            <a:extLst>
              <a:ext uri="{FF2B5EF4-FFF2-40B4-BE49-F238E27FC236}">
                <a16:creationId xmlns:a16="http://schemas.microsoft.com/office/drawing/2014/main" id="{F74D5BA6-01AB-4CD6-9D65-EA0F48C84360}"/>
              </a:ext>
            </a:extLst>
          </p:cNvPr>
          <p:cNvGraphicFramePr/>
          <p:nvPr>
            <p:extLst>
              <p:ext uri="{D42A27DB-BD31-4B8C-83A1-F6EECF244321}">
                <p14:modId xmlns:p14="http://schemas.microsoft.com/office/powerpoint/2010/main" val="358108458"/>
              </p:ext>
            </p:extLst>
          </p:nvPr>
        </p:nvGraphicFramePr>
        <p:xfrm>
          <a:off x="-425986" y="504899"/>
          <a:ext cx="12192000" cy="4926465"/>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a:extLst>
              <a:ext uri="{FF2B5EF4-FFF2-40B4-BE49-F238E27FC236}">
                <a16:creationId xmlns:a16="http://schemas.microsoft.com/office/drawing/2014/main" id="{C06F5829-D8AD-4375-BBB1-99AD8D2EA2C4}"/>
              </a:ext>
            </a:extLst>
          </p:cNvPr>
          <p:cNvSpPr txBox="1"/>
          <p:nvPr/>
        </p:nvSpPr>
        <p:spPr>
          <a:xfrm>
            <a:off x="533967" y="5364222"/>
            <a:ext cx="11016349" cy="907941"/>
          </a:xfrm>
          <a:prstGeom prst="rect">
            <a:avLst/>
          </a:prstGeom>
          <a:noFill/>
        </p:spPr>
        <p:txBody>
          <a:bodyPr wrap="square" lIns="0" rIns="0" rtlCol="0">
            <a:spAutoFit/>
          </a:bodyPr>
          <a:lstStyle/>
          <a:p>
            <a:pPr algn="just">
              <a:spcAft>
                <a:spcPts val="600"/>
              </a:spcAft>
              <a:defRPr/>
            </a:pPr>
            <a:r>
              <a:rPr lang="sr-Latn-RS" sz="1200" noProof="1">
                <a:solidFill>
                  <a:srgbClr val="6E706E"/>
                </a:solidFill>
                <a:latin typeface="Century Gothic" panose="020B0502020202020204" pitchFamily="34" charset="0"/>
              </a:rPr>
              <a:t>U čak 2/3 firmi </a:t>
            </a:r>
            <a:r>
              <a:rPr lang="sr-Latn-RS" sz="1200" b="1" noProof="1">
                <a:solidFill>
                  <a:srgbClr val="6E706E"/>
                </a:solidFill>
                <a:latin typeface="Century Gothic" panose="020B0502020202020204" pitchFamily="34" charset="0"/>
              </a:rPr>
              <a:t>ne postoji budžet za istraživanje i razvoj </a:t>
            </a:r>
            <a:r>
              <a:rPr lang="sr-Latn-RS" sz="1200" noProof="1">
                <a:solidFill>
                  <a:srgbClr val="6E706E"/>
                </a:solidFill>
                <a:latin typeface="Century Gothic" panose="020B0502020202020204" pitchFamily="34" charset="0"/>
              </a:rPr>
              <a:t>(ovde prednjače mikro firme). </a:t>
            </a:r>
          </a:p>
          <a:p>
            <a:pPr algn="just">
              <a:spcAft>
                <a:spcPts val="600"/>
              </a:spcAft>
              <a:defRPr/>
            </a:pPr>
            <a:r>
              <a:rPr lang="sr-Latn-RS" sz="1200" noProof="1">
                <a:solidFill>
                  <a:srgbClr val="6E706E"/>
                </a:solidFill>
                <a:latin typeface="Century Gothic" panose="020B0502020202020204" pitchFamily="34" charset="0"/>
              </a:rPr>
              <a:t>Od onih koji imaju budžet za istraživanje i razvoj, u najvećem broju firmi je </a:t>
            </a:r>
            <a:r>
              <a:rPr lang="sr-Latn-RS" sz="1200" b="1" noProof="1">
                <a:solidFill>
                  <a:srgbClr val="6E706E"/>
                </a:solidFill>
                <a:latin typeface="Century Gothic" panose="020B0502020202020204" pitchFamily="34" charset="0"/>
              </a:rPr>
              <a:t>budžet ostao isti kao i u prethodne tri godine </a:t>
            </a:r>
            <a:r>
              <a:rPr lang="sr-Latn-RS" sz="1200" noProof="1">
                <a:solidFill>
                  <a:srgbClr val="6E706E"/>
                </a:solidFill>
                <a:latin typeface="Century Gothic" panose="020B0502020202020204" pitchFamily="34" charset="0"/>
              </a:rPr>
              <a:t>(naročito se ističu velike firme). Iako je relativno mali broj firmi u kojima se budžet povećao tokom ovog vremena, ipak je veći broj firmi u kojima je budžet povećan nego onih u kojima je smanjen.  </a:t>
            </a:r>
            <a:endPar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endParaRPr>
          </a:p>
        </p:txBody>
      </p:sp>
      <p:sp>
        <p:nvSpPr>
          <p:cNvPr id="2" name="Slide Number Placeholder 1">
            <a:extLst>
              <a:ext uri="{FF2B5EF4-FFF2-40B4-BE49-F238E27FC236}">
                <a16:creationId xmlns:a16="http://schemas.microsoft.com/office/drawing/2014/main" id="{BAC57D4A-18E7-4B56-A1DC-8BA2078B4D8A}"/>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39</a:t>
            </a:fld>
            <a:endParaRPr lang="en-US" dirty="0"/>
          </a:p>
        </p:txBody>
      </p:sp>
      <p:sp>
        <p:nvSpPr>
          <p:cNvPr id="7"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Da li vam se budžet za istraživanje i razvoj u prethodne tri godine...</a:t>
            </a:r>
            <a:endParaRPr lang="en-US" sz="2000" dirty="0">
              <a:solidFill>
                <a:srgbClr val="004B88"/>
              </a:solidFill>
              <a:latin typeface="Century Gothic" panose="020B0502020202020204" pitchFamily="34" charset="0"/>
            </a:endParaRPr>
          </a:p>
        </p:txBody>
      </p:sp>
      <p:sp>
        <p:nvSpPr>
          <p:cNvPr id="8" name="TextBox 7">
            <a:extLst>
              <a:ext uri="{FF2B5EF4-FFF2-40B4-BE49-F238E27FC236}">
                <a16:creationId xmlns:a16="http://schemas.microsoft.com/office/drawing/2014/main" id="{A156A7A3-55EC-452C-8F2F-48DF1C487784}"/>
              </a:ext>
            </a:extLst>
          </p:cNvPr>
          <p:cNvSpPr txBox="1"/>
          <p:nvPr/>
        </p:nvSpPr>
        <p:spPr>
          <a:xfrm>
            <a:off x="10874741" y="6448424"/>
            <a:ext cx="89592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404040"/>
                </a:solidFill>
                <a:effectLst/>
                <a:uLnTx/>
                <a:uFillTx/>
                <a:latin typeface="Calibri" panose="020F0502020204030204"/>
                <a:ea typeface="+mn-ea"/>
                <a:cs typeface="+mn-cs"/>
              </a:rPr>
              <a:t>Baza</a:t>
            </a:r>
            <a:r>
              <a:rPr kumimoji="0" lang="en-US" sz="800" b="0" i="1" u="none" strike="noStrike" kern="1200" cap="none" spc="0" normalizeH="0" baseline="0" noProof="0" dirty="0">
                <a:ln>
                  <a:noFill/>
                </a:ln>
                <a:solidFill>
                  <a:srgbClr val="404040"/>
                </a:solidFill>
                <a:effectLst/>
                <a:uLnTx/>
                <a:uFillTx/>
                <a:latin typeface="Calibri" panose="020F0502020204030204"/>
                <a:ea typeface="+mn-ea"/>
                <a:cs typeface="+mn-cs"/>
              </a:rPr>
              <a:t>: n = 332</a:t>
            </a:r>
          </a:p>
        </p:txBody>
      </p:sp>
    </p:spTree>
    <p:extLst>
      <p:ext uri="{BB962C8B-B14F-4D97-AF65-F5344CB8AC3E}">
        <p14:creationId xmlns:p14="http://schemas.microsoft.com/office/powerpoint/2010/main" val="4163707212"/>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07129926-64CD-41CA-8C5D-B5EC77FC2921}"/>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4</a:t>
            </a:fld>
            <a:endParaRPr lang="en-US" dirty="0"/>
          </a:p>
        </p:txBody>
      </p:sp>
      <p:sp>
        <p:nvSpPr>
          <p:cNvPr id="4" name="TextBox 3">
            <a:extLst>
              <a:ext uri="{FF2B5EF4-FFF2-40B4-BE49-F238E27FC236}">
                <a16:creationId xmlns:a16="http://schemas.microsoft.com/office/drawing/2014/main" id="{C06F5829-D8AD-4375-BBB1-99AD8D2EA2C4}"/>
              </a:ext>
            </a:extLst>
          </p:cNvPr>
          <p:cNvSpPr txBox="1"/>
          <p:nvPr/>
        </p:nvSpPr>
        <p:spPr>
          <a:xfrm>
            <a:off x="533968" y="3539139"/>
            <a:ext cx="6428692" cy="3231654"/>
          </a:xfrm>
          <a:prstGeom prst="rect">
            <a:avLst/>
          </a:prstGeom>
          <a:noFill/>
        </p:spPr>
        <p:txBody>
          <a:bodyPr wrap="square" lIns="0" rtlCol="0">
            <a:spAutoFit/>
          </a:bodyPr>
          <a:lstStyle/>
          <a:p>
            <a:pPr marL="742950" marR="0" lvl="1"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rPr>
              <a:t>Kombinovana metodologija →</a:t>
            </a:r>
            <a:r>
              <a:rPr kumimoji="0" lang="sr-Latn-RS" sz="1200" b="1" i="0" u="none" strike="noStrike" kern="1200" cap="none" spc="0" normalizeH="0" baseline="0" noProof="1">
                <a:ln>
                  <a:noFill/>
                </a:ln>
                <a:solidFill>
                  <a:srgbClr val="6E706E"/>
                </a:solidFill>
                <a:effectLst/>
                <a:uLnTx/>
                <a:uFillTx/>
                <a:latin typeface="Century Gothic" panose="020B0502020202020204" pitchFamily="34" charset="0"/>
              </a:rPr>
              <a:t> CATI</a:t>
            </a:r>
            <a:r>
              <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rPr>
              <a:t> (telefonska anketa</a:t>
            </a:r>
            <a:r>
              <a:rPr kumimoji="0" lang="sr-Latn-RS" sz="1200" i="0" u="none" strike="noStrike" kern="1200" cap="none" spc="0" normalizeH="0" baseline="0" noProof="1">
                <a:ln>
                  <a:noFill/>
                </a:ln>
                <a:solidFill>
                  <a:srgbClr val="6E706E"/>
                </a:solidFill>
                <a:effectLst/>
                <a:uLnTx/>
                <a:uFillTx/>
                <a:latin typeface="Century Gothic" panose="020B0502020202020204" pitchFamily="34" charset="0"/>
              </a:rPr>
              <a:t>)</a:t>
            </a:r>
            <a:r>
              <a:rPr kumimoji="0" lang="sr-Latn-RS" sz="1200" b="1" i="0" u="none" strike="noStrike" kern="1200" cap="none" spc="0" normalizeH="0" baseline="0" noProof="1">
                <a:ln>
                  <a:noFill/>
                </a:ln>
                <a:solidFill>
                  <a:srgbClr val="6E706E"/>
                </a:solidFill>
                <a:effectLst/>
                <a:uLnTx/>
                <a:uFillTx/>
                <a:latin typeface="Century Gothic" panose="020B0502020202020204" pitchFamily="34" charset="0"/>
              </a:rPr>
              <a:t> + CAWI </a:t>
            </a:r>
            <a:r>
              <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rPr>
              <a:t>(online) metod prikupljanja podataka</a:t>
            </a:r>
          </a:p>
          <a:p>
            <a:pPr marL="742950" marR="0" lvl="1"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endParaRPr>
          </a:p>
          <a:p>
            <a:pPr marL="742950" marR="0" lvl="1"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rPr>
              <a:t>Reprezentativni uzorak </a:t>
            </a:r>
            <a:r>
              <a:rPr kumimoji="0" lang="sr-Latn-RS" sz="1200" b="1" i="0" u="none" strike="noStrike" kern="1200" cap="none" spc="0" normalizeH="0" baseline="0" noProof="1">
                <a:ln>
                  <a:noFill/>
                </a:ln>
                <a:solidFill>
                  <a:srgbClr val="6E706E"/>
                </a:solidFill>
                <a:effectLst/>
                <a:uLnTx/>
                <a:uFillTx/>
                <a:latin typeface="Century Gothic" panose="020B0502020202020204" pitchFamily="34" charset="0"/>
              </a:rPr>
              <a:t>preduzeća u Srbiji </a:t>
            </a:r>
            <a:r>
              <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rPr>
              <a:t>(preduzetnici, mala, srednja i velika)</a:t>
            </a:r>
            <a:endParaRPr kumimoji="0" lang="en-US" sz="1200" b="0" i="0" u="none" strike="noStrike" kern="1200" cap="none" spc="0" normalizeH="0" baseline="0" noProof="1">
              <a:ln>
                <a:noFill/>
              </a:ln>
              <a:solidFill>
                <a:srgbClr val="6E706E"/>
              </a:solidFill>
              <a:effectLst/>
              <a:uLnTx/>
              <a:uFillTx/>
              <a:latin typeface="Century Gothic" panose="020B0502020202020204" pitchFamily="34" charset="0"/>
            </a:endParaRPr>
          </a:p>
          <a:p>
            <a:pPr marL="742950" marR="0" lvl="1"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endParaRPr>
          </a:p>
          <a:p>
            <a:pPr marL="742950" marR="0" lvl="1"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sr-Latn-RS" sz="1200" noProof="1">
                <a:solidFill>
                  <a:srgbClr val="6E706E"/>
                </a:solidFill>
                <a:latin typeface="Century Gothic" panose="020B0502020202020204" pitchFamily="34" charset="0"/>
              </a:rPr>
              <a:t>Ciljna grupa ispitanika: </a:t>
            </a:r>
            <a:endParaRPr lang="en-US" sz="1200" noProof="1">
              <a:solidFill>
                <a:srgbClr val="6E706E"/>
              </a:solidFill>
              <a:latin typeface="Century Gothic" panose="020B0502020202020204" pitchFamily="34" charset="0"/>
            </a:endParaRPr>
          </a:p>
          <a:p>
            <a:pPr marL="1081088" marR="0" lvl="1" indent="-188913" algn="just" defTabSz="914400" rtl="0" eaLnBrk="1" fontAlgn="auto" latinLnBrk="0" hangingPunct="1">
              <a:lnSpc>
                <a:spcPct val="100000"/>
              </a:lnSpc>
              <a:spcBef>
                <a:spcPts val="0"/>
              </a:spcBef>
              <a:spcAft>
                <a:spcPts val="0"/>
              </a:spcAft>
              <a:buClr>
                <a:srgbClr val="6E706E"/>
              </a:buClr>
              <a:buSzTx/>
              <a:buFont typeface="Arial" panose="020B0604020202020204" pitchFamily="34" charset="0"/>
              <a:buChar char="•"/>
              <a:tabLst/>
              <a:defRPr/>
            </a:pPr>
            <a:r>
              <a:rPr lang="sr-Latn-RS" sz="1200" b="1" noProof="1">
                <a:solidFill>
                  <a:srgbClr val="6E706E"/>
                </a:solidFill>
                <a:latin typeface="Century Gothic" panose="020B0502020202020204" pitchFamily="34" charset="0"/>
              </a:rPr>
              <a:t>Direktori</a:t>
            </a:r>
          </a:p>
          <a:p>
            <a:pPr marL="1081088" marR="0" lvl="1" indent="-188913" algn="just" defTabSz="914400" rtl="0" eaLnBrk="1" fontAlgn="auto" latinLnBrk="0" hangingPunct="1">
              <a:lnSpc>
                <a:spcPct val="100000"/>
              </a:lnSpc>
              <a:spcBef>
                <a:spcPts val="0"/>
              </a:spcBef>
              <a:spcAft>
                <a:spcPts val="0"/>
              </a:spcAft>
              <a:buClr>
                <a:srgbClr val="6E706E"/>
              </a:buClr>
              <a:buSzTx/>
              <a:buFont typeface="Arial" panose="020B0604020202020204" pitchFamily="34" charset="0"/>
              <a:buChar char="•"/>
              <a:tabLst/>
              <a:defRPr/>
            </a:pPr>
            <a:r>
              <a:rPr lang="sr-Latn-RS" sz="1200" b="1" noProof="1">
                <a:solidFill>
                  <a:srgbClr val="6E706E"/>
                </a:solidFill>
                <a:latin typeface="Century Gothic" panose="020B0502020202020204" pitchFamily="34" charset="0"/>
              </a:rPr>
              <a:t>Vlasnici preduzeća</a:t>
            </a:r>
          </a:p>
          <a:p>
            <a:pPr marL="1081088" marR="0" lvl="1" indent="-188913" algn="just" defTabSz="914400" rtl="0" eaLnBrk="1" fontAlgn="auto" latinLnBrk="0" hangingPunct="1">
              <a:lnSpc>
                <a:spcPct val="100000"/>
              </a:lnSpc>
              <a:spcBef>
                <a:spcPts val="0"/>
              </a:spcBef>
              <a:spcAft>
                <a:spcPts val="0"/>
              </a:spcAft>
              <a:buClr>
                <a:srgbClr val="6E706E"/>
              </a:buClr>
              <a:buSzTx/>
              <a:buFont typeface="Arial" panose="020B0604020202020204" pitchFamily="34" charset="0"/>
              <a:buChar char="•"/>
              <a:tabLst/>
              <a:defRPr/>
            </a:pPr>
            <a:r>
              <a:rPr lang="sr-Latn-RS" sz="1200" b="1" noProof="1">
                <a:solidFill>
                  <a:srgbClr val="6E706E"/>
                </a:solidFill>
                <a:latin typeface="Century Gothic" panose="020B0502020202020204" pitchFamily="34" charset="0"/>
              </a:rPr>
              <a:t>Viši menadžment zadužen za organizaciju i poslovanje preduzeća</a:t>
            </a:r>
            <a:endParaRPr lang="en-US" sz="1200" b="1" noProof="1">
              <a:solidFill>
                <a:srgbClr val="6E706E"/>
              </a:solidFill>
              <a:latin typeface="Century Gothic" panose="020B0502020202020204" pitchFamily="34" charset="0"/>
            </a:endParaRPr>
          </a:p>
          <a:p>
            <a:pPr marL="1081088" marR="0" lvl="1" indent="-188913" algn="just" defTabSz="914400" rtl="0" eaLnBrk="1" fontAlgn="auto" latinLnBrk="0" hangingPunct="1">
              <a:lnSpc>
                <a:spcPct val="100000"/>
              </a:lnSpc>
              <a:spcBef>
                <a:spcPts val="0"/>
              </a:spcBef>
              <a:spcAft>
                <a:spcPts val="0"/>
              </a:spcAft>
              <a:buClr>
                <a:srgbClr val="0080C6"/>
              </a:buClr>
              <a:buSzTx/>
              <a:buFont typeface="Wingdings" panose="05000000000000000000" pitchFamily="2" charset="2"/>
              <a:buChar char="§"/>
              <a:tabLst/>
              <a:defRPr/>
            </a:pPr>
            <a:endParaRPr lang="sr-Latn-RS" sz="1200" b="1" noProof="1">
              <a:solidFill>
                <a:srgbClr val="6E706E"/>
              </a:solidFill>
              <a:latin typeface="Century Gothic" panose="020B0502020202020204" pitchFamily="34" charset="0"/>
            </a:endParaRPr>
          </a:p>
          <a:p>
            <a:pPr marL="742950" marR="0" lvl="1" indent="-285750" algn="just" defTabSz="914400" rtl="0" eaLnBrk="1" fontAlgn="auto" latinLnBrk="0" hangingPunct="1">
              <a:lnSpc>
                <a:spcPct val="100000"/>
              </a:lnSpc>
              <a:spcBef>
                <a:spcPts val="0"/>
              </a:spcBef>
              <a:spcAft>
                <a:spcPts val="0"/>
              </a:spcAft>
              <a:buClr>
                <a:srgbClr val="6E706E"/>
              </a:buClr>
              <a:buSzTx/>
              <a:buFont typeface="Arial" panose="020B0604020202020204" pitchFamily="34" charset="0"/>
              <a:buChar char="•"/>
              <a:tabLst/>
              <a:defRPr/>
            </a:pPr>
            <a:r>
              <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rPr>
              <a:t>Veličina uzorka: </a:t>
            </a:r>
            <a:endParaRPr lang="en-US" sz="1200" noProof="1">
              <a:solidFill>
                <a:srgbClr val="6E706E"/>
              </a:solidFill>
              <a:latin typeface="Century Gothic" panose="020B0502020202020204" pitchFamily="34" charset="0"/>
            </a:endParaRPr>
          </a:p>
          <a:p>
            <a:pPr marL="1085850" lvl="2" indent="-171450" algn="just">
              <a:buClr>
                <a:srgbClr val="6E706E"/>
              </a:buClr>
              <a:buFont typeface="Arial" panose="020B0604020202020204" pitchFamily="34" charset="0"/>
              <a:buChar char="•"/>
              <a:defRPr/>
            </a:pPr>
            <a:r>
              <a:rPr lang="en-US" sz="1200" b="1" noProof="1">
                <a:solidFill>
                  <a:srgbClr val="6E706E"/>
                </a:solidFill>
                <a:latin typeface="Century Gothic" panose="020B0502020202020204" pitchFamily="34" charset="0"/>
              </a:rPr>
              <a:t>n = 833 preduzeća  (n809 cati + n24cawi)</a:t>
            </a:r>
          </a:p>
          <a:p>
            <a:pPr lvl="2" algn="just">
              <a:defRPr/>
            </a:pPr>
            <a:endPar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endParaRPr>
          </a:p>
          <a:p>
            <a:pPr marL="742950" marR="0" lvl="1" indent="-285750" algn="just"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rPr>
              <a:t>Dužina upitnika: </a:t>
            </a:r>
            <a:endParaRPr kumimoji="0" lang="en-US" sz="1200" b="0" i="0" u="none" strike="noStrike" kern="1200" cap="none" spc="0" normalizeH="0" baseline="0" noProof="1">
              <a:ln>
                <a:noFill/>
              </a:ln>
              <a:solidFill>
                <a:srgbClr val="6E706E"/>
              </a:solidFill>
              <a:effectLst/>
              <a:uLnTx/>
              <a:uFillTx/>
              <a:latin typeface="Century Gothic" panose="020B0502020202020204" pitchFamily="34" charset="0"/>
            </a:endParaRPr>
          </a:p>
          <a:p>
            <a:pPr marL="1085850" lvl="2" indent="-171450" algn="just">
              <a:buClr>
                <a:srgbClr val="6E706E"/>
              </a:buClr>
              <a:buFont typeface="Arial" panose="020B0604020202020204" pitchFamily="34" charset="0"/>
              <a:buChar char="•"/>
              <a:defRPr/>
            </a:pPr>
            <a:r>
              <a:rPr lang="en-US" sz="1200" b="1" noProof="1">
                <a:solidFill>
                  <a:srgbClr val="6E706E"/>
                </a:solidFill>
                <a:latin typeface="Century Gothic" panose="020B0502020202020204" pitchFamily="34" charset="0"/>
              </a:rPr>
              <a:t>Oko 15 minuta</a:t>
            </a:r>
          </a:p>
          <a:p>
            <a:pPr marL="1160463" lvl="1" indent="-79375" algn="just">
              <a:tabLst>
                <a:tab pos="981075" algn="l"/>
              </a:tabLst>
              <a:defRPr/>
            </a:pPr>
            <a:endPar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endParaRPr>
          </a:p>
        </p:txBody>
      </p:sp>
      <p:sp>
        <p:nvSpPr>
          <p:cNvPr id="5" name="Rectangle 4">
            <a:extLst>
              <a:ext uri="{FF2B5EF4-FFF2-40B4-BE49-F238E27FC236}">
                <a16:creationId xmlns:a16="http://schemas.microsoft.com/office/drawing/2014/main" id="{2E61068A-472B-4757-8A64-4E8113F38620}"/>
              </a:ext>
            </a:extLst>
          </p:cNvPr>
          <p:cNvSpPr/>
          <p:nvPr/>
        </p:nvSpPr>
        <p:spPr>
          <a:xfrm>
            <a:off x="533968" y="3025699"/>
            <a:ext cx="1704712" cy="338554"/>
          </a:xfrm>
          <a:prstGeom prst="rect">
            <a:avLst/>
          </a:prstGeom>
          <a:solidFill>
            <a:srgbClr val="0080C6"/>
          </a:solidFill>
        </p:spPr>
        <p:txBody>
          <a:bodyPr wrap="square" anchor="ctr">
            <a:spAutoFit/>
          </a:bodyPr>
          <a:lstStyle/>
          <a:p>
            <a:pPr algn="ctr"/>
            <a:r>
              <a:rPr lang="en-US" sz="1600" b="1" dirty="0" err="1">
                <a:solidFill>
                  <a:schemeClr val="bg1"/>
                </a:solidFill>
                <a:latin typeface="Century Gothic" panose="020B0502020202020204" pitchFamily="34" charset="0"/>
              </a:rPr>
              <a:t>Metodologija</a:t>
            </a:r>
            <a:endParaRPr lang="sr-Latn-RS" sz="1600" b="1" dirty="0">
              <a:solidFill>
                <a:schemeClr val="bg1"/>
              </a:solidFill>
              <a:latin typeface="Century Gothic" panose="020B0502020202020204" pitchFamily="34" charset="0"/>
            </a:endParaRPr>
          </a:p>
        </p:txBody>
      </p:sp>
      <p:sp>
        <p:nvSpPr>
          <p:cNvPr id="24" name="TextBox 23">
            <a:extLst>
              <a:ext uri="{FF2B5EF4-FFF2-40B4-BE49-F238E27FC236}">
                <a16:creationId xmlns:a16="http://schemas.microsoft.com/office/drawing/2014/main" id="{7432C15E-7765-4445-9565-DC0AA636493E}"/>
              </a:ext>
            </a:extLst>
          </p:cNvPr>
          <p:cNvSpPr txBox="1"/>
          <p:nvPr/>
        </p:nvSpPr>
        <p:spPr>
          <a:xfrm>
            <a:off x="533968" y="1480874"/>
            <a:ext cx="11078912" cy="1384995"/>
          </a:xfrm>
          <a:prstGeom prst="rect">
            <a:avLst/>
          </a:prstGeom>
          <a:noFill/>
        </p:spPr>
        <p:txBody>
          <a:bodyPr wrap="square" lIns="0" rIns="0">
            <a:spAutoFit/>
          </a:bodyPr>
          <a:lstStyle/>
          <a:p>
            <a:pPr algn="just"/>
            <a:r>
              <a:rPr lang="sr-Latn-RS" sz="1200" dirty="0">
                <a:solidFill>
                  <a:srgbClr val="6E706E"/>
                </a:solidFill>
                <a:latin typeface="Century Gothic" panose="020B0502020202020204" pitchFamily="34" charset="0"/>
              </a:rPr>
              <a:t>U okviru projekta StarTech koji sprovodi NALED u saradnji sa Vladom Republike Srbije i uz podršku kompanije Philip Morris International, predviđeno je istraživanje stavova građana i privrede o inov</a:t>
            </a:r>
            <a:r>
              <a:rPr lang="en-US" sz="1200" dirty="0" err="1">
                <a:solidFill>
                  <a:srgbClr val="6E706E"/>
                </a:solidFill>
                <a:latin typeface="Century Gothic" panose="020B0502020202020204" pitchFamily="34" charset="0"/>
              </a:rPr>
              <a:t>acionom</a:t>
            </a:r>
            <a:r>
              <a:rPr lang="sr-Latn-RS" sz="1200" dirty="0">
                <a:solidFill>
                  <a:srgbClr val="6E706E"/>
                </a:solidFill>
                <a:latin typeface="Century Gothic" panose="020B0502020202020204" pitchFamily="34" charset="0"/>
              </a:rPr>
              <a:t> ekosistemu u Srbiji i uslovima za uvođenje visokotehnoloških rešenja u poslovanje. </a:t>
            </a:r>
            <a:endParaRPr lang="en-US" sz="1200" dirty="0">
              <a:solidFill>
                <a:srgbClr val="6E706E"/>
              </a:solidFill>
              <a:latin typeface="Century Gothic" panose="020B0502020202020204" pitchFamily="34" charset="0"/>
            </a:endParaRPr>
          </a:p>
          <a:p>
            <a:pPr algn="just"/>
            <a:endParaRPr lang="en-US" sz="1200" dirty="0">
              <a:solidFill>
                <a:srgbClr val="6E706E"/>
              </a:solidFill>
              <a:latin typeface="Century Gothic" panose="020B0502020202020204" pitchFamily="34" charset="0"/>
            </a:endParaRPr>
          </a:p>
          <a:p>
            <a:pPr algn="just"/>
            <a:r>
              <a:rPr lang="sr-Latn-RS" sz="1200" dirty="0">
                <a:solidFill>
                  <a:srgbClr val="6E706E"/>
                </a:solidFill>
                <a:latin typeface="Century Gothic" panose="020B0502020202020204" pitchFamily="34" charset="0"/>
              </a:rPr>
              <a:t>Cilj projekta je ubrzanje rasta srpskih kompanija i transformacija tradicionalne ekonomije zasnovane na poljoprivredi i prerađivačkoj industriji, u digitalnu, izvozno orijentisanu ekonomiju zasnovanu na znanju i inovacijama. Istraživanje privrede i građana treba da pomogne boljem razumevanju regulatornih i administrativnih izazova sa kojima se susreću inovatori u procesu razvoja inovativnog proizvoda ili usluge, odnosno inoviranju biznis procesa, kao i razlozi zbog kojih neki privredni subjekti nisu do sada ušli u proces inovativne transformacije. </a:t>
            </a:r>
          </a:p>
        </p:txBody>
      </p:sp>
      <p:sp>
        <p:nvSpPr>
          <p:cNvPr id="25" name="Rectangle 24">
            <a:extLst>
              <a:ext uri="{FF2B5EF4-FFF2-40B4-BE49-F238E27FC236}">
                <a16:creationId xmlns:a16="http://schemas.microsoft.com/office/drawing/2014/main" id="{F559A7CA-4BD9-4283-B118-CB9F6494B876}"/>
              </a:ext>
            </a:extLst>
          </p:cNvPr>
          <p:cNvSpPr/>
          <p:nvPr/>
        </p:nvSpPr>
        <p:spPr>
          <a:xfrm>
            <a:off x="533968" y="1042745"/>
            <a:ext cx="1989776" cy="338554"/>
          </a:xfrm>
          <a:prstGeom prst="rect">
            <a:avLst/>
          </a:prstGeom>
          <a:solidFill>
            <a:srgbClr val="0080C6"/>
          </a:solidFill>
        </p:spPr>
        <p:txBody>
          <a:bodyPr wrap="square" anchor="ctr">
            <a:spAutoFit/>
          </a:bodyPr>
          <a:lstStyle/>
          <a:p>
            <a:pPr algn="ctr"/>
            <a:r>
              <a:rPr lang="en-US" sz="1600" b="1" dirty="0" err="1">
                <a:solidFill>
                  <a:schemeClr val="bg1"/>
                </a:solidFill>
                <a:latin typeface="Century Gothic" panose="020B0502020202020204" pitchFamily="34" charset="0"/>
              </a:rPr>
              <a:t>Ciljevi</a:t>
            </a:r>
            <a:r>
              <a:rPr lang="en-US" sz="1600" b="1" dirty="0">
                <a:solidFill>
                  <a:schemeClr val="bg1"/>
                </a:solidFill>
                <a:latin typeface="Century Gothic" panose="020B0502020202020204" pitchFamily="34" charset="0"/>
              </a:rPr>
              <a:t> </a:t>
            </a:r>
            <a:r>
              <a:rPr lang="en-US" sz="1600" b="1" dirty="0" err="1">
                <a:solidFill>
                  <a:schemeClr val="bg1"/>
                </a:solidFill>
                <a:latin typeface="Century Gothic" panose="020B0502020202020204" pitchFamily="34" charset="0"/>
              </a:rPr>
              <a:t>istraživanja</a:t>
            </a:r>
            <a:endParaRPr lang="sr-Latn-RS" sz="1600" b="1" dirty="0">
              <a:solidFill>
                <a:schemeClr val="bg1"/>
              </a:solidFill>
              <a:latin typeface="Century Gothic" panose="020B0502020202020204" pitchFamily="34" charset="0"/>
            </a:endParaRPr>
          </a:p>
        </p:txBody>
      </p:sp>
      <p:graphicFrame>
        <p:nvGraphicFramePr>
          <p:cNvPr id="11" name="Table 10">
            <a:extLst>
              <a:ext uri="{FF2B5EF4-FFF2-40B4-BE49-F238E27FC236}">
                <a16:creationId xmlns:a16="http://schemas.microsoft.com/office/drawing/2014/main" id="{475EB78C-2A9A-422F-9F4F-916648A6DBBC}"/>
              </a:ext>
            </a:extLst>
          </p:cNvPr>
          <p:cNvGraphicFramePr>
            <a:graphicFrameLocks noGrp="1"/>
          </p:cNvGraphicFramePr>
          <p:nvPr>
            <p:extLst>
              <p:ext uri="{D42A27DB-BD31-4B8C-83A1-F6EECF244321}">
                <p14:modId xmlns:p14="http://schemas.microsoft.com/office/powerpoint/2010/main" val="3822494904"/>
              </p:ext>
            </p:extLst>
          </p:nvPr>
        </p:nvGraphicFramePr>
        <p:xfrm>
          <a:off x="7734298" y="4695910"/>
          <a:ext cx="3878581" cy="1477552"/>
        </p:xfrm>
        <a:graphic>
          <a:graphicData uri="http://schemas.openxmlformats.org/drawingml/2006/table">
            <a:tbl>
              <a:tblPr>
                <a:tableStyleId>{5C22544A-7EE6-4342-B048-85BDC9FD1C3A}</a:tableStyleId>
              </a:tblPr>
              <a:tblGrid>
                <a:gridCol w="1033494">
                  <a:extLst>
                    <a:ext uri="{9D8B030D-6E8A-4147-A177-3AD203B41FA5}">
                      <a16:colId xmlns:a16="http://schemas.microsoft.com/office/drawing/2014/main" val="2256209335"/>
                    </a:ext>
                  </a:extLst>
                </a:gridCol>
                <a:gridCol w="1594394">
                  <a:extLst>
                    <a:ext uri="{9D8B030D-6E8A-4147-A177-3AD203B41FA5}">
                      <a16:colId xmlns:a16="http://schemas.microsoft.com/office/drawing/2014/main" val="3226537372"/>
                    </a:ext>
                  </a:extLst>
                </a:gridCol>
                <a:gridCol w="1250693">
                  <a:extLst>
                    <a:ext uri="{9D8B030D-6E8A-4147-A177-3AD203B41FA5}">
                      <a16:colId xmlns:a16="http://schemas.microsoft.com/office/drawing/2014/main" val="81192045"/>
                    </a:ext>
                  </a:extLst>
                </a:gridCol>
              </a:tblGrid>
              <a:tr h="341164">
                <a:tc>
                  <a:txBody>
                    <a:bodyPr/>
                    <a:lstStyle/>
                    <a:p>
                      <a:pPr algn="ctr" fontAlgn="b"/>
                      <a:r>
                        <a:rPr lang="en-US" sz="1100" b="0" i="0" u="none" strike="noStrike" dirty="0" err="1">
                          <a:solidFill>
                            <a:schemeClr val="bg1"/>
                          </a:solidFill>
                          <a:effectLst/>
                          <a:latin typeface="Century Gothic" panose="020B0502020202020204" pitchFamily="34" charset="0"/>
                        </a:rPr>
                        <a:t>preduzeće</a:t>
                      </a:r>
                      <a:endParaRPr lang="sr-Latn-RS" sz="1100" b="0" i="0" u="none" strike="noStrike" dirty="0">
                        <a:solidFill>
                          <a:schemeClr val="bg1"/>
                        </a:solidFill>
                        <a:effectLst/>
                        <a:latin typeface="Century Gothic" panose="020B0502020202020204" pitchFamily="34" charset="0"/>
                      </a:endParaRPr>
                    </a:p>
                  </a:txBody>
                  <a:tcPr marL="9525" marR="9525" marT="9525" marB="0" anchor="ctr">
                    <a:solidFill>
                      <a:srgbClr val="0080C6"/>
                    </a:solidFill>
                  </a:tcPr>
                </a:tc>
                <a:tc>
                  <a:txBody>
                    <a:bodyPr/>
                    <a:lstStyle/>
                    <a:p>
                      <a:pPr algn="ctr" fontAlgn="b"/>
                      <a:r>
                        <a:rPr lang="sr-Latn-RS" sz="1100" b="0" u="none" strike="noStrike" dirty="0">
                          <a:solidFill>
                            <a:schemeClr val="bg1"/>
                          </a:solidFill>
                          <a:effectLst/>
                          <a:latin typeface="Century Gothic" panose="020B0502020202020204" pitchFamily="34" charset="0"/>
                        </a:rPr>
                        <a:t>glavni uzorak</a:t>
                      </a:r>
                      <a:endParaRPr lang="sr-Latn-RS" sz="1100" b="0" i="0" u="none" strike="noStrike" dirty="0">
                        <a:solidFill>
                          <a:schemeClr val="bg1"/>
                        </a:solidFill>
                        <a:effectLst/>
                        <a:latin typeface="Century Gothic" panose="020B0502020202020204" pitchFamily="34" charset="0"/>
                      </a:endParaRPr>
                    </a:p>
                  </a:txBody>
                  <a:tcPr marL="9525" marR="9525" marT="9525" marB="0" anchor="ctr">
                    <a:solidFill>
                      <a:srgbClr val="0080C6"/>
                    </a:solidFill>
                  </a:tcPr>
                </a:tc>
                <a:tc>
                  <a:txBody>
                    <a:bodyPr/>
                    <a:lstStyle/>
                    <a:p>
                      <a:pPr algn="ctr" fontAlgn="b"/>
                      <a:r>
                        <a:rPr lang="sr-Latn-RS" sz="1100" b="0" u="none" strike="noStrike" dirty="0">
                          <a:solidFill>
                            <a:schemeClr val="bg1"/>
                          </a:solidFill>
                          <a:effectLst/>
                          <a:latin typeface="Century Gothic" panose="020B0502020202020204" pitchFamily="34" charset="0"/>
                        </a:rPr>
                        <a:t>boost</a:t>
                      </a:r>
                      <a:endParaRPr lang="sr-Latn-RS" sz="1100" b="0" i="0" u="none" strike="noStrike" dirty="0">
                        <a:solidFill>
                          <a:schemeClr val="bg1"/>
                        </a:solidFill>
                        <a:effectLst/>
                        <a:latin typeface="Century Gothic" panose="020B0502020202020204" pitchFamily="34" charset="0"/>
                      </a:endParaRPr>
                    </a:p>
                  </a:txBody>
                  <a:tcPr marL="9525" marR="9525" marT="9525" marB="0" anchor="ctr">
                    <a:solidFill>
                      <a:srgbClr val="0080C6"/>
                    </a:solidFill>
                  </a:tcPr>
                </a:tc>
                <a:extLst>
                  <a:ext uri="{0D108BD9-81ED-4DB2-BD59-A6C34878D82A}">
                    <a16:rowId xmlns:a16="http://schemas.microsoft.com/office/drawing/2014/main" val="2595844389"/>
                  </a:ext>
                </a:extLst>
              </a:tr>
              <a:tr h="284097">
                <a:tc>
                  <a:txBody>
                    <a:bodyPr/>
                    <a:lstStyle/>
                    <a:p>
                      <a:pPr algn="ctr" fontAlgn="b"/>
                      <a:r>
                        <a:rPr lang="sr-Latn-RS" sz="1100" u="none" strike="noStrike" dirty="0">
                          <a:solidFill>
                            <a:srgbClr val="6E706E"/>
                          </a:solidFill>
                          <a:effectLst/>
                          <a:latin typeface="Century Gothic" panose="020B0502020202020204" pitchFamily="34" charset="0"/>
                        </a:rPr>
                        <a:t>Mikro</a:t>
                      </a:r>
                      <a:endParaRPr lang="sr-Latn-RS" sz="1100" b="0" i="0" u="none" strike="noStrike" dirty="0">
                        <a:solidFill>
                          <a:srgbClr val="6E706E"/>
                        </a:solidFill>
                        <a:effectLst/>
                        <a:latin typeface="Century Gothic" panose="020B0502020202020204" pitchFamily="34" charset="0"/>
                      </a:endParaRPr>
                    </a:p>
                  </a:txBody>
                  <a:tcPr marL="9525" marR="9525" marT="9525" marB="0" anchor="ctr"/>
                </a:tc>
                <a:tc>
                  <a:txBody>
                    <a:bodyPr/>
                    <a:lstStyle/>
                    <a:p>
                      <a:pPr algn="ctr" fontAlgn="b"/>
                      <a:r>
                        <a:rPr lang="sr-Latn-RS" sz="1100" u="none" strike="noStrike" dirty="0">
                          <a:solidFill>
                            <a:srgbClr val="6E706E"/>
                          </a:solidFill>
                          <a:effectLst/>
                          <a:latin typeface="Century Gothic" panose="020B0502020202020204" pitchFamily="34" charset="0"/>
                        </a:rPr>
                        <a:t>674</a:t>
                      </a:r>
                      <a:endParaRPr lang="sr-Latn-RS" sz="1100" b="0" i="0" u="none" strike="noStrike" dirty="0">
                        <a:solidFill>
                          <a:srgbClr val="6E706E"/>
                        </a:solidFill>
                        <a:effectLst/>
                        <a:latin typeface="Century Gothic" panose="020B0502020202020204" pitchFamily="34" charset="0"/>
                      </a:endParaRPr>
                    </a:p>
                  </a:txBody>
                  <a:tcPr marL="9525" marR="9525" marT="9525" marB="0" anchor="ctr"/>
                </a:tc>
                <a:tc>
                  <a:txBody>
                    <a:bodyPr/>
                    <a:lstStyle/>
                    <a:p>
                      <a:pPr algn="ctr" fontAlgn="b"/>
                      <a:r>
                        <a:rPr lang="sr-Latn-RS" sz="1100" u="none" strike="noStrike">
                          <a:solidFill>
                            <a:srgbClr val="6E706E"/>
                          </a:solidFill>
                          <a:effectLst/>
                          <a:latin typeface="Century Gothic" panose="020B0502020202020204" pitchFamily="34" charset="0"/>
                        </a:rPr>
                        <a:t> </a:t>
                      </a:r>
                      <a:endParaRPr lang="sr-Latn-RS" sz="1100" b="0" i="0" u="none" strike="noStrike">
                        <a:solidFill>
                          <a:srgbClr val="6E706E"/>
                        </a:solidFill>
                        <a:effectLst/>
                        <a:latin typeface="Century Gothic" panose="020B0502020202020204" pitchFamily="34" charset="0"/>
                      </a:endParaRPr>
                    </a:p>
                  </a:txBody>
                  <a:tcPr marL="9525" marR="9525" marT="9525" marB="0" anchor="ctr"/>
                </a:tc>
                <a:extLst>
                  <a:ext uri="{0D108BD9-81ED-4DB2-BD59-A6C34878D82A}">
                    <a16:rowId xmlns:a16="http://schemas.microsoft.com/office/drawing/2014/main" val="3969604002"/>
                  </a:ext>
                </a:extLst>
              </a:tr>
              <a:tr h="284097">
                <a:tc>
                  <a:txBody>
                    <a:bodyPr/>
                    <a:lstStyle/>
                    <a:p>
                      <a:pPr algn="ctr" fontAlgn="b"/>
                      <a:r>
                        <a:rPr lang="sr-Latn-RS" sz="1100" u="none" strike="noStrike">
                          <a:solidFill>
                            <a:srgbClr val="6E706E"/>
                          </a:solidFill>
                          <a:effectLst/>
                          <a:latin typeface="Century Gothic" panose="020B0502020202020204" pitchFamily="34" charset="0"/>
                        </a:rPr>
                        <a:t>Malo</a:t>
                      </a:r>
                      <a:endParaRPr lang="sr-Latn-RS" sz="1100" b="0" i="0" u="none" strike="noStrike">
                        <a:solidFill>
                          <a:srgbClr val="6E706E"/>
                        </a:solidFill>
                        <a:effectLst/>
                        <a:latin typeface="Century Gothic" panose="020B0502020202020204" pitchFamily="34" charset="0"/>
                      </a:endParaRPr>
                    </a:p>
                  </a:txBody>
                  <a:tcPr marL="9525" marR="9525" marT="9525" marB="0" anchor="ctr"/>
                </a:tc>
                <a:tc>
                  <a:txBody>
                    <a:bodyPr/>
                    <a:lstStyle/>
                    <a:p>
                      <a:pPr algn="ctr" fontAlgn="b"/>
                      <a:r>
                        <a:rPr lang="sr-Latn-RS" sz="1100" u="none" strike="noStrike" dirty="0">
                          <a:solidFill>
                            <a:srgbClr val="6E706E"/>
                          </a:solidFill>
                          <a:effectLst/>
                          <a:latin typeface="Century Gothic" panose="020B0502020202020204" pitchFamily="34" charset="0"/>
                        </a:rPr>
                        <a:t>99</a:t>
                      </a:r>
                      <a:endParaRPr lang="sr-Latn-RS" sz="1100" b="0" i="0" u="none" strike="noStrike" dirty="0">
                        <a:solidFill>
                          <a:srgbClr val="6E706E"/>
                        </a:solidFill>
                        <a:effectLst/>
                        <a:latin typeface="Century Gothic" panose="020B0502020202020204" pitchFamily="34" charset="0"/>
                      </a:endParaRPr>
                    </a:p>
                  </a:txBody>
                  <a:tcPr marL="9525" marR="9525" marT="9525" marB="0" anchor="ctr"/>
                </a:tc>
                <a:tc>
                  <a:txBody>
                    <a:bodyPr/>
                    <a:lstStyle/>
                    <a:p>
                      <a:pPr algn="ctr" fontAlgn="b"/>
                      <a:r>
                        <a:rPr lang="sr-Latn-RS" sz="1100" u="none" strike="noStrike">
                          <a:solidFill>
                            <a:srgbClr val="6E706E"/>
                          </a:solidFill>
                          <a:effectLst/>
                          <a:latin typeface="Century Gothic" panose="020B0502020202020204" pitchFamily="34" charset="0"/>
                        </a:rPr>
                        <a:t> </a:t>
                      </a:r>
                      <a:endParaRPr lang="sr-Latn-RS" sz="1100" b="0" i="0" u="none" strike="noStrike">
                        <a:solidFill>
                          <a:srgbClr val="6E706E"/>
                        </a:solidFill>
                        <a:effectLst/>
                        <a:latin typeface="Century Gothic" panose="020B0502020202020204" pitchFamily="34" charset="0"/>
                      </a:endParaRPr>
                    </a:p>
                  </a:txBody>
                  <a:tcPr marL="9525" marR="9525" marT="9525" marB="0" anchor="ctr"/>
                </a:tc>
                <a:extLst>
                  <a:ext uri="{0D108BD9-81ED-4DB2-BD59-A6C34878D82A}">
                    <a16:rowId xmlns:a16="http://schemas.microsoft.com/office/drawing/2014/main" val="3993269924"/>
                  </a:ext>
                </a:extLst>
              </a:tr>
              <a:tr h="284097">
                <a:tc>
                  <a:txBody>
                    <a:bodyPr/>
                    <a:lstStyle/>
                    <a:p>
                      <a:pPr algn="ctr" fontAlgn="b"/>
                      <a:r>
                        <a:rPr lang="sr-Latn-RS" sz="1100" u="none" strike="noStrike">
                          <a:solidFill>
                            <a:srgbClr val="6E706E"/>
                          </a:solidFill>
                          <a:effectLst/>
                          <a:latin typeface="Century Gothic" panose="020B0502020202020204" pitchFamily="34" charset="0"/>
                        </a:rPr>
                        <a:t>Srednje</a:t>
                      </a:r>
                      <a:endParaRPr lang="sr-Latn-RS" sz="1100" b="0" i="0" u="none" strike="noStrike">
                        <a:solidFill>
                          <a:srgbClr val="6E706E"/>
                        </a:solidFill>
                        <a:effectLst/>
                        <a:latin typeface="Century Gothic" panose="020B0502020202020204" pitchFamily="34" charset="0"/>
                      </a:endParaRPr>
                    </a:p>
                  </a:txBody>
                  <a:tcPr marL="9525" marR="9525" marT="9525" marB="0" anchor="ctr"/>
                </a:tc>
                <a:tc>
                  <a:txBody>
                    <a:bodyPr/>
                    <a:lstStyle/>
                    <a:p>
                      <a:pPr algn="ctr" fontAlgn="b"/>
                      <a:r>
                        <a:rPr lang="sr-Latn-RS" sz="1100" u="none" strike="noStrike" dirty="0">
                          <a:solidFill>
                            <a:srgbClr val="6E706E"/>
                          </a:solidFill>
                          <a:effectLst/>
                          <a:latin typeface="Century Gothic" panose="020B0502020202020204" pitchFamily="34" charset="0"/>
                        </a:rPr>
                        <a:t>22</a:t>
                      </a:r>
                      <a:endParaRPr lang="sr-Latn-RS" sz="1100" b="0" i="0" u="none" strike="noStrike" dirty="0">
                        <a:solidFill>
                          <a:srgbClr val="6E706E"/>
                        </a:solidFill>
                        <a:effectLst/>
                        <a:latin typeface="Century Gothic" panose="020B0502020202020204" pitchFamily="34" charset="0"/>
                      </a:endParaRPr>
                    </a:p>
                  </a:txBody>
                  <a:tcPr marL="9525" marR="9525" marT="9525" marB="0" anchor="ctr"/>
                </a:tc>
                <a:tc>
                  <a:txBody>
                    <a:bodyPr/>
                    <a:lstStyle/>
                    <a:p>
                      <a:pPr algn="ctr" fontAlgn="b"/>
                      <a:r>
                        <a:rPr lang="sr-Latn-RS" sz="1100" u="none" strike="noStrike">
                          <a:solidFill>
                            <a:srgbClr val="6E706E"/>
                          </a:solidFill>
                          <a:effectLst/>
                          <a:latin typeface="Century Gothic" panose="020B0502020202020204" pitchFamily="34" charset="0"/>
                        </a:rPr>
                        <a:t>8</a:t>
                      </a:r>
                      <a:endParaRPr lang="sr-Latn-RS" sz="1100" b="0" i="0" u="none" strike="noStrike">
                        <a:solidFill>
                          <a:srgbClr val="6E706E"/>
                        </a:solidFill>
                        <a:effectLst/>
                        <a:latin typeface="Century Gothic" panose="020B0502020202020204" pitchFamily="34" charset="0"/>
                      </a:endParaRPr>
                    </a:p>
                  </a:txBody>
                  <a:tcPr marL="9525" marR="9525" marT="9525" marB="0" anchor="ctr"/>
                </a:tc>
                <a:extLst>
                  <a:ext uri="{0D108BD9-81ED-4DB2-BD59-A6C34878D82A}">
                    <a16:rowId xmlns:a16="http://schemas.microsoft.com/office/drawing/2014/main" val="1226268379"/>
                  </a:ext>
                </a:extLst>
              </a:tr>
              <a:tr h="284097">
                <a:tc>
                  <a:txBody>
                    <a:bodyPr/>
                    <a:lstStyle/>
                    <a:p>
                      <a:pPr algn="ctr" fontAlgn="b"/>
                      <a:r>
                        <a:rPr lang="sr-Latn-RS" sz="1100" u="none" strike="noStrike" dirty="0">
                          <a:solidFill>
                            <a:srgbClr val="6E706E"/>
                          </a:solidFill>
                          <a:effectLst/>
                          <a:latin typeface="Century Gothic" panose="020B0502020202020204" pitchFamily="34" charset="0"/>
                        </a:rPr>
                        <a:t>Velik</a:t>
                      </a:r>
                      <a:r>
                        <a:rPr lang="en-US" sz="1100" u="none" strike="noStrike" dirty="0">
                          <a:solidFill>
                            <a:srgbClr val="6E706E"/>
                          </a:solidFill>
                          <a:effectLst/>
                          <a:latin typeface="Century Gothic" panose="020B0502020202020204" pitchFamily="34" charset="0"/>
                        </a:rPr>
                        <a:t>o</a:t>
                      </a:r>
                      <a:endParaRPr lang="sr-Latn-RS" sz="1100" b="0" i="0" u="none" strike="noStrike" dirty="0">
                        <a:solidFill>
                          <a:srgbClr val="6E706E"/>
                        </a:solidFill>
                        <a:effectLst/>
                        <a:latin typeface="Century Gothic" panose="020B0502020202020204" pitchFamily="34" charset="0"/>
                      </a:endParaRPr>
                    </a:p>
                  </a:txBody>
                  <a:tcPr marL="9525" marR="9525" marT="9525" marB="0" anchor="ctr"/>
                </a:tc>
                <a:tc>
                  <a:txBody>
                    <a:bodyPr/>
                    <a:lstStyle/>
                    <a:p>
                      <a:pPr algn="ctr" fontAlgn="b"/>
                      <a:r>
                        <a:rPr lang="sr-Latn-RS" sz="1100" u="none" strike="noStrike" dirty="0">
                          <a:solidFill>
                            <a:srgbClr val="6E706E"/>
                          </a:solidFill>
                          <a:effectLst/>
                          <a:latin typeface="Century Gothic" panose="020B0502020202020204" pitchFamily="34" charset="0"/>
                        </a:rPr>
                        <a:t>5</a:t>
                      </a:r>
                      <a:endParaRPr lang="sr-Latn-RS" sz="1100" b="0" i="0" u="none" strike="noStrike" dirty="0">
                        <a:solidFill>
                          <a:srgbClr val="6E706E"/>
                        </a:solidFill>
                        <a:effectLst/>
                        <a:latin typeface="Century Gothic" panose="020B0502020202020204" pitchFamily="34" charset="0"/>
                      </a:endParaRPr>
                    </a:p>
                  </a:txBody>
                  <a:tcPr marL="9525" marR="9525" marT="9525" marB="0" anchor="ctr"/>
                </a:tc>
                <a:tc>
                  <a:txBody>
                    <a:bodyPr/>
                    <a:lstStyle/>
                    <a:p>
                      <a:pPr algn="ctr" fontAlgn="b"/>
                      <a:r>
                        <a:rPr lang="sr-Latn-RS" sz="1100" u="none" strike="noStrike" dirty="0">
                          <a:solidFill>
                            <a:srgbClr val="6E706E"/>
                          </a:solidFill>
                          <a:effectLst/>
                          <a:latin typeface="Century Gothic" panose="020B0502020202020204" pitchFamily="34" charset="0"/>
                        </a:rPr>
                        <a:t>25</a:t>
                      </a:r>
                      <a:endParaRPr lang="sr-Latn-RS" sz="1100" b="0" i="0" u="none" strike="noStrike" dirty="0">
                        <a:solidFill>
                          <a:srgbClr val="6E706E"/>
                        </a:solidFill>
                        <a:effectLst/>
                        <a:latin typeface="Century Gothic" panose="020B0502020202020204" pitchFamily="34" charset="0"/>
                      </a:endParaRPr>
                    </a:p>
                  </a:txBody>
                  <a:tcPr marL="9525" marR="9525" marT="9525" marB="0" anchor="ctr"/>
                </a:tc>
                <a:extLst>
                  <a:ext uri="{0D108BD9-81ED-4DB2-BD59-A6C34878D82A}">
                    <a16:rowId xmlns:a16="http://schemas.microsoft.com/office/drawing/2014/main" val="3048788323"/>
                  </a:ext>
                </a:extLst>
              </a:tr>
            </a:tbl>
          </a:graphicData>
        </a:graphic>
      </p:graphicFrame>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0515600"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en-US" sz="3000" dirty="0" err="1">
                <a:solidFill>
                  <a:srgbClr val="004B88"/>
                </a:solidFill>
                <a:latin typeface="Century Gothic" panose="020B0502020202020204" pitchFamily="34" charset="0"/>
              </a:rPr>
              <a:t>Ciljevi</a:t>
            </a:r>
            <a:r>
              <a:rPr lang="en-US" sz="3000" dirty="0">
                <a:solidFill>
                  <a:srgbClr val="004B88"/>
                </a:solidFill>
                <a:latin typeface="Century Gothic" panose="020B0502020202020204" pitchFamily="34" charset="0"/>
              </a:rPr>
              <a:t> </a:t>
            </a:r>
            <a:r>
              <a:rPr lang="en-US" sz="3000" dirty="0" err="1">
                <a:solidFill>
                  <a:srgbClr val="004B88"/>
                </a:solidFill>
                <a:latin typeface="Century Gothic" panose="020B0502020202020204" pitchFamily="34" charset="0"/>
              </a:rPr>
              <a:t>istraživanja</a:t>
            </a:r>
            <a:r>
              <a:rPr lang="en-US" sz="3000" dirty="0">
                <a:solidFill>
                  <a:srgbClr val="004B88"/>
                </a:solidFill>
                <a:latin typeface="Century Gothic" panose="020B0502020202020204" pitchFamily="34" charset="0"/>
              </a:rPr>
              <a:t> </a:t>
            </a:r>
            <a:r>
              <a:rPr lang="en-US" sz="3000" dirty="0" err="1">
                <a:solidFill>
                  <a:srgbClr val="004B88"/>
                </a:solidFill>
                <a:latin typeface="Century Gothic" panose="020B0502020202020204" pitchFamily="34" charset="0"/>
              </a:rPr>
              <a:t>i</a:t>
            </a:r>
            <a:r>
              <a:rPr lang="en-US" sz="3000" dirty="0">
                <a:solidFill>
                  <a:srgbClr val="004B88"/>
                </a:solidFill>
                <a:latin typeface="Century Gothic" panose="020B0502020202020204" pitchFamily="34" charset="0"/>
              </a:rPr>
              <a:t> </a:t>
            </a:r>
            <a:r>
              <a:rPr lang="en-US" sz="3000" dirty="0" err="1">
                <a:solidFill>
                  <a:srgbClr val="004B88"/>
                </a:solidFill>
                <a:latin typeface="Century Gothic" panose="020B0502020202020204" pitchFamily="34" charset="0"/>
              </a:rPr>
              <a:t>metodologija</a:t>
            </a:r>
            <a:endParaRPr lang="en-US" sz="3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3884519722"/>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Table 5">
            <a:extLst>
              <a:ext uri="{FF2B5EF4-FFF2-40B4-BE49-F238E27FC236}">
                <a16:creationId xmlns:a16="http://schemas.microsoft.com/office/drawing/2014/main" id="{F7619C1F-60BF-4328-BAEB-153E4EE2DF1F}"/>
              </a:ext>
            </a:extLst>
          </p:cNvPr>
          <p:cNvGraphicFramePr>
            <a:graphicFrameLocks noGrp="1"/>
          </p:cNvGraphicFramePr>
          <p:nvPr>
            <p:extLst>
              <p:ext uri="{D42A27DB-BD31-4B8C-83A1-F6EECF244321}">
                <p14:modId xmlns:p14="http://schemas.microsoft.com/office/powerpoint/2010/main" val="3673716954"/>
              </p:ext>
            </p:extLst>
          </p:nvPr>
        </p:nvGraphicFramePr>
        <p:xfrm>
          <a:off x="533968" y="1028106"/>
          <a:ext cx="11085543" cy="5662578"/>
        </p:xfrm>
        <a:graphic>
          <a:graphicData uri="http://schemas.openxmlformats.org/drawingml/2006/table">
            <a:tbl>
              <a:tblPr/>
              <a:tblGrid>
                <a:gridCol w="2123868">
                  <a:extLst>
                    <a:ext uri="{9D8B030D-6E8A-4147-A177-3AD203B41FA5}">
                      <a16:colId xmlns:a16="http://schemas.microsoft.com/office/drawing/2014/main" val="20000"/>
                    </a:ext>
                  </a:extLst>
                </a:gridCol>
                <a:gridCol w="358467">
                  <a:extLst>
                    <a:ext uri="{9D8B030D-6E8A-4147-A177-3AD203B41FA5}">
                      <a16:colId xmlns:a16="http://schemas.microsoft.com/office/drawing/2014/main" val="20001"/>
                    </a:ext>
                  </a:extLst>
                </a:gridCol>
                <a:gridCol w="358467">
                  <a:extLst>
                    <a:ext uri="{9D8B030D-6E8A-4147-A177-3AD203B41FA5}">
                      <a16:colId xmlns:a16="http://schemas.microsoft.com/office/drawing/2014/main" val="20002"/>
                    </a:ext>
                  </a:extLst>
                </a:gridCol>
                <a:gridCol w="358467">
                  <a:extLst>
                    <a:ext uri="{9D8B030D-6E8A-4147-A177-3AD203B41FA5}">
                      <a16:colId xmlns:a16="http://schemas.microsoft.com/office/drawing/2014/main" val="20003"/>
                    </a:ext>
                  </a:extLst>
                </a:gridCol>
                <a:gridCol w="358467">
                  <a:extLst>
                    <a:ext uri="{9D8B030D-6E8A-4147-A177-3AD203B41FA5}">
                      <a16:colId xmlns:a16="http://schemas.microsoft.com/office/drawing/2014/main" val="20004"/>
                    </a:ext>
                  </a:extLst>
                </a:gridCol>
                <a:gridCol w="358467">
                  <a:extLst>
                    <a:ext uri="{9D8B030D-6E8A-4147-A177-3AD203B41FA5}">
                      <a16:colId xmlns:a16="http://schemas.microsoft.com/office/drawing/2014/main" val="20005"/>
                    </a:ext>
                  </a:extLst>
                </a:gridCol>
                <a:gridCol w="358467">
                  <a:extLst>
                    <a:ext uri="{9D8B030D-6E8A-4147-A177-3AD203B41FA5}">
                      <a16:colId xmlns:a16="http://schemas.microsoft.com/office/drawing/2014/main" val="20006"/>
                    </a:ext>
                  </a:extLst>
                </a:gridCol>
                <a:gridCol w="358467">
                  <a:extLst>
                    <a:ext uri="{9D8B030D-6E8A-4147-A177-3AD203B41FA5}">
                      <a16:colId xmlns:a16="http://schemas.microsoft.com/office/drawing/2014/main" val="20007"/>
                    </a:ext>
                  </a:extLst>
                </a:gridCol>
                <a:gridCol w="358467">
                  <a:extLst>
                    <a:ext uri="{9D8B030D-6E8A-4147-A177-3AD203B41FA5}">
                      <a16:colId xmlns:a16="http://schemas.microsoft.com/office/drawing/2014/main" val="20008"/>
                    </a:ext>
                  </a:extLst>
                </a:gridCol>
                <a:gridCol w="358467">
                  <a:extLst>
                    <a:ext uri="{9D8B030D-6E8A-4147-A177-3AD203B41FA5}">
                      <a16:colId xmlns:a16="http://schemas.microsoft.com/office/drawing/2014/main" val="20009"/>
                    </a:ext>
                  </a:extLst>
                </a:gridCol>
                <a:gridCol w="358467">
                  <a:extLst>
                    <a:ext uri="{9D8B030D-6E8A-4147-A177-3AD203B41FA5}">
                      <a16:colId xmlns:a16="http://schemas.microsoft.com/office/drawing/2014/main" val="20010"/>
                    </a:ext>
                  </a:extLst>
                </a:gridCol>
                <a:gridCol w="358467">
                  <a:extLst>
                    <a:ext uri="{9D8B030D-6E8A-4147-A177-3AD203B41FA5}">
                      <a16:colId xmlns:a16="http://schemas.microsoft.com/office/drawing/2014/main" val="20011"/>
                    </a:ext>
                  </a:extLst>
                </a:gridCol>
                <a:gridCol w="358467">
                  <a:extLst>
                    <a:ext uri="{9D8B030D-6E8A-4147-A177-3AD203B41FA5}">
                      <a16:colId xmlns:a16="http://schemas.microsoft.com/office/drawing/2014/main" val="20012"/>
                    </a:ext>
                  </a:extLst>
                </a:gridCol>
                <a:gridCol w="358467">
                  <a:extLst>
                    <a:ext uri="{9D8B030D-6E8A-4147-A177-3AD203B41FA5}">
                      <a16:colId xmlns:a16="http://schemas.microsoft.com/office/drawing/2014/main" val="20013"/>
                    </a:ext>
                  </a:extLst>
                </a:gridCol>
                <a:gridCol w="358467">
                  <a:extLst>
                    <a:ext uri="{9D8B030D-6E8A-4147-A177-3AD203B41FA5}">
                      <a16:colId xmlns:a16="http://schemas.microsoft.com/office/drawing/2014/main" val="20014"/>
                    </a:ext>
                  </a:extLst>
                </a:gridCol>
                <a:gridCol w="358467">
                  <a:extLst>
                    <a:ext uri="{9D8B030D-6E8A-4147-A177-3AD203B41FA5}">
                      <a16:colId xmlns:a16="http://schemas.microsoft.com/office/drawing/2014/main" val="20015"/>
                    </a:ext>
                  </a:extLst>
                </a:gridCol>
                <a:gridCol w="358467">
                  <a:extLst>
                    <a:ext uri="{9D8B030D-6E8A-4147-A177-3AD203B41FA5}">
                      <a16:colId xmlns:a16="http://schemas.microsoft.com/office/drawing/2014/main" val="20016"/>
                    </a:ext>
                  </a:extLst>
                </a:gridCol>
                <a:gridCol w="358467">
                  <a:extLst>
                    <a:ext uri="{9D8B030D-6E8A-4147-A177-3AD203B41FA5}">
                      <a16:colId xmlns:a16="http://schemas.microsoft.com/office/drawing/2014/main" val="20017"/>
                    </a:ext>
                  </a:extLst>
                </a:gridCol>
                <a:gridCol w="358467">
                  <a:extLst>
                    <a:ext uri="{9D8B030D-6E8A-4147-A177-3AD203B41FA5}">
                      <a16:colId xmlns:a16="http://schemas.microsoft.com/office/drawing/2014/main" val="20018"/>
                    </a:ext>
                  </a:extLst>
                </a:gridCol>
                <a:gridCol w="358467">
                  <a:extLst>
                    <a:ext uri="{9D8B030D-6E8A-4147-A177-3AD203B41FA5}">
                      <a16:colId xmlns:a16="http://schemas.microsoft.com/office/drawing/2014/main" val="20019"/>
                    </a:ext>
                  </a:extLst>
                </a:gridCol>
                <a:gridCol w="358467">
                  <a:extLst>
                    <a:ext uri="{9D8B030D-6E8A-4147-A177-3AD203B41FA5}">
                      <a16:colId xmlns:a16="http://schemas.microsoft.com/office/drawing/2014/main" val="20020"/>
                    </a:ext>
                  </a:extLst>
                </a:gridCol>
                <a:gridCol w="358467">
                  <a:extLst>
                    <a:ext uri="{9D8B030D-6E8A-4147-A177-3AD203B41FA5}">
                      <a16:colId xmlns:a16="http://schemas.microsoft.com/office/drawing/2014/main" val="20021"/>
                    </a:ext>
                  </a:extLst>
                </a:gridCol>
                <a:gridCol w="358467">
                  <a:extLst>
                    <a:ext uri="{9D8B030D-6E8A-4147-A177-3AD203B41FA5}">
                      <a16:colId xmlns:a16="http://schemas.microsoft.com/office/drawing/2014/main" val="20022"/>
                    </a:ext>
                  </a:extLst>
                </a:gridCol>
                <a:gridCol w="358467">
                  <a:extLst>
                    <a:ext uri="{9D8B030D-6E8A-4147-A177-3AD203B41FA5}">
                      <a16:colId xmlns:a16="http://schemas.microsoft.com/office/drawing/2014/main" val="20023"/>
                    </a:ext>
                  </a:extLst>
                </a:gridCol>
                <a:gridCol w="358467">
                  <a:extLst>
                    <a:ext uri="{9D8B030D-6E8A-4147-A177-3AD203B41FA5}">
                      <a16:colId xmlns:a16="http://schemas.microsoft.com/office/drawing/2014/main" val="20024"/>
                    </a:ext>
                  </a:extLst>
                </a:gridCol>
                <a:gridCol w="358467">
                  <a:extLst>
                    <a:ext uri="{9D8B030D-6E8A-4147-A177-3AD203B41FA5}">
                      <a16:colId xmlns:a16="http://schemas.microsoft.com/office/drawing/2014/main" val="20025"/>
                    </a:ext>
                  </a:extLst>
                </a:gridCol>
              </a:tblGrid>
              <a:tr h="528757">
                <a:tc>
                  <a:txBody>
                    <a:bodyPr/>
                    <a:lstStyle/>
                    <a:p>
                      <a:pPr algn="l" fontAlgn="ctr"/>
                      <a:endParaRPr lang="en-US" sz="800" b="0" i="0" u="none" strike="noStrike" dirty="0">
                        <a:solidFill>
                          <a:srgbClr val="9933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dirty="0" err="1">
                          <a:solidFill>
                            <a:srgbClr val="000000"/>
                          </a:solidFill>
                          <a:latin typeface="Century Gothic" panose="020B0502020202020204" pitchFamily="34" charset="0"/>
                        </a:rPr>
                        <a:t>Veličina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preduzeća</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latin typeface="Century Gothic" panose="020B0502020202020204" pitchFamily="34" charset="0"/>
                        </a:rPr>
                        <a:t>Teritorija poslovanja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dirty="0" err="1">
                          <a:solidFill>
                            <a:srgbClr val="000000"/>
                          </a:solidFill>
                          <a:latin typeface="Century Gothic" panose="020B0502020202020204" pitchFamily="34" charset="0"/>
                        </a:rPr>
                        <a:t>Osnivanje</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firme</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30346">
                <a:tc>
                  <a:txBody>
                    <a:bodyPr/>
                    <a:lstStyle/>
                    <a:p>
                      <a:pPr marL="0" marR="0" lvl="0" indent="0" algn="l" defTabSz="914400" rtl="0" eaLnBrk="1" fontAlgn="ctr" latinLnBrk="0" hangingPunct="1">
                        <a:lnSpc>
                          <a:spcPct val="100000"/>
                        </a:lnSpc>
                        <a:spcBef>
                          <a:spcPts val="0"/>
                        </a:spcBef>
                        <a:spcAft>
                          <a:spcPts val="0"/>
                        </a:spcAft>
                        <a:buClrTx/>
                        <a:buSzTx/>
                        <a:buFontTx/>
                        <a:buNone/>
                        <a:tabLst/>
                        <a:defRPr/>
                      </a:pPr>
                      <a:r>
                        <a:rPr lang="en-US" sz="800" b="1" i="0" u="none" strike="noStrike" kern="1200" dirty="0">
                          <a:solidFill>
                            <a:srgbClr val="000000"/>
                          </a:solidFill>
                          <a:effectLst/>
                          <a:latin typeface="Century Gothic" panose="020B0502020202020204" pitchFamily="34" charset="0"/>
                          <a:ea typeface="+mn-ea"/>
                          <a:cs typeface="+mn-cs"/>
                        </a:rPr>
                        <a:t> </a:t>
                      </a:r>
                      <a:endParaRPr lang="en-US" sz="800" b="0" i="0" u="none" strike="noStrike" dirty="0">
                        <a:solidFill>
                          <a:srgbClr val="0000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Total</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Srednje</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Malo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 god.</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52652">
                <a:tc>
                  <a:txBody>
                    <a:bodyPr/>
                    <a:lstStyle/>
                    <a:p>
                      <a:pPr algn="ctr" fontAlgn="ctr"/>
                      <a:r>
                        <a:rPr lang="en-US" sz="8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effectLst/>
                          <a:latin typeface="Century Gothic" panose="020B0502020202020204" pitchFamily="34" charset="0"/>
                        </a:rPr>
                        <a:t>332</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51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237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157</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175</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157</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40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72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30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107</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94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47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84</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53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73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148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58</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10</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87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189</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347023">
                <a:tc>
                  <a:txBody>
                    <a:bodyPr/>
                    <a:lstStyle/>
                    <a:p>
                      <a:pPr algn="r" fontAlgn="ct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(A)</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90380">
                <a:tc>
                  <a:txBody>
                    <a:bodyPr/>
                    <a:lstStyle/>
                    <a:p>
                      <a:pPr algn="ctr" fontAlgn="ctr"/>
                      <a:r>
                        <a:rPr lang="en-US" sz="800" b="0" i="0" u="none" strike="noStrike" dirty="0" err="1">
                          <a:solidFill>
                            <a:srgbClr val="000000"/>
                          </a:solidFill>
                          <a:effectLst/>
                          <a:latin typeface="Century Gothic" panose="020B0502020202020204" pitchFamily="34" charset="0"/>
                        </a:rPr>
                        <a:t>Povećao</a:t>
                      </a:r>
                      <a:r>
                        <a:rPr lang="en-US" sz="800" b="0" i="0" u="none" strike="noStrike" dirty="0">
                          <a:solidFill>
                            <a:srgbClr val="000000"/>
                          </a:solidFill>
                          <a:effectLst/>
                          <a:latin typeface="Century Gothic" panose="020B0502020202020204" pitchFamily="34" charset="0"/>
                        </a:rPr>
                        <a:t> do 5%</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3.3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90380">
                <a:tc>
                  <a:txBody>
                    <a:bodyPr/>
                    <a:lstStyle/>
                    <a:p>
                      <a:pPr algn="ctr" fontAlgn="ctr"/>
                      <a:r>
                        <a:rPr lang="en-US" sz="800" b="0" i="0" u="none" strike="noStrike">
                          <a:solidFill>
                            <a:srgbClr val="000000"/>
                          </a:solidFill>
                          <a:effectLst/>
                          <a:latin typeface="Century Gothic" panose="020B0502020202020204" pitchFamily="34" charset="0"/>
                        </a:rPr>
                        <a:t>Povećao do 10%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effectLst/>
                          <a:latin typeface="Century Gothic" panose="020B0502020202020204" pitchFamily="34" charset="0"/>
                        </a:rPr>
                        <a:t>6</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E</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11.1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3.8</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effectLst/>
                          <a:latin typeface="Century Gothic" panose="020B0502020202020204" pitchFamily="34" charset="0"/>
                        </a:rPr>
                        <a:t>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12.5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7.5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FFFFFF"/>
                          </a:solidFill>
                          <a:effectLst/>
                          <a:latin typeface="Century Gothic" panose="020B0502020202020204" pitchFamily="34" charset="0"/>
                        </a:rPr>
                        <a:t>15.5</a:t>
                      </a:r>
                      <a:br>
                        <a:rPr lang="en-US" sz="800" b="0" i="0" u="none" strike="noStrike" dirty="0">
                          <a:solidFill>
                            <a:srgbClr val="FFFFFF"/>
                          </a:solidFill>
                          <a:effectLst/>
                          <a:latin typeface="Century Gothic" panose="020B0502020202020204" pitchFamily="34" charset="0"/>
                        </a:rPr>
                      </a:br>
                      <a:r>
                        <a:rPr lang="en-US" sz="800" b="0" i="0" u="none" strike="noStrike" dirty="0">
                          <a:solidFill>
                            <a:srgbClr val="FFFFFF"/>
                          </a:solidFill>
                          <a:effectLst/>
                          <a:latin typeface="Century Gothic" panose="020B0502020202020204" pitchFamily="34" charset="0"/>
                        </a:rPr>
                        <a:t>A D</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56496557"/>
                  </a:ext>
                </a:extLst>
              </a:tr>
              <a:tr h="390380">
                <a:tc>
                  <a:txBody>
                    <a:bodyPr/>
                    <a:lstStyle/>
                    <a:p>
                      <a:pPr algn="ctr" fontAlgn="ctr"/>
                      <a:r>
                        <a:rPr lang="en-US" sz="800" b="0" i="0" u="none" strike="noStrike" dirty="0" err="1">
                          <a:solidFill>
                            <a:srgbClr val="000000"/>
                          </a:solidFill>
                          <a:effectLst/>
                          <a:latin typeface="Century Gothic" panose="020B0502020202020204" pitchFamily="34" charset="0"/>
                        </a:rPr>
                        <a:t>Povećao</a:t>
                      </a:r>
                      <a:r>
                        <a:rPr lang="en-US" sz="800" b="0" i="0" u="none" strike="noStrike" dirty="0">
                          <a:solidFill>
                            <a:srgbClr val="000000"/>
                          </a:solidFill>
                          <a:effectLst/>
                          <a:latin typeface="Century Gothic" panose="020B0502020202020204" pitchFamily="34" charset="0"/>
                        </a:rPr>
                        <a:t> do 20%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chemeClr val="bg1"/>
                          </a:solidFill>
                          <a:effectLst/>
                          <a:latin typeface="Century Gothic" panose="020B0502020202020204" pitchFamily="34" charset="0"/>
                        </a:rPr>
                        <a:t>11.1</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A E</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chemeClr val="bg1"/>
                          </a:solidFill>
                          <a:effectLst/>
                          <a:latin typeface="Century Gothic" panose="020B0502020202020204" pitchFamily="34" charset="0"/>
                        </a:rPr>
                        <a:t>11.8</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B</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2.1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829765915"/>
                  </a:ext>
                </a:extLst>
              </a:tr>
              <a:tr h="390380">
                <a:tc>
                  <a:txBody>
                    <a:bodyPr/>
                    <a:lstStyle/>
                    <a:p>
                      <a:pPr algn="ctr" fontAlgn="ctr"/>
                      <a:r>
                        <a:rPr lang="en-US" sz="800" b="0" i="0" u="none" strike="noStrike" dirty="0" err="1">
                          <a:solidFill>
                            <a:srgbClr val="000000"/>
                          </a:solidFill>
                          <a:effectLst/>
                          <a:latin typeface="Century Gothic" panose="020B0502020202020204" pitchFamily="34" charset="0"/>
                        </a:rPr>
                        <a:t>Povećao</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više</a:t>
                      </a:r>
                      <a:r>
                        <a:rPr lang="en-US" sz="800" b="0" i="0" u="none" strike="noStrike" dirty="0">
                          <a:solidFill>
                            <a:srgbClr val="000000"/>
                          </a:solidFill>
                          <a:effectLst/>
                          <a:latin typeface="Century Gothic" panose="020B0502020202020204" pitchFamily="34" charset="0"/>
                        </a:rPr>
                        <a:t> od 20%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1.9</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319918908"/>
                  </a:ext>
                </a:extLst>
              </a:tr>
              <a:tr h="390380">
                <a:tc>
                  <a:txBody>
                    <a:bodyPr/>
                    <a:lstStyle/>
                    <a:p>
                      <a:pPr algn="ctr" fontAlgn="ctr"/>
                      <a:r>
                        <a:rPr lang="en-US" sz="800" b="0" i="0" u="none" strike="noStrike" dirty="0" err="1">
                          <a:solidFill>
                            <a:srgbClr val="000000"/>
                          </a:solidFill>
                          <a:effectLst/>
                          <a:latin typeface="Century Gothic" panose="020B0502020202020204" pitchFamily="34" charset="0"/>
                        </a:rPr>
                        <a:t>Smanjio</a:t>
                      </a:r>
                      <a:r>
                        <a:rPr lang="en-US" sz="800" b="0" i="0" u="none" strike="noStrike" dirty="0">
                          <a:solidFill>
                            <a:srgbClr val="000000"/>
                          </a:solidFill>
                          <a:effectLst/>
                          <a:latin typeface="Century Gothic" panose="020B0502020202020204" pitchFamily="34" charset="0"/>
                        </a:rPr>
                        <a:t> do 5%</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2.7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98909731"/>
                  </a:ext>
                </a:extLst>
              </a:tr>
              <a:tr h="390380">
                <a:tc>
                  <a:txBody>
                    <a:bodyPr/>
                    <a:lstStyle/>
                    <a:p>
                      <a:pPr algn="ctr" fontAlgn="ctr"/>
                      <a:r>
                        <a:rPr lang="en-US" sz="800" b="0" i="0" u="none" strike="noStrike" dirty="0" err="1">
                          <a:solidFill>
                            <a:srgbClr val="000000"/>
                          </a:solidFill>
                          <a:effectLst/>
                          <a:latin typeface="Century Gothic" panose="020B0502020202020204" pitchFamily="34" charset="0"/>
                        </a:rPr>
                        <a:t>Smanjio</a:t>
                      </a:r>
                      <a:r>
                        <a:rPr lang="en-US" sz="800" b="0" i="0" u="none" strike="noStrike" dirty="0">
                          <a:solidFill>
                            <a:srgbClr val="000000"/>
                          </a:solidFill>
                          <a:effectLst/>
                          <a:latin typeface="Century Gothic" panose="020B0502020202020204" pitchFamily="34" charset="0"/>
                        </a:rPr>
                        <a:t> do 10%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504694682"/>
                  </a:ext>
                </a:extLst>
              </a:tr>
              <a:tr h="390380">
                <a:tc>
                  <a:txBody>
                    <a:bodyPr/>
                    <a:lstStyle/>
                    <a:p>
                      <a:pPr algn="ctr" fontAlgn="ctr"/>
                      <a:r>
                        <a:rPr lang="en-US" sz="800" b="0" i="0" u="none" strike="noStrike" dirty="0" err="1">
                          <a:solidFill>
                            <a:srgbClr val="000000"/>
                          </a:solidFill>
                          <a:effectLst/>
                          <a:latin typeface="Century Gothic" panose="020B0502020202020204" pitchFamily="34" charset="0"/>
                        </a:rPr>
                        <a:t>Smanjio</a:t>
                      </a:r>
                      <a:r>
                        <a:rPr lang="en-US" sz="800" b="0" i="0" u="none" strike="noStrike" dirty="0">
                          <a:solidFill>
                            <a:srgbClr val="000000"/>
                          </a:solidFill>
                          <a:effectLst/>
                          <a:latin typeface="Century Gothic" panose="020B0502020202020204" pitchFamily="34" charset="0"/>
                        </a:rPr>
                        <a:t> do 20%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rgbClr val="FFFFFF"/>
                          </a:solidFill>
                          <a:effectLst/>
                          <a:latin typeface="Century Gothic" panose="020B0502020202020204" pitchFamily="34" charset="0"/>
                        </a:rPr>
                        <a:t>5</a:t>
                      </a:r>
                      <a:br>
                        <a:rPr lang="en-US" sz="800" b="1" i="0" u="none" strike="noStrike" dirty="0">
                          <a:solidFill>
                            <a:srgbClr val="FFFFFF"/>
                          </a:solidFill>
                          <a:effectLst/>
                          <a:latin typeface="Century Gothic" panose="020B0502020202020204" pitchFamily="34" charset="0"/>
                        </a:rPr>
                      </a:br>
                      <a:r>
                        <a:rPr lang="en-US" sz="800" b="1" i="0" u="none" strike="noStrike" dirty="0">
                          <a:solidFill>
                            <a:srgbClr val="FFFFFF"/>
                          </a:solidFill>
                          <a:effectLst/>
                          <a:latin typeface="Century Gothic" panose="020B0502020202020204" pitchFamily="34" charset="0"/>
                        </a:rPr>
                        <a:t>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08839283"/>
                  </a:ext>
                </a:extLst>
              </a:tr>
              <a:tr h="390380">
                <a:tc>
                  <a:txBody>
                    <a:bodyPr/>
                    <a:lstStyle/>
                    <a:p>
                      <a:pPr algn="ctr" fontAlgn="ctr"/>
                      <a:r>
                        <a:rPr lang="en-US" sz="800" b="0" i="0" u="none" strike="noStrike" dirty="0" err="1">
                          <a:solidFill>
                            <a:srgbClr val="000000"/>
                          </a:solidFill>
                          <a:effectLst/>
                          <a:latin typeface="Century Gothic" panose="020B0502020202020204" pitchFamily="34" charset="0"/>
                        </a:rPr>
                        <a:t>Smanjio</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više</a:t>
                      </a:r>
                      <a:r>
                        <a:rPr lang="en-US" sz="800" b="0" i="0" u="none" strike="noStrike" dirty="0">
                          <a:solidFill>
                            <a:srgbClr val="000000"/>
                          </a:solidFill>
                          <a:effectLst/>
                          <a:latin typeface="Century Gothic" panose="020B0502020202020204" pitchFamily="34" charset="0"/>
                        </a:rPr>
                        <a:t> od 20%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rgbClr val="FFFFFF"/>
                          </a:solidFill>
                          <a:effectLst/>
                          <a:latin typeface="Century Gothic" panose="020B0502020202020204" pitchFamily="34" charset="0"/>
                        </a:rPr>
                        <a:t>2.5</a:t>
                      </a:r>
                      <a:br>
                        <a:rPr lang="en-US" sz="800" b="1" i="0" u="none" strike="noStrike" dirty="0">
                          <a:solidFill>
                            <a:srgbClr val="FFFFFF"/>
                          </a:solidFill>
                          <a:effectLst/>
                          <a:latin typeface="Century Gothic" panose="020B0502020202020204" pitchFamily="34" charset="0"/>
                        </a:rPr>
                      </a:br>
                      <a:r>
                        <a:rPr lang="en-US" sz="800" b="1" i="0" u="none" strike="noStrike" dirty="0">
                          <a:solidFill>
                            <a:srgbClr val="FFFFFF"/>
                          </a:solidFill>
                          <a:effectLst/>
                          <a:latin typeface="Century Gothic" panose="020B0502020202020204" pitchFamily="34" charset="0"/>
                        </a:rPr>
                        <a:t>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44459795"/>
                  </a:ext>
                </a:extLst>
              </a:tr>
              <a:tr h="390380">
                <a:tc>
                  <a:txBody>
                    <a:bodyPr/>
                    <a:lstStyle/>
                    <a:p>
                      <a:pPr algn="ctr" fontAlgn="ctr"/>
                      <a:r>
                        <a:rPr lang="en-US" sz="800" b="0" i="0" u="none" strike="noStrike" dirty="0" err="1">
                          <a:solidFill>
                            <a:srgbClr val="000000"/>
                          </a:solidFill>
                          <a:effectLst/>
                          <a:latin typeface="Century Gothic" panose="020B0502020202020204" pitchFamily="34" charset="0"/>
                        </a:rPr>
                        <a:t>Ostao</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isti</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effectLst/>
                          <a:latin typeface="Century Gothic" panose="020B0502020202020204" pitchFamily="34" charset="0"/>
                        </a:rPr>
                        <a:t>14.5</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E</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effectLst/>
                          <a:latin typeface="Century Gothic" panose="020B0502020202020204" pitchFamily="34" charset="0"/>
                        </a:rPr>
                        <a:t>48.1</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A E</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17.6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9.3</a:t>
                      </a:r>
                      <a:br>
                        <a:rPr lang="en-US" sz="800" b="1" i="0" u="none" strike="noStrike" dirty="0">
                          <a:solidFill>
                            <a:schemeClr val="bg1"/>
                          </a:solidFill>
                          <a:effectLst/>
                          <a:latin typeface="Century Gothic" panose="020B0502020202020204" pitchFamily="34" charset="0"/>
                        </a:rPr>
                      </a:br>
                      <a:endParaRPr lang="en-US" sz="800" b="1" i="0" u="none" strike="noStrike" dirty="0">
                        <a:solidFill>
                          <a:schemeClr val="bg1"/>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dirty="0">
                          <a:solidFill>
                            <a:schemeClr val="bg1"/>
                          </a:solidFill>
                          <a:effectLst/>
                          <a:latin typeface="Century Gothic" panose="020B0502020202020204" pitchFamily="34" charset="0"/>
                        </a:rPr>
                        <a:t>19.7</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 C</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9.7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9.2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31661025"/>
                  </a:ext>
                </a:extLst>
              </a:tr>
              <a:tr h="390380">
                <a:tc>
                  <a:txBody>
                    <a:bodyPr/>
                    <a:lstStyle/>
                    <a:p>
                      <a:pPr algn="ctr" fontAlgn="ctr"/>
                      <a:r>
                        <a:rPr lang="pl-PL" sz="800" b="0" i="0" u="none" strike="noStrike" dirty="0">
                          <a:solidFill>
                            <a:srgbClr val="000000"/>
                          </a:solidFill>
                          <a:effectLst/>
                          <a:latin typeface="Century Gothic" panose="020B0502020202020204" pitchFamily="34" charset="0"/>
                        </a:rPr>
                        <a:t>Nemamo budžet za istraživanje i razvoj</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effectLst/>
                          <a:latin typeface="Century Gothic" panose="020B0502020202020204" pitchFamily="34" charset="0"/>
                        </a:rPr>
                        <a:t>67.5</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B</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0" i="0" u="none" strike="noStrike" dirty="0">
                          <a:solidFill>
                            <a:srgbClr val="000000"/>
                          </a:solidFill>
                          <a:effectLst/>
                          <a:latin typeface="Century Gothic" panose="020B0502020202020204" pitchFamily="34" charset="0"/>
                        </a:rPr>
                        <a:t>22.2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effectLst/>
                          <a:latin typeface="Century Gothic" panose="020B0502020202020204" pitchFamily="34" charset="0"/>
                        </a:rPr>
                        <a:t>64.7</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B</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effectLst/>
                          <a:latin typeface="Century Gothic" panose="020B0502020202020204" pitchFamily="34" charset="0"/>
                        </a:rPr>
                        <a:t>56.9</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B</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effectLst/>
                          <a:latin typeface="Century Gothic" panose="020B0502020202020204" pitchFamily="34" charset="0"/>
                        </a:rPr>
                        <a:t>75.1</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A B</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58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76</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 B</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74.5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68.1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72.3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56.6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60.3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77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63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910652148"/>
                  </a:ext>
                </a:extLst>
              </a:tr>
            </a:tbl>
          </a:graphicData>
        </a:graphic>
      </p:graphicFrame>
      <p:sp>
        <p:nvSpPr>
          <p:cNvPr id="2" name="Slide Number Placeholder 1">
            <a:extLst>
              <a:ext uri="{FF2B5EF4-FFF2-40B4-BE49-F238E27FC236}">
                <a16:creationId xmlns:a16="http://schemas.microsoft.com/office/drawing/2014/main" id="{18B08DF0-809C-42D3-9688-4DEBCFA0540F}"/>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40</a:t>
            </a:fld>
            <a:endParaRPr lang="en-US" dirty="0"/>
          </a:p>
        </p:txBody>
      </p:sp>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Da li vam se budžet za istraživanje i razvoj u prethodne tri godine...</a:t>
            </a:r>
            <a:endParaRPr lang="en-US" sz="2000" dirty="0">
              <a:solidFill>
                <a:srgbClr val="004B88"/>
              </a:solidFill>
              <a:latin typeface="Century Gothic" panose="020B0502020202020204" pitchFamily="34" charset="0"/>
            </a:endParaRPr>
          </a:p>
        </p:txBody>
      </p:sp>
      <p:sp>
        <p:nvSpPr>
          <p:cNvPr id="10" name="Rectangle 9">
            <a:extLst>
              <a:ext uri="{FF2B5EF4-FFF2-40B4-BE49-F238E27FC236}">
                <a16:creationId xmlns:a16="http://schemas.microsoft.com/office/drawing/2014/main" id="{0C174385-52EB-4A06-8B83-EC9E38583D4C}"/>
              </a:ext>
            </a:extLst>
          </p:cNvPr>
          <p:cNvSpPr/>
          <p:nvPr/>
        </p:nvSpPr>
        <p:spPr>
          <a:xfrm>
            <a:off x="3023005" y="2275108"/>
            <a:ext cx="685059" cy="4415575"/>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1" name="Rectangle 10">
            <a:extLst>
              <a:ext uri="{FF2B5EF4-FFF2-40B4-BE49-F238E27FC236}">
                <a16:creationId xmlns:a16="http://schemas.microsoft.com/office/drawing/2014/main" id="{370E43D0-AD31-45B7-B569-13B8D964DA83}"/>
              </a:ext>
            </a:extLst>
          </p:cNvPr>
          <p:cNvSpPr/>
          <p:nvPr/>
        </p:nvSpPr>
        <p:spPr>
          <a:xfrm>
            <a:off x="6255739" y="2282727"/>
            <a:ext cx="329789" cy="440795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2" name="Rectangle 11">
            <a:extLst>
              <a:ext uri="{FF2B5EF4-FFF2-40B4-BE49-F238E27FC236}">
                <a16:creationId xmlns:a16="http://schemas.microsoft.com/office/drawing/2014/main" id="{101495F2-12BB-422D-B425-6AF20F5728E8}"/>
              </a:ext>
            </a:extLst>
          </p:cNvPr>
          <p:cNvSpPr/>
          <p:nvPr/>
        </p:nvSpPr>
        <p:spPr>
          <a:xfrm>
            <a:off x="6970046" y="2282727"/>
            <a:ext cx="329789" cy="440795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3" name="Rectangle 12">
            <a:extLst>
              <a:ext uri="{FF2B5EF4-FFF2-40B4-BE49-F238E27FC236}">
                <a16:creationId xmlns:a16="http://schemas.microsoft.com/office/drawing/2014/main" id="{9F636C3B-6DDE-496A-95DD-669B0CAED012}"/>
              </a:ext>
            </a:extLst>
          </p:cNvPr>
          <p:cNvSpPr/>
          <p:nvPr/>
        </p:nvSpPr>
        <p:spPr>
          <a:xfrm>
            <a:off x="10207469" y="2275108"/>
            <a:ext cx="685059" cy="440795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133668868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62F9FBA-1281-4BAF-A75D-40E74F98085C}"/>
              </a:ext>
            </a:extLst>
          </p:cNvPr>
          <p:cNvPicPr>
            <a:picLocks noChangeAspect="1"/>
          </p:cNvPicPr>
          <p:nvPr/>
        </p:nvPicPr>
        <p:blipFill>
          <a:blip r:embed="rId2"/>
          <a:stretch>
            <a:fillRect/>
          </a:stretch>
        </p:blipFill>
        <p:spPr>
          <a:xfrm flipH="1">
            <a:off x="3133744" y="-602"/>
            <a:ext cx="9058256" cy="6868630"/>
          </a:xfrm>
          <a:prstGeom prst="rect">
            <a:avLst/>
          </a:prstGeom>
        </p:spPr>
      </p:pic>
      <p:sp>
        <p:nvSpPr>
          <p:cNvPr id="9" name="object 4">
            <a:extLst>
              <a:ext uri="{FF2B5EF4-FFF2-40B4-BE49-F238E27FC236}">
                <a16:creationId xmlns:a16="http://schemas.microsoft.com/office/drawing/2014/main" id="{B9D4D545-4A5F-4E06-B8A0-DFC19C925D83}"/>
              </a:ext>
            </a:extLst>
          </p:cNvPr>
          <p:cNvSpPr/>
          <p:nvPr/>
        </p:nvSpPr>
        <p:spPr>
          <a:xfrm flipV="1">
            <a:off x="1121928" y="2"/>
            <a:ext cx="5620624" cy="6866282"/>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rgbClr val="E64E9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 name="object 4">
            <a:extLst>
              <a:ext uri="{FF2B5EF4-FFF2-40B4-BE49-F238E27FC236}">
                <a16:creationId xmlns:a16="http://schemas.microsoft.com/office/drawing/2014/main" id="{F521BB49-B2B7-4241-8F59-8E8D0A3AC935}"/>
              </a:ext>
            </a:extLst>
          </p:cNvPr>
          <p:cNvSpPr/>
          <p:nvPr/>
        </p:nvSpPr>
        <p:spPr>
          <a:xfrm flipV="1">
            <a:off x="580422" y="2"/>
            <a:ext cx="5620624" cy="6856242"/>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rgbClr val="FDB8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 name="object 4">
            <a:extLst>
              <a:ext uri="{FF2B5EF4-FFF2-40B4-BE49-F238E27FC236}">
                <a16:creationId xmlns:a16="http://schemas.microsoft.com/office/drawing/2014/main" id="{68DF4282-6C27-448E-B0A7-CE662FD13BBE}"/>
              </a:ext>
            </a:extLst>
          </p:cNvPr>
          <p:cNvSpPr/>
          <p:nvPr/>
        </p:nvSpPr>
        <p:spPr>
          <a:xfrm flipV="1">
            <a:off x="0" y="0"/>
            <a:ext cx="5620624" cy="6869230"/>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chemeClr val="bg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Title 5">
            <a:extLst>
              <a:ext uri="{FF2B5EF4-FFF2-40B4-BE49-F238E27FC236}">
                <a16:creationId xmlns:a16="http://schemas.microsoft.com/office/drawing/2014/main" id="{2A616CFA-F382-46DC-92A7-C1C1CCAEE63F}"/>
              </a:ext>
            </a:extLst>
          </p:cNvPr>
          <p:cNvSpPr txBox="1">
            <a:spLocks/>
          </p:cNvSpPr>
          <p:nvPr/>
        </p:nvSpPr>
        <p:spPr>
          <a:xfrm>
            <a:off x="-134871" y="2604845"/>
            <a:ext cx="5455015" cy="16483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pPr lvl="0" algn="ctr">
              <a:defRPr/>
            </a:pPr>
            <a:r>
              <a:rPr lang="sr-Latn-RS" sz="4400" dirty="0">
                <a:solidFill>
                  <a:srgbClr val="004B88"/>
                </a:solidFill>
                <a:latin typeface="Century Gothic" panose="020B0502020202020204" pitchFamily="34" charset="0"/>
              </a:rPr>
              <a:t>DIGITALNA</a:t>
            </a:r>
          </a:p>
          <a:p>
            <a:pPr lvl="0" algn="ctr">
              <a:defRPr/>
            </a:pPr>
            <a:r>
              <a:rPr lang="sr-Latn-RS" sz="4400" dirty="0">
                <a:solidFill>
                  <a:srgbClr val="004B88"/>
                </a:solidFill>
                <a:latin typeface="Century Gothic" panose="020B0502020202020204" pitchFamily="34" charset="0"/>
              </a:rPr>
              <a:t>TRANSFORMACIJA</a:t>
            </a:r>
            <a:endParaRPr lang="en-US" sz="44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898398874"/>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5" name="Chart 14">
            <a:extLst>
              <a:ext uri="{FF2B5EF4-FFF2-40B4-BE49-F238E27FC236}">
                <a16:creationId xmlns:a16="http://schemas.microsoft.com/office/drawing/2014/main" id="{CB17B6FA-ED41-4B7A-81A9-0092A27AC0D0}"/>
              </a:ext>
            </a:extLst>
          </p:cNvPr>
          <p:cNvGraphicFramePr/>
          <p:nvPr>
            <p:extLst>
              <p:ext uri="{D42A27DB-BD31-4B8C-83A1-F6EECF244321}">
                <p14:modId xmlns:p14="http://schemas.microsoft.com/office/powerpoint/2010/main" val="495865246"/>
              </p:ext>
            </p:extLst>
          </p:nvPr>
        </p:nvGraphicFramePr>
        <p:xfrm>
          <a:off x="441123" y="1328002"/>
          <a:ext cx="6096000" cy="4998252"/>
        </p:xfrm>
        <a:graphic>
          <a:graphicData uri="http://schemas.openxmlformats.org/drawingml/2006/chart">
            <c:chart xmlns:c="http://schemas.openxmlformats.org/drawingml/2006/chart" xmlns:r="http://schemas.openxmlformats.org/officeDocument/2006/relationships" r:id="rId2"/>
          </a:graphicData>
        </a:graphic>
      </p:graphicFrame>
      <p:sp>
        <p:nvSpPr>
          <p:cNvPr id="2" name="Slide Number Placeholder 1">
            <a:extLst>
              <a:ext uri="{FF2B5EF4-FFF2-40B4-BE49-F238E27FC236}">
                <a16:creationId xmlns:a16="http://schemas.microsoft.com/office/drawing/2014/main" id="{1B55716C-6307-4861-B691-41CBB42D7858}"/>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42</a:t>
            </a:fld>
            <a:endParaRPr lang="en-US" dirty="0"/>
          </a:p>
        </p:txBody>
      </p:sp>
      <p:sp>
        <p:nvSpPr>
          <p:cNvPr id="13" name="TextBox 12">
            <a:extLst>
              <a:ext uri="{FF2B5EF4-FFF2-40B4-BE49-F238E27FC236}">
                <a16:creationId xmlns:a16="http://schemas.microsoft.com/office/drawing/2014/main" id="{EF22715C-329B-4985-B298-76BAA0DB8E57}"/>
              </a:ext>
            </a:extLst>
          </p:cNvPr>
          <p:cNvSpPr txBox="1"/>
          <p:nvPr/>
        </p:nvSpPr>
        <p:spPr>
          <a:xfrm>
            <a:off x="4450990" y="5558371"/>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6E706E"/>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6E706E"/>
                </a:solidFill>
                <a:effectLst/>
                <a:uLnTx/>
                <a:uFillTx/>
                <a:latin typeface="Century Gothic" panose="020B0502020202020204" pitchFamily="34" charset="0"/>
              </a:rPr>
              <a:t>: n = 309</a:t>
            </a:r>
          </a:p>
        </p:txBody>
      </p:sp>
      <p:sp>
        <p:nvSpPr>
          <p:cNvPr id="5" name="TextBox 4">
            <a:extLst>
              <a:ext uri="{FF2B5EF4-FFF2-40B4-BE49-F238E27FC236}">
                <a16:creationId xmlns:a16="http://schemas.microsoft.com/office/drawing/2014/main" id="{C06F5829-D8AD-4375-BBB1-99AD8D2EA2C4}"/>
              </a:ext>
            </a:extLst>
          </p:cNvPr>
          <p:cNvSpPr txBox="1"/>
          <p:nvPr/>
        </p:nvSpPr>
        <p:spPr>
          <a:xfrm>
            <a:off x="6644486" y="2095885"/>
            <a:ext cx="4985346" cy="3462486"/>
          </a:xfrm>
          <a:prstGeom prst="rect">
            <a:avLst/>
          </a:prstGeom>
          <a:noFill/>
        </p:spPr>
        <p:txBody>
          <a:bodyPr wrap="square" rtlCol="0">
            <a:spAutoFit/>
          </a:bodyPr>
          <a:lstStyle/>
          <a:p>
            <a:pPr marL="285750" indent="-285750" algn="just">
              <a:spcAft>
                <a:spcPts val="600"/>
              </a:spcAft>
              <a:buFont typeface="Arial" panose="020B0604020202020204" pitchFamily="34" charset="0"/>
              <a:buChar char="•"/>
              <a:defRPr/>
            </a:pPr>
            <a:r>
              <a:rPr lang="sr-Latn-RS" sz="1200" noProof="1">
                <a:solidFill>
                  <a:srgbClr val="6E706E"/>
                </a:solidFill>
                <a:latin typeface="Century Gothic" panose="020B0502020202020204" pitchFamily="34" charset="0"/>
              </a:rPr>
              <a:t>Više od polovine preduzeća se tokom digitalne transformacije bavilo unapređenjem svog </a:t>
            </a:r>
            <a:r>
              <a:rPr lang="sr-Latn-RS" sz="1200" b="1" noProof="1">
                <a:solidFill>
                  <a:srgbClr val="6E706E"/>
                </a:solidFill>
                <a:latin typeface="Century Gothic" panose="020B0502020202020204" pitchFamily="34" charset="0"/>
              </a:rPr>
              <a:t>web site-a</a:t>
            </a:r>
            <a:r>
              <a:rPr lang="sr-Latn-RS" sz="1200" noProof="1">
                <a:solidFill>
                  <a:srgbClr val="6E706E"/>
                </a:solidFill>
                <a:latin typeface="Century Gothic" panose="020B0502020202020204" pitchFamily="34" charset="0"/>
              </a:rPr>
              <a:t>, naročito u Beogradu i firme koje su internacionalne. </a:t>
            </a:r>
            <a:r>
              <a:rPr lang="sr-Latn-RS" sz="1200" b="1" noProof="1">
                <a:solidFill>
                  <a:srgbClr val="6E706E"/>
                </a:solidFill>
                <a:latin typeface="Century Gothic" panose="020B0502020202020204" pitchFamily="34" charset="0"/>
              </a:rPr>
              <a:t>Prisustvo na društvenim medijima </a:t>
            </a:r>
            <a:r>
              <a:rPr lang="sr-Latn-RS" sz="1200" noProof="1">
                <a:solidFill>
                  <a:srgbClr val="6E706E"/>
                </a:solidFill>
                <a:latin typeface="Century Gothic" panose="020B0502020202020204" pitchFamily="34" charset="0"/>
              </a:rPr>
              <a:t>je u digitalnoj transformaciji omogućila skoro polovina preduzeća.</a:t>
            </a:r>
          </a:p>
          <a:p>
            <a:pPr marL="285750" indent="-285750" algn="just">
              <a:spcAft>
                <a:spcPts val="600"/>
              </a:spcAft>
              <a:buFont typeface="Arial" panose="020B0604020202020204" pitchFamily="34" charset="0"/>
              <a:buChar char="•"/>
              <a:defRPr/>
            </a:pPr>
            <a:r>
              <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rPr>
              <a:t>Pristup </a:t>
            </a:r>
            <a:r>
              <a:rPr kumimoji="0" lang="sr-Latn-RS" sz="1200" b="1" i="0" u="none" strike="noStrike" kern="1200" cap="none" spc="0" normalizeH="0" baseline="0" noProof="1">
                <a:ln>
                  <a:noFill/>
                </a:ln>
                <a:solidFill>
                  <a:srgbClr val="6E706E"/>
                </a:solidFill>
                <a:effectLst/>
                <a:uLnTx/>
                <a:uFillTx/>
                <a:latin typeface="Century Gothic" panose="020B0502020202020204" pitchFamily="34" charset="0"/>
              </a:rPr>
              <a:t>platformama</a:t>
            </a:r>
            <a:r>
              <a:rPr kumimoji="0" lang="sr-Latn-RS" sz="1200" b="1" i="0" u="none" strike="noStrike" kern="1200" cap="none" spc="0" normalizeH="0" noProof="1">
                <a:ln>
                  <a:noFill/>
                </a:ln>
                <a:solidFill>
                  <a:srgbClr val="6E706E"/>
                </a:solidFill>
                <a:effectLst/>
                <a:uLnTx/>
                <a:uFillTx/>
                <a:latin typeface="Century Gothic" panose="020B0502020202020204" pitchFamily="34" charset="0"/>
              </a:rPr>
              <a:t> za video komunikacije </a:t>
            </a:r>
            <a:r>
              <a:rPr kumimoji="0" lang="sr-Latn-RS" sz="1200" b="0" i="0" u="none" strike="noStrike" kern="1200" cap="none" spc="0" normalizeH="0" noProof="1">
                <a:ln>
                  <a:noFill/>
                </a:ln>
                <a:solidFill>
                  <a:srgbClr val="6E706E"/>
                </a:solidFill>
                <a:effectLst/>
                <a:uLnTx/>
                <a:uFillTx/>
                <a:latin typeface="Century Gothic" panose="020B0502020202020204" pitchFamily="34" charset="0"/>
              </a:rPr>
              <a:t>bile su potrebne trećini firmi, gledano u celini, ali dve trećine velikih i internacionalnih firmi je trebalo da u svom poslovanju može da koristi ovakve platforme (pandemija je svakako pojačala i uticala na značaj ovih platformi).</a:t>
            </a:r>
          </a:p>
          <a:p>
            <a:pPr marL="285750" indent="-285750" algn="just">
              <a:spcAft>
                <a:spcPts val="600"/>
              </a:spcAft>
              <a:buFont typeface="Arial" panose="020B0604020202020204" pitchFamily="34" charset="0"/>
              <a:buChar char="•"/>
              <a:defRPr/>
            </a:pPr>
            <a:r>
              <a:rPr lang="sr-Latn-RS" sz="1200" noProof="1">
                <a:solidFill>
                  <a:srgbClr val="6E706E"/>
                </a:solidFill>
                <a:latin typeface="Century Gothic" panose="020B0502020202020204" pitchFamily="34" charset="0"/>
              </a:rPr>
              <a:t>Interesantno je da je </a:t>
            </a:r>
            <a:r>
              <a:rPr lang="sr-Latn-RS" sz="1200" b="1" noProof="1">
                <a:solidFill>
                  <a:srgbClr val="6E706E"/>
                </a:solidFill>
                <a:latin typeface="Century Gothic" panose="020B0502020202020204" pitchFamily="34" charset="0"/>
              </a:rPr>
              <a:t>elektronsku trgovinu (eCommerce) </a:t>
            </a:r>
            <a:r>
              <a:rPr lang="sr-Latn-RS" sz="1200" noProof="1">
                <a:solidFill>
                  <a:srgbClr val="6E706E"/>
                </a:solidFill>
                <a:latin typeface="Century Gothic" panose="020B0502020202020204" pitchFamily="34" charset="0"/>
              </a:rPr>
              <a:t>navela petina ispitanih privrednika, a verovatno je da će se ovaj trend povećanja nastaviti u budućnosti.</a:t>
            </a:r>
          </a:p>
          <a:p>
            <a:pPr marL="285750" indent="-285750" algn="just">
              <a:spcAft>
                <a:spcPts val="600"/>
              </a:spcAft>
              <a:buFont typeface="Arial" panose="020B0604020202020204" pitchFamily="34" charset="0"/>
              <a:buChar char="•"/>
              <a:defRPr/>
            </a:pPr>
            <a:r>
              <a:rPr lang="sr-Latn-RS" sz="1200" noProof="1">
                <a:solidFill>
                  <a:srgbClr val="6E706E"/>
                </a:solidFill>
                <a:latin typeface="Century Gothic" panose="020B0502020202020204" pitchFamily="34" charset="0"/>
              </a:rPr>
              <a:t>Takođe, oko 1/5 preduzeća navelo </a:t>
            </a:r>
            <a:r>
              <a:rPr lang="en-US" sz="1200" noProof="1">
                <a:solidFill>
                  <a:srgbClr val="6E706E"/>
                </a:solidFill>
                <a:latin typeface="Century Gothic" panose="020B0502020202020204" pitchFamily="34" charset="0"/>
              </a:rPr>
              <a:t>j</a:t>
            </a:r>
            <a:r>
              <a:rPr lang="sr-Latn-RS" sz="1200" noProof="1">
                <a:solidFill>
                  <a:srgbClr val="6E706E"/>
                </a:solidFill>
                <a:latin typeface="Century Gothic" panose="020B0502020202020204" pitchFamily="34" charset="0"/>
              </a:rPr>
              <a:t>e da koristi C</a:t>
            </a:r>
            <a:r>
              <a:rPr lang="en-US" sz="1200" noProof="1">
                <a:solidFill>
                  <a:srgbClr val="6E706E"/>
                </a:solidFill>
                <a:latin typeface="Century Gothic" panose="020B0502020202020204" pitchFamily="34" charset="0"/>
              </a:rPr>
              <a:t>l</a:t>
            </a:r>
            <a:r>
              <a:rPr lang="sr-Latn-RS" sz="1200" noProof="1">
                <a:solidFill>
                  <a:srgbClr val="6E706E"/>
                </a:solidFill>
                <a:latin typeface="Century Gothic" panose="020B0502020202020204" pitchFamily="34" charset="0"/>
              </a:rPr>
              <a:t>oud computing, a s obzirom na rasprostranjenost upotrebe Google Drive-a, to može ukazivati i na određeno nerazumevanje termina.</a:t>
            </a:r>
            <a:endPar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endParaRPr>
          </a:p>
        </p:txBody>
      </p:sp>
      <p:sp>
        <p:nvSpPr>
          <p:cNvPr id="7"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Koju od navedenih tehnologija ste upotrebljavali</a:t>
            </a:r>
            <a:endParaRPr lang="sr-Latn-RS" sz="2000" dirty="0">
              <a:solidFill>
                <a:srgbClr val="004B88"/>
              </a:solidFill>
              <a:latin typeface="Century Gothic" panose="020B0502020202020204" pitchFamily="34" charset="0"/>
            </a:endParaRPr>
          </a:p>
          <a:p>
            <a:r>
              <a:rPr lang="it-IT" sz="2000" dirty="0">
                <a:solidFill>
                  <a:srgbClr val="004B88"/>
                </a:solidFill>
                <a:latin typeface="Century Gothic" panose="020B0502020202020204" pitchFamily="34" charset="0"/>
              </a:rPr>
              <a:t>u digitalnoj transformaciji preduzeća?</a:t>
            </a:r>
            <a:endParaRPr lang="en-US" sz="2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1094287881"/>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BDF2444-4494-46DB-954C-348756E021FD}"/>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43</a:t>
            </a:fld>
            <a:endParaRPr lang="en-US" dirty="0"/>
          </a:p>
        </p:txBody>
      </p:sp>
      <p:graphicFrame>
        <p:nvGraphicFramePr>
          <p:cNvPr id="5" name="Table 4">
            <a:extLst>
              <a:ext uri="{FF2B5EF4-FFF2-40B4-BE49-F238E27FC236}">
                <a16:creationId xmlns:a16="http://schemas.microsoft.com/office/drawing/2014/main" id="{1B6BB9D8-2503-4E3B-884F-25BDFE5A280C}"/>
              </a:ext>
            </a:extLst>
          </p:cNvPr>
          <p:cNvGraphicFramePr>
            <a:graphicFrameLocks noGrp="1"/>
          </p:cNvGraphicFramePr>
          <p:nvPr>
            <p:extLst>
              <p:ext uri="{D42A27DB-BD31-4B8C-83A1-F6EECF244321}">
                <p14:modId xmlns:p14="http://schemas.microsoft.com/office/powerpoint/2010/main" val="1641003701"/>
              </p:ext>
            </p:extLst>
          </p:nvPr>
        </p:nvGraphicFramePr>
        <p:xfrm>
          <a:off x="533980" y="998620"/>
          <a:ext cx="11064465" cy="5722854"/>
        </p:xfrm>
        <a:graphic>
          <a:graphicData uri="http://schemas.openxmlformats.org/drawingml/2006/table">
            <a:tbl>
              <a:tblPr/>
              <a:tblGrid>
                <a:gridCol w="1296815">
                  <a:extLst>
                    <a:ext uri="{9D8B030D-6E8A-4147-A177-3AD203B41FA5}">
                      <a16:colId xmlns:a16="http://schemas.microsoft.com/office/drawing/2014/main" val="20000"/>
                    </a:ext>
                  </a:extLst>
                </a:gridCol>
                <a:gridCol w="390706">
                  <a:extLst>
                    <a:ext uri="{9D8B030D-6E8A-4147-A177-3AD203B41FA5}">
                      <a16:colId xmlns:a16="http://schemas.microsoft.com/office/drawing/2014/main" val="20001"/>
                    </a:ext>
                  </a:extLst>
                </a:gridCol>
                <a:gridCol w="390706">
                  <a:extLst>
                    <a:ext uri="{9D8B030D-6E8A-4147-A177-3AD203B41FA5}">
                      <a16:colId xmlns:a16="http://schemas.microsoft.com/office/drawing/2014/main" val="20002"/>
                    </a:ext>
                  </a:extLst>
                </a:gridCol>
                <a:gridCol w="390706">
                  <a:extLst>
                    <a:ext uri="{9D8B030D-6E8A-4147-A177-3AD203B41FA5}">
                      <a16:colId xmlns:a16="http://schemas.microsoft.com/office/drawing/2014/main" val="20003"/>
                    </a:ext>
                  </a:extLst>
                </a:gridCol>
                <a:gridCol w="390706">
                  <a:extLst>
                    <a:ext uri="{9D8B030D-6E8A-4147-A177-3AD203B41FA5}">
                      <a16:colId xmlns:a16="http://schemas.microsoft.com/office/drawing/2014/main" val="20004"/>
                    </a:ext>
                  </a:extLst>
                </a:gridCol>
                <a:gridCol w="390706">
                  <a:extLst>
                    <a:ext uri="{9D8B030D-6E8A-4147-A177-3AD203B41FA5}">
                      <a16:colId xmlns:a16="http://schemas.microsoft.com/office/drawing/2014/main" val="20005"/>
                    </a:ext>
                  </a:extLst>
                </a:gridCol>
                <a:gridCol w="390706">
                  <a:extLst>
                    <a:ext uri="{9D8B030D-6E8A-4147-A177-3AD203B41FA5}">
                      <a16:colId xmlns:a16="http://schemas.microsoft.com/office/drawing/2014/main" val="20006"/>
                    </a:ext>
                  </a:extLst>
                </a:gridCol>
                <a:gridCol w="390706">
                  <a:extLst>
                    <a:ext uri="{9D8B030D-6E8A-4147-A177-3AD203B41FA5}">
                      <a16:colId xmlns:a16="http://schemas.microsoft.com/office/drawing/2014/main" val="20007"/>
                    </a:ext>
                  </a:extLst>
                </a:gridCol>
                <a:gridCol w="390706">
                  <a:extLst>
                    <a:ext uri="{9D8B030D-6E8A-4147-A177-3AD203B41FA5}">
                      <a16:colId xmlns:a16="http://schemas.microsoft.com/office/drawing/2014/main" val="20008"/>
                    </a:ext>
                  </a:extLst>
                </a:gridCol>
                <a:gridCol w="390706">
                  <a:extLst>
                    <a:ext uri="{9D8B030D-6E8A-4147-A177-3AD203B41FA5}">
                      <a16:colId xmlns:a16="http://schemas.microsoft.com/office/drawing/2014/main" val="20009"/>
                    </a:ext>
                  </a:extLst>
                </a:gridCol>
                <a:gridCol w="390706">
                  <a:extLst>
                    <a:ext uri="{9D8B030D-6E8A-4147-A177-3AD203B41FA5}">
                      <a16:colId xmlns:a16="http://schemas.microsoft.com/office/drawing/2014/main" val="20010"/>
                    </a:ext>
                  </a:extLst>
                </a:gridCol>
                <a:gridCol w="390706">
                  <a:extLst>
                    <a:ext uri="{9D8B030D-6E8A-4147-A177-3AD203B41FA5}">
                      <a16:colId xmlns:a16="http://schemas.microsoft.com/office/drawing/2014/main" val="20011"/>
                    </a:ext>
                  </a:extLst>
                </a:gridCol>
                <a:gridCol w="390706">
                  <a:extLst>
                    <a:ext uri="{9D8B030D-6E8A-4147-A177-3AD203B41FA5}">
                      <a16:colId xmlns:a16="http://schemas.microsoft.com/office/drawing/2014/main" val="20012"/>
                    </a:ext>
                  </a:extLst>
                </a:gridCol>
                <a:gridCol w="390706">
                  <a:extLst>
                    <a:ext uri="{9D8B030D-6E8A-4147-A177-3AD203B41FA5}">
                      <a16:colId xmlns:a16="http://schemas.microsoft.com/office/drawing/2014/main" val="20013"/>
                    </a:ext>
                  </a:extLst>
                </a:gridCol>
                <a:gridCol w="390706">
                  <a:extLst>
                    <a:ext uri="{9D8B030D-6E8A-4147-A177-3AD203B41FA5}">
                      <a16:colId xmlns:a16="http://schemas.microsoft.com/office/drawing/2014/main" val="20014"/>
                    </a:ext>
                  </a:extLst>
                </a:gridCol>
                <a:gridCol w="390706">
                  <a:extLst>
                    <a:ext uri="{9D8B030D-6E8A-4147-A177-3AD203B41FA5}">
                      <a16:colId xmlns:a16="http://schemas.microsoft.com/office/drawing/2014/main" val="20015"/>
                    </a:ext>
                  </a:extLst>
                </a:gridCol>
                <a:gridCol w="390706">
                  <a:extLst>
                    <a:ext uri="{9D8B030D-6E8A-4147-A177-3AD203B41FA5}">
                      <a16:colId xmlns:a16="http://schemas.microsoft.com/office/drawing/2014/main" val="20016"/>
                    </a:ext>
                  </a:extLst>
                </a:gridCol>
                <a:gridCol w="390706">
                  <a:extLst>
                    <a:ext uri="{9D8B030D-6E8A-4147-A177-3AD203B41FA5}">
                      <a16:colId xmlns:a16="http://schemas.microsoft.com/office/drawing/2014/main" val="20017"/>
                    </a:ext>
                  </a:extLst>
                </a:gridCol>
                <a:gridCol w="390706">
                  <a:extLst>
                    <a:ext uri="{9D8B030D-6E8A-4147-A177-3AD203B41FA5}">
                      <a16:colId xmlns:a16="http://schemas.microsoft.com/office/drawing/2014/main" val="20018"/>
                    </a:ext>
                  </a:extLst>
                </a:gridCol>
                <a:gridCol w="390706">
                  <a:extLst>
                    <a:ext uri="{9D8B030D-6E8A-4147-A177-3AD203B41FA5}">
                      <a16:colId xmlns:a16="http://schemas.microsoft.com/office/drawing/2014/main" val="20019"/>
                    </a:ext>
                  </a:extLst>
                </a:gridCol>
                <a:gridCol w="390706">
                  <a:extLst>
                    <a:ext uri="{9D8B030D-6E8A-4147-A177-3AD203B41FA5}">
                      <a16:colId xmlns:a16="http://schemas.microsoft.com/office/drawing/2014/main" val="20020"/>
                    </a:ext>
                  </a:extLst>
                </a:gridCol>
                <a:gridCol w="390706">
                  <a:extLst>
                    <a:ext uri="{9D8B030D-6E8A-4147-A177-3AD203B41FA5}">
                      <a16:colId xmlns:a16="http://schemas.microsoft.com/office/drawing/2014/main" val="20021"/>
                    </a:ext>
                  </a:extLst>
                </a:gridCol>
                <a:gridCol w="390706">
                  <a:extLst>
                    <a:ext uri="{9D8B030D-6E8A-4147-A177-3AD203B41FA5}">
                      <a16:colId xmlns:a16="http://schemas.microsoft.com/office/drawing/2014/main" val="20022"/>
                    </a:ext>
                  </a:extLst>
                </a:gridCol>
                <a:gridCol w="390706">
                  <a:extLst>
                    <a:ext uri="{9D8B030D-6E8A-4147-A177-3AD203B41FA5}">
                      <a16:colId xmlns:a16="http://schemas.microsoft.com/office/drawing/2014/main" val="20023"/>
                    </a:ext>
                  </a:extLst>
                </a:gridCol>
                <a:gridCol w="390706">
                  <a:extLst>
                    <a:ext uri="{9D8B030D-6E8A-4147-A177-3AD203B41FA5}">
                      <a16:colId xmlns:a16="http://schemas.microsoft.com/office/drawing/2014/main" val="20024"/>
                    </a:ext>
                  </a:extLst>
                </a:gridCol>
                <a:gridCol w="390706">
                  <a:extLst>
                    <a:ext uri="{9D8B030D-6E8A-4147-A177-3AD203B41FA5}">
                      <a16:colId xmlns:a16="http://schemas.microsoft.com/office/drawing/2014/main" val="20025"/>
                    </a:ext>
                  </a:extLst>
                </a:gridCol>
              </a:tblGrid>
              <a:tr h="525436">
                <a:tc>
                  <a:txBody>
                    <a:bodyPr/>
                    <a:lstStyle/>
                    <a:p>
                      <a:pPr algn="l" fontAlgn="ctr"/>
                      <a:endParaRPr lang="en-US" sz="800" b="0" i="0" u="none" strike="noStrike" dirty="0">
                        <a:solidFill>
                          <a:srgbClr val="9933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a:solidFill>
                            <a:srgbClr val="000000"/>
                          </a:solidFill>
                          <a:latin typeface="Century Gothic" panose="020B0502020202020204" pitchFamily="34" charset="0"/>
                        </a:rPr>
                        <a:t>Veličina preduzeća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latin typeface="Century Gothic" panose="020B0502020202020204" pitchFamily="34" charset="0"/>
                        </a:rPr>
                        <a:t>Teritorija poslovanja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Osnivanje firme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25759">
                <a:tc>
                  <a:txBody>
                    <a:bodyPr/>
                    <a:lstStyle/>
                    <a:p>
                      <a:pPr algn="l" fontAlgn="ctr"/>
                      <a:r>
                        <a:rPr lang="en-US" sz="800" b="0" i="0" u="none" strike="noStrike" dirty="0">
                          <a:solidFill>
                            <a:srgbClr val="000000"/>
                          </a:solidFill>
                          <a:latin typeface="Century Gothic" panose="020B0502020202020204" pitchFamily="34" charset="0"/>
                        </a:rPr>
                        <a:t> </a:t>
                      </a:r>
                    </a:p>
                  </a:txBody>
                  <a:tcPr marL="4003" marR="4003" marT="400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Srednje</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Malo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 god.</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51693">
                <a:tc>
                  <a:txBody>
                    <a:bodyPr/>
                    <a:lstStyle/>
                    <a:p>
                      <a:pPr algn="ctr" fontAlgn="ctr"/>
                      <a:r>
                        <a:rPr lang="en-US" sz="8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effectLst/>
                          <a:latin typeface="Century Gothic" panose="020B0502020202020204" pitchFamily="34" charset="0"/>
                        </a:rPr>
                        <a:t>309</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40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225</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163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146</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123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51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72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30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118</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86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30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75</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46</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146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48</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75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177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344844">
                <a:tc>
                  <a:txBody>
                    <a:bodyPr/>
                    <a:lstStyle/>
                    <a:p>
                      <a:pPr algn="r" fontAlgn="ct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(A)</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87928">
                <a:tc>
                  <a:txBody>
                    <a:bodyPr/>
                    <a:lstStyle/>
                    <a:p>
                      <a:pPr algn="ctr" fontAlgn="t"/>
                      <a:r>
                        <a:rPr lang="en-US" sz="800" b="0" i="0" u="none" strike="noStrike" dirty="0">
                          <a:solidFill>
                            <a:srgbClr val="000000"/>
                          </a:solidFill>
                          <a:effectLst/>
                          <a:latin typeface="Century Gothic" panose="020B0502020202020204" pitchFamily="34" charset="0"/>
                        </a:rPr>
                        <a:t>Web site</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en-US" sz="800" b="0" i="0" u="none" strike="noStrike" dirty="0">
                          <a:solidFill>
                            <a:srgbClr val="000000"/>
                          </a:solidFill>
                          <a:effectLst/>
                          <a:latin typeface="Century Gothic" panose="020B0502020202020204" pitchFamily="34" charset="0"/>
                        </a:rPr>
                        <a:t>58.3</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73.1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72.2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57.5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55.6</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62.6</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53.4</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1" i="0" u="none" strike="noStrike" dirty="0">
                          <a:solidFill>
                            <a:schemeClr val="bg1"/>
                          </a:solidFill>
                          <a:effectLst/>
                          <a:latin typeface="Century Gothic" panose="020B0502020202020204" pitchFamily="34" charset="0"/>
                        </a:rPr>
                        <a:t>44.7</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t"/>
                      <a:r>
                        <a:rPr lang="en-US" sz="800" b="0" i="0" u="none" strike="noStrike">
                          <a:solidFill>
                            <a:srgbClr val="000000"/>
                          </a:solidFill>
                          <a:effectLst/>
                          <a:latin typeface="Century Gothic" panose="020B0502020202020204" pitchFamily="34" charset="0"/>
                        </a:rPr>
                        <a:t>56.9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65.3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68.8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73.3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1" i="0" u="none" strike="noStrike" dirty="0">
                          <a:solidFill>
                            <a:schemeClr val="bg1"/>
                          </a:solidFill>
                          <a:effectLst/>
                          <a:latin typeface="Century Gothic" panose="020B0502020202020204" pitchFamily="34" charset="0"/>
                        </a:rPr>
                        <a:t>94.1</a:t>
                      </a:r>
                      <a:endParaRPr lang="sr-Latn-BA" sz="800" b="1" i="0" u="none" strike="noStrike" dirty="0">
                        <a:solidFill>
                          <a:schemeClr val="bg1"/>
                        </a:solidFill>
                        <a:effectLst/>
                        <a:latin typeface="Century Gothic" panose="020B0502020202020204" pitchFamily="34" charset="0"/>
                      </a:endParaRPr>
                    </a:p>
                    <a:p>
                      <a:pPr algn="ctr" fontAlgn="t"/>
                      <a:r>
                        <a:rPr lang="sr-Latn-BA" sz="800" b="1" i="0" u="none" strike="noStrike" dirty="0">
                          <a:solidFill>
                            <a:schemeClr val="bg1"/>
                          </a:solidFill>
                          <a:effectLst/>
                          <a:latin typeface="Century Gothic" panose="020B0502020202020204" pitchFamily="34" charset="0"/>
                        </a:rPr>
                        <a:t>AB</a:t>
                      </a:r>
                      <a:endParaRPr lang="en-US" sz="800" b="1" i="0" u="none" strike="noStrike" dirty="0">
                        <a:solidFill>
                          <a:schemeClr val="bg1"/>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t"/>
                      <a:r>
                        <a:rPr lang="en-US" sz="800" b="1" i="0" u="none" strike="noStrike" dirty="0">
                          <a:solidFill>
                            <a:schemeClr val="bg1"/>
                          </a:solidFill>
                          <a:effectLst/>
                          <a:latin typeface="Century Gothic" panose="020B0502020202020204" pitchFamily="34" charset="0"/>
                        </a:rPr>
                        <a:t>70.3</a:t>
                      </a:r>
                      <a:endParaRPr lang="sr-Latn-BA" sz="800" b="1" i="0" u="none" strike="noStrike" dirty="0">
                        <a:solidFill>
                          <a:schemeClr val="bg1"/>
                        </a:solidFill>
                        <a:effectLst/>
                        <a:latin typeface="Century Gothic" panose="020B0502020202020204" pitchFamily="34" charset="0"/>
                      </a:endParaRPr>
                    </a:p>
                    <a:p>
                      <a:pPr algn="ctr" fontAlgn="t"/>
                      <a:r>
                        <a:rPr lang="sr-Latn-BA" sz="800" b="1" i="0" u="none" strike="noStrike" dirty="0">
                          <a:solidFill>
                            <a:schemeClr val="bg1"/>
                          </a:solidFill>
                          <a:effectLst/>
                          <a:latin typeface="Century Gothic" panose="020B0502020202020204" pitchFamily="34" charset="0"/>
                        </a:rPr>
                        <a:t>AD</a:t>
                      </a:r>
                      <a:endParaRPr lang="en-US" sz="800" b="1" i="0" u="none" strike="noStrike" dirty="0">
                        <a:solidFill>
                          <a:schemeClr val="bg1"/>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t"/>
                      <a:r>
                        <a:rPr lang="en-US" sz="800" b="0" i="0" u="none" strike="noStrike">
                          <a:solidFill>
                            <a:srgbClr val="000000"/>
                          </a:solidFill>
                          <a:effectLst/>
                          <a:latin typeface="Century Gothic" panose="020B0502020202020204" pitchFamily="34" charset="0"/>
                        </a:rPr>
                        <a:t>52.3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53.3</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65.2</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58.0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54.1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64.6</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61.5</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76.9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52.0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57.1</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87928">
                <a:tc>
                  <a:txBody>
                    <a:bodyPr/>
                    <a:lstStyle/>
                    <a:p>
                      <a:pPr algn="ctr" fontAlgn="t"/>
                      <a:r>
                        <a:rPr lang="en-US" sz="800" b="0" i="0" u="none" strike="noStrike" dirty="0" err="1">
                          <a:solidFill>
                            <a:srgbClr val="000000"/>
                          </a:solidFill>
                          <a:effectLst/>
                          <a:latin typeface="Century Gothic" panose="020B0502020202020204" pitchFamily="34" charset="0"/>
                        </a:rPr>
                        <a:t>Društvene</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medije</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en-US" sz="800" b="0" i="0" u="none" strike="noStrike">
                          <a:solidFill>
                            <a:srgbClr val="000000"/>
                          </a:solidFill>
                          <a:effectLst/>
                          <a:latin typeface="Century Gothic" panose="020B0502020202020204" pitchFamily="34" charset="0"/>
                        </a:rPr>
                        <a:t>47.6</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46.2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38.9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45.0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48.9</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46.0</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49.3</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46.3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45.1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45.8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43.8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50.0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70.6</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49.2</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45.3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46.7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48.0</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52.2</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46.4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43.8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56.3</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69.2</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50.0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45.3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46.3</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56496557"/>
                  </a:ext>
                </a:extLst>
              </a:tr>
              <a:tr h="446475">
                <a:tc>
                  <a:txBody>
                    <a:bodyPr/>
                    <a:lstStyle/>
                    <a:p>
                      <a:pPr algn="ctr" fontAlgn="t"/>
                      <a:r>
                        <a:rPr lang="en-US" sz="800" b="0" i="0" u="none" strike="noStrike" dirty="0" err="1">
                          <a:solidFill>
                            <a:srgbClr val="000000"/>
                          </a:solidFill>
                          <a:effectLst/>
                          <a:latin typeface="Century Gothic" panose="020B0502020202020204" pitchFamily="34" charset="0"/>
                        </a:rPr>
                        <a:t>Platforme</a:t>
                      </a:r>
                      <a:r>
                        <a:rPr lang="en-US" sz="800" b="0" i="0" u="none" strike="noStrike" dirty="0">
                          <a:solidFill>
                            <a:srgbClr val="000000"/>
                          </a:solidFill>
                          <a:effectLst/>
                          <a:latin typeface="Century Gothic" panose="020B0502020202020204" pitchFamily="34" charset="0"/>
                        </a:rPr>
                        <a:t> za video </a:t>
                      </a:r>
                      <a:r>
                        <a:rPr lang="en-US" sz="800" b="0" i="0" u="none" strike="noStrike" dirty="0" err="1">
                          <a:solidFill>
                            <a:srgbClr val="000000"/>
                          </a:solidFill>
                          <a:effectLst/>
                          <a:latin typeface="Century Gothic" panose="020B0502020202020204" pitchFamily="34" charset="0"/>
                        </a:rPr>
                        <a:t>komunikaciju</a:t>
                      </a:r>
                      <a:r>
                        <a:rPr lang="en-US" sz="800" b="0" i="0" u="none" strike="noStrike" dirty="0">
                          <a:solidFill>
                            <a:srgbClr val="000000"/>
                          </a:solidFill>
                          <a:effectLst/>
                          <a:latin typeface="Century Gothic" panose="020B0502020202020204" pitchFamily="34" charset="0"/>
                        </a:rPr>
                        <a:t> (Zoom, Skype)</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en-US" sz="800" b="0" i="0" u="none" strike="noStrike" dirty="0">
                          <a:solidFill>
                            <a:srgbClr val="000000"/>
                          </a:solidFill>
                          <a:effectLst/>
                          <a:latin typeface="Century Gothic" panose="020B0502020202020204" pitchFamily="34" charset="0"/>
                        </a:rPr>
                        <a:t>35.0</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1" i="0" u="none" strike="noStrike" dirty="0">
                          <a:solidFill>
                            <a:schemeClr val="bg1"/>
                          </a:solidFill>
                          <a:effectLst/>
                          <a:latin typeface="Century Gothic" panose="020B0502020202020204" pitchFamily="34" charset="0"/>
                        </a:rPr>
                        <a:t>69.2</a:t>
                      </a:r>
                      <a:endParaRPr lang="sr-Latn-BA" sz="800" b="1" i="0" u="none" strike="noStrike" dirty="0">
                        <a:solidFill>
                          <a:schemeClr val="bg1"/>
                        </a:solidFill>
                        <a:effectLst/>
                        <a:latin typeface="Century Gothic" panose="020B0502020202020204" pitchFamily="34" charset="0"/>
                      </a:endParaRPr>
                    </a:p>
                    <a:p>
                      <a:pPr algn="ctr" fontAlgn="t"/>
                      <a:r>
                        <a:rPr lang="sr-Latn-BA" sz="800" b="1" i="0" u="none" strike="noStrike" dirty="0">
                          <a:solidFill>
                            <a:schemeClr val="bg1"/>
                          </a:solidFill>
                          <a:effectLst/>
                          <a:latin typeface="Century Gothic" panose="020B0502020202020204" pitchFamily="34" charset="0"/>
                        </a:rPr>
                        <a:t>ADE</a:t>
                      </a:r>
                      <a:endParaRPr lang="en-US" sz="800" b="1" i="0" u="none" strike="noStrike" dirty="0">
                        <a:solidFill>
                          <a:schemeClr val="bg1"/>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t"/>
                      <a:r>
                        <a:rPr lang="en-US" sz="800" b="0" i="0" u="none" strike="noStrike">
                          <a:solidFill>
                            <a:srgbClr val="000000"/>
                          </a:solidFill>
                          <a:effectLst/>
                          <a:latin typeface="Century Gothic" panose="020B0502020202020204" pitchFamily="34" charset="0"/>
                        </a:rPr>
                        <a:t>38.9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32.5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31.1</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1" i="0" u="none" strike="noStrike" dirty="0">
                          <a:solidFill>
                            <a:schemeClr val="bg1"/>
                          </a:solidFill>
                          <a:effectLst/>
                          <a:latin typeface="Century Gothic" panose="020B0502020202020204" pitchFamily="34" charset="0"/>
                        </a:rPr>
                        <a:t>45.4</a:t>
                      </a:r>
                      <a:endParaRPr lang="sr-Latn-BA" sz="800" b="1" i="0" u="none" strike="noStrike" dirty="0">
                        <a:solidFill>
                          <a:schemeClr val="bg1"/>
                        </a:solidFill>
                        <a:effectLst/>
                        <a:latin typeface="Century Gothic" panose="020B0502020202020204" pitchFamily="34" charset="0"/>
                      </a:endParaRPr>
                    </a:p>
                    <a:p>
                      <a:pPr algn="ctr" fontAlgn="t"/>
                      <a:r>
                        <a:rPr lang="sr-Latn-BA" sz="800" b="1" i="0" u="none" strike="noStrike" dirty="0">
                          <a:solidFill>
                            <a:schemeClr val="bg1"/>
                          </a:solidFill>
                          <a:effectLst/>
                          <a:latin typeface="Century Gothic" panose="020B0502020202020204" pitchFamily="34" charset="0"/>
                        </a:rPr>
                        <a:t>C</a:t>
                      </a:r>
                      <a:endParaRPr lang="en-US" sz="800" b="1" i="0" u="none" strike="noStrike" dirty="0">
                        <a:solidFill>
                          <a:schemeClr val="bg1"/>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t"/>
                      <a:r>
                        <a:rPr lang="en-US" sz="800" b="0" i="0" u="none" strike="noStrike">
                          <a:solidFill>
                            <a:srgbClr val="000000"/>
                          </a:solidFill>
                          <a:effectLst/>
                          <a:latin typeface="Century Gothic" panose="020B0502020202020204" pitchFamily="34" charset="0"/>
                        </a:rPr>
                        <a:t>23.3</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chemeClr val="bg1"/>
                          </a:solidFill>
                          <a:effectLst/>
                          <a:latin typeface="Century Gothic" panose="020B0502020202020204" pitchFamily="34" charset="0"/>
                        </a:rPr>
                        <a:t>18.7</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t"/>
                      <a:r>
                        <a:rPr lang="en-US" sz="800" b="0" i="0" u="none" strike="noStrike">
                          <a:solidFill>
                            <a:srgbClr val="000000"/>
                          </a:solidFill>
                          <a:effectLst/>
                          <a:latin typeface="Century Gothic" panose="020B0502020202020204" pitchFamily="34" charset="0"/>
                        </a:rPr>
                        <a:t>33.3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chemeClr val="bg1"/>
                          </a:solidFill>
                          <a:effectLst/>
                          <a:latin typeface="Century Gothic" panose="020B0502020202020204" pitchFamily="34" charset="0"/>
                        </a:rPr>
                        <a:t>38.9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t"/>
                      <a:r>
                        <a:rPr lang="en-US" sz="800" b="0" i="0" u="none" strike="noStrike" dirty="0">
                          <a:solidFill>
                            <a:srgbClr val="000000"/>
                          </a:solidFill>
                          <a:effectLst/>
                          <a:latin typeface="Century Gothic" panose="020B0502020202020204" pitchFamily="34" charset="0"/>
                        </a:rPr>
                        <a:t>37.5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1" i="0" u="none" strike="noStrike" dirty="0">
                          <a:solidFill>
                            <a:schemeClr val="bg1"/>
                          </a:solidFill>
                          <a:effectLst/>
                          <a:latin typeface="Century Gothic" panose="020B0502020202020204" pitchFamily="34" charset="0"/>
                        </a:rPr>
                        <a:t>66.7</a:t>
                      </a:r>
                      <a:endParaRPr lang="sr-Latn-BA" sz="800" b="1" i="0" u="none" strike="noStrike" dirty="0">
                        <a:solidFill>
                          <a:schemeClr val="bg1"/>
                        </a:solidFill>
                        <a:effectLst/>
                        <a:latin typeface="Century Gothic" panose="020B0502020202020204" pitchFamily="34" charset="0"/>
                      </a:endParaRPr>
                    </a:p>
                    <a:p>
                      <a:pPr algn="ctr" fontAlgn="t"/>
                      <a:r>
                        <a:rPr lang="sr-Latn-BA" sz="800" b="1" i="0" u="none" strike="noStrike" dirty="0">
                          <a:solidFill>
                            <a:schemeClr val="bg1"/>
                          </a:solidFill>
                          <a:effectLst/>
                          <a:latin typeface="Century Gothic" panose="020B0502020202020204" pitchFamily="34" charset="0"/>
                        </a:rPr>
                        <a:t>AB</a:t>
                      </a:r>
                      <a:endParaRPr lang="en-US" sz="800" b="1" i="0" u="none" strike="noStrike" dirty="0">
                        <a:solidFill>
                          <a:schemeClr val="bg1"/>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t"/>
                      <a:r>
                        <a:rPr lang="en-US" sz="800" b="1" i="0" u="none" strike="noStrike" dirty="0">
                          <a:solidFill>
                            <a:schemeClr val="bg1"/>
                          </a:solidFill>
                          <a:effectLst/>
                          <a:latin typeface="Century Gothic" panose="020B0502020202020204" pitchFamily="34" charset="0"/>
                        </a:rPr>
                        <a:t>82.4</a:t>
                      </a:r>
                      <a:endParaRPr lang="sr-Latn-BA" sz="800" b="1" i="0" u="none" strike="noStrike" dirty="0">
                        <a:solidFill>
                          <a:schemeClr val="bg1"/>
                        </a:solidFill>
                        <a:effectLst/>
                        <a:latin typeface="Century Gothic" panose="020B0502020202020204" pitchFamily="34" charset="0"/>
                      </a:endParaRPr>
                    </a:p>
                    <a:p>
                      <a:pPr algn="ctr" fontAlgn="t"/>
                      <a:r>
                        <a:rPr lang="sr-Latn-BA" sz="800" b="1" i="0" u="none" strike="noStrike" dirty="0">
                          <a:solidFill>
                            <a:schemeClr val="bg1"/>
                          </a:solidFill>
                          <a:effectLst/>
                          <a:latin typeface="Century Gothic" panose="020B0502020202020204" pitchFamily="34" charset="0"/>
                        </a:rPr>
                        <a:t>ABCD</a:t>
                      </a:r>
                      <a:endParaRPr lang="en-US" sz="800" b="1" i="0" u="none" strike="noStrike" dirty="0">
                        <a:solidFill>
                          <a:schemeClr val="bg1"/>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t"/>
                      <a:r>
                        <a:rPr lang="en-US" sz="800" b="0" i="0" u="none" strike="noStrike" dirty="0">
                          <a:solidFill>
                            <a:srgbClr val="000000"/>
                          </a:solidFill>
                          <a:effectLst/>
                          <a:latin typeface="Century Gothic" panose="020B0502020202020204" pitchFamily="34" charset="0"/>
                        </a:rPr>
                        <a:t>36.4</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33.7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26.7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37.3</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47.8</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31.9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27.4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chemeClr val="bg1"/>
                          </a:solidFill>
                          <a:effectLst/>
                          <a:latin typeface="Century Gothic" panose="020B0502020202020204" pitchFamily="34" charset="0"/>
                        </a:rPr>
                        <a:t>50.0</a:t>
                      </a:r>
                      <a:endParaRPr lang="sr-Latn-BA" sz="800" b="0" i="0" u="none" strike="noStrike" dirty="0">
                        <a:solidFill>
                          <a:schemeClr val="bg1"/>
                        </a:solidFill>
                        <a:effectLst/>
                        <a:latin typeface="Century Gothic" panose="020B0502020202020204" pitchFamily="34" charset="0"/>
                      </a:endParaRPr>
                    </a:p>
                    <a:p>
                      <a:pPr algn="ctr" fontAlgn="t"/>
                      <a:r>
                        <a:rPr lang="sr-Latn-BA" sz="800" b="0" i="0" u="none" strike="noStrike" dirty="0">
                          <a:solidFill>
                            <a:schemeClr val="bg1"/>
                          </a:solidFill>
                          <a:effectLst/>
                          <a:latin typeface="Century Gothic" panose="020B0502020202020204" pitchFamily="34" charset="0"/>
                        </a:rPr>
                        <a:t>D</a:t>
                      </a:r>
                      <a:endParaRPr lang="en-US" sz="800" b="0" i="0" u="none" strike="noStrike" dirty="0">
                        <a:solidFill>
                          <a:schemeClr val="bg1"/>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t"/>
                      <a:r>
                        <a:rPr lang="en-US" sz="800" b="0" i="0" u="none" strike="noStrike">
                          <a:solidFill>
                            <a:srgbClr val="000000"/>
                          </a:solidFill>
                          <a:effectLst/>
                          <a:latin typeface="Century Gothic" panose="020B0502020202020204" pitchFamily="34" charset="0"/>
                        </a:rPr>
                        <a:t>30.8</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38.5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26.7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35.0</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387928">
                <a:tc>
                  <a:txBody>
                    <a:bodyPr/>
                    <a:lstStyle/>
                    <a:p>
                      <a:pPr algn="ctr" fontAlgn="t"/>
                      <a:r>
                        <a:rPr lang="en-US" sz="800" b="0" i="0" u="none" strike="noStrike" dirty="0">
                          <a:solidFill>
                            <a:srgbClr val="000000"/>
                          </a:solidFill>
                          <a:effectLst/>
                          <a:latin typeface="Century Gothic" panose="020B0502020202020204" pitchFamily="34" charset="0"/>
                        </a:rPr>
                        <a:t>Internet </a:t>
                      </a:r>
                      <a:r>
                        <a:rPr lang="en-US" sz="800" b="0" i="0" u="none" strike="noStrike" dirty="0" err="1">
                          <a:solidFill>
                            <a:srgbClr val="000000"/>
                          </a:solidFill>
                          <a:effectLst/>
                          <a:latin typeface="Century Gothic" panose="020B0502020202020204" pitchFamily="34" charset="0"/>
                        </a:rPr>
                        <a:t>stvari</a:t>
                      </a:r>
                      <a:r>
                        <a:rPr lang="en-US" sz="800" b="0" i="0" u="none" strike="noStrike" dirty="0">
                          <a:solidFill>
                            <a:srgbClr val="000000"/>
                          </a:solidFill>
                          <a:effectLst/>
                          <a:latin typeface="Century Gothic" panose="020B0502020202020204" pitchFamily="34" charset="0"/>
                        </a:rPr>
                        <a:t> (Internet of Things)</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en-US" sz="800" b="0" i="0" u="none" strike="noStrike">
                          <a:solidFill>
                            <a:srgbClr val="000000"/>
                          </a:solidFill>
                          <a:effectLst/>
                          <a:latin typeface="Century Gothic" panose="020B0502020202020204" pitchFamily="34" charset="0"/>
                        </a:rPr>
                        <a:t>32.0</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38.5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22.2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32.4</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35.6</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28.1</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27.6</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25.5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36.1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43.8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36.7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47.1</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35.6</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30.2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33.3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28.0</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28.3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33.3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29.5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41.7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23.1</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34.6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36.0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29.4</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387928">
                <a:tc>
                  <a:txBody>
                    <a:bodyPr/>
                    <a:lstStyle/>
                    <a:p>
                      <a:pPr algn="ctr" fontAlgn="t"/>
                      <a:r>
                        <a:rPr lang="en-US" sz="800" b="0" i="0" u="none" strike="noStrike" dirty="0" err="1">
                          <a:solidFill>
                            <a:srgbClr val="000000"/>
                          </a:solidFill>
                          <a:effectLst/>
                          <a:latin typeface="Century Gothic" panose="020B0502020202020204" pitchFamily="34" charset="0"/>
                        </a:rPr>
                        <a:t>Analitika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podataka</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en-US" sz="800" b="0" i="0" u="none" strike="noStrike" dirty="0">
                          <a:solidFill>
                            <a:srgbClr val="000000"/>
                          </a:solidFill>
                          <a:effectLst/>
                          <a:latin typeface="Century Gothic" panose="020B0502020202020204" pitchFamily="34" charset="0"/>
                        </a:rPr>
                        <a:t>26.2</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34.6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11.1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25.0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26.7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30.1</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21.9</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1" i="0" u="none" strike="noStrike" dirty="0">
                          <a:solidFill>
                            <a:schemeClr val="bg1"/>
                          </a:solidFill>
                          <a:effectLst/>
                          <a:latin typeface="Century Gothic" panose="020B0502020202020204" pitchFamily="34" charset="0"/>
                        </a:rPr>
                        <a:t>16.3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t"/>
                      <a:r>
                        <a:rPr lang="en-US" sz="800" b="0" i="0" u="none" strike="noStrike">
                          <a:solidFill>
                            <a:srgbClr val="000000"/>
                          </a:solidFill>
                          <a:effectLst/>
                          <a:latin typeface="Century Gothic" panose="020B0502020202020204" pitchFamily="34" charset="0"/>
                        </a:rPr>
                        <a:t>27.5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31.9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43.8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47.1</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25.4</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32.6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23.3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21.3</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30.4</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17.4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26.0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35.4</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7.7</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26.7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25.4</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446475">
                <a:tc>
                  <a:txBody>
                    <a:bodyPr/>
                    <a:lstStyle/>
                    <a:p>
                      <a:pPr algn="ctr" fontAlgn="t"/>
                      <a:r>
                        <a:rPr lang="en-US" sz="800" b="0" i="0" u="none" strike="noStrike" dirty="0">
                          <a:solidFill>
                            <a:srgbClr val="000000"/>
                          </a:solidFill>
                          <a:effectLst/>
                          <a:latin typeface="Century Gothic" panose="020B0502020202020204" pitchFamily="34" charset="0"/>
                        </a:rPr>
                        <a:t>eCommerce – </a:t>
                      </a:r>
                      <a:r>
                        <a:rPr lang="en-US" sz="800" b="0" i="0" u="none" strike="noStrike" dirty="0" err="1">
                          <a:solidFill>
                            <a:srgbClr val="000000"/>
                          </a:solidFill>
                          <a:effectLst/>
                          <a:latin typeface="Century Gothic" panose="020B0502020202020204" pitchFamily="34" charset="0"/>
                        </a:rPr>
                        <a:t>Elektronska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trgovina</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en-US" sz="800" b="0" i="0" u="none" strike="noStrike">
                          <a:solidFill>
                            <a:srgbClr val="000000"/>
                          </a:solidFill>
                          <a:effectLst/>
                          <a:latin typeface="Century Gothic" panose="020B0502020202020204" pitchFamily="34" charset="0"/>
                        </a:rPr>
                        <a:t>21.4</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16.7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15.0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22.2</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19.6</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23.3</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15.4</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25.5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18.1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31.3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30.0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41.2</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20.3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23.3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20.0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21.3</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23.9</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26.1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18.5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20.8</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30.8</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23.1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17.3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22.6</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382615">
                <a:tc>
                  <a:txBody>
                    <a:bodyPr/>
                    <a:lstStyle/>
                    <a:p>
                      <a:pPr algn="ctr" fontAlgn="t"/>
                      <a:r>
                        <a:rPr lang="en-US" sz="800" b="0" i="0" u="none" strike="noStrike" dirty="0" err="1">
                          <a:solidFill>
                            <a:srgbClr val="000000"/>
                          </a:solidFill>
                          <a:effectLst/>
                          <a:latin typeface="Century Gothic" panose="020B0502020202020204" pitchFamily="34" charset="0"/>
                        </a:rPr>
                        <a:t>Računarstvo</a:t>
                      </a:r>
                      <a:r>
                        <a:rPr lang="en-US" sz="800" b="0" i="0" u="none" strike="noStrike" dirty="0">
                          <a:solidFill>
                            <a:srgbClr val="000000"/>
                          </a:solidFill>
                          <a:effectLst/>
                          <a:latin typeface="Century Gothic" panose="020B0502020202020204" pitchFamily="34" charset="0"/>
                        </a:rPr>
                        <a:t> u </a:t>
                      </a:r>
                      <a:r>
                        <a:rPr lang="en-US" sz="800" b="0" i="0" u="none" strike="noStrike" dirty="0" err="1">
                          <a:solidFill>
                            <a:srgbClr val="000000"/>
                          </a:solidFill>
                          <a:effectLst/>
                          <a:latin typeface="Century Gothic" panose="020B0502020202020204" pitchFamily="34" charset="0"/>
                        </a:rPr>
                        <a:t>oblaku</a:t>
                      </a:r>
                      <a:r>
                        <a:rPr lang="en-US" sz="800" b="0" i="0" u="none" strike="noStrike" dirty="0">
                          <a:solidFill>
                            <a:srgbClr val="000000"/>
                          </a:solidFill>
                          <a:effectLst/>
                          <a:latin typeface="Century Gothic" panose="020B0502020202020204" pitchFamily="34" charset="0"/>
                        </a:rPr>
                        <a:t> (Cloud computing)</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en-US" sz="800" b="0" i="0" u="none" strike="noStrike" dirty="0">
                          <a:solidFill>
                            <a:srgbClr val="000000"/>
                          </a:solidFill>
                          <a:effectLst/>
                          <a:latin typeface="Century Gothic" panose="020B0502020202020204" pitchFamily="34" charset="0"/>
                        </a:rPr>
                        <a:t>19.4</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30.8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22.2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15.0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18.7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1" i="0" u="none" strike="noStrike" dirty="0">
                          <a:solidFill>
                            <a:schemeClr val="bg1"/>
                          </a:solidFill>
                          <a:effectLst/>
                          <a:latin typeface="Century Gothic" panose="020B0502020202020204" pitchFamily="34" charset="0"/>
                        </a:rPr>
                        <a:t>24.5</a:t>
                      </a:r>
                      <a:endParaRPr lang="sr-Latn-BA" sz="800" b="1" i="0" u="none" strike="noStrike" dirty="0">
                        <a:solidFill>
                          <a:schemeClr val="bg1"/>
                        </a:solidFill>
                        <a:effectLst/>
                        <a:latin typeface="Century Gothic" panose="020B0502020202020204" pitchFamily="34" charset="0"/>
                      </a:endParaRPr>
                    </a:p>
                    <a:p>
                      <a:pPr algn="ctr" fontAlgn="t"/>
                      <a:r>
                        <a:rPr lang="sr-Latn-BA" sz="800" b="1" i="0" u="none" strike="noStrike" dirty="0">
                          <a:solidFill>
                            <a:schemeClr val="bg1"/>
                          </a:solidFill>
                          <a:effectLst/>
                          <a:latin typeface="Century Gothic" panose="020B0502020202020204" pitchFamily="34" charset="0"/>
                        </a:rPr>
                        <a:t>C</a:t>
                      </a:r>
                      <a:endParaRPr lang="en-US" sz="800" b="1" i="0" u="none" strike="noStrike" dirty="0">
                        <a:solidFill>
                          <a:schemeClr val="bg1"/>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t"/>
                      <a:r>
                        <a:rPr lang="en-US" sz="800" b="0" i="0" u="none" strike="noStrike">
                          <a:solidFill>
                            <a:srgbClr val="000000"/>
                          </a:solidFill>
                          <a:effectLst/>
                          <a:latin typeface="Century Gothic" panose="020B0502020202020204" pitchFamily="34" charset="0"/>
                        </a:rPr>
                        <a:t>13.7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12.2</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18.1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31.3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23.3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1" i="0" u="none" strike="noStrike" dirty="0">
                          <a:solidFill>
                            <a:schemeClr val="bg1"/>
                          </a:solidFill>
                          <a:effectLst/>
                          <a:latin typeface="Century Gothic" panose="020B0502020202020204" pitchFamily="34" charset="0"/>
                        </a:rPr>
                        <a:t>52.9</a:t>
                      </a:r>
                      <a:endParaRPr lang="sr-Latn-BA" sz="800" b="1" i="0" u="none" strike="noStrike" dirty="0">
                        <a:solidFill>
                          <a:schemeClr val="bg1"/>
                        </a:solidFill>
                        <a:effectLst/>
                        <a:latin typeface="Century Gothic" panose="020B0502020202020204" pitchFamily="34" charset="0"/>
                      </a:endParaRPr>
                    </a:p>
                    <a:p>
                      <a:pPr algn="ctr" fontAlgn="t"/>
                      <a:r>
                        <a:rPr lang="sr-Latn-BA" sz="800" b="1" i="0" u="none" strike="noStrike" dirty="0">
                          <a:solidFill>
                            <a:schemeClr val="bg1"/>
                          </a:solidFill>
                          <a:effectLst/>
                          <a:latin typeface="Century Gothic" panose="020B0502020202020204" pitchFamily="34" charset="0"/>
                        </a:rPr>
                        <a:t>AB</a:t>
                      </a:r>
                      <a:endParaRPr lang="en-US" sz="800" b="1" i="0" u="none" strike="noStrike" dirty="0">
                        <a:solidFill>
                          <a:schemeClr val="bg1"/>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t"/>
                      <a:r>
                        <a:rPr lang="en-US" sz="800" b="0" i="0" u="none" strike="noStrike" dirty="0">
                          <a:solidFill>
                            <a:srgbClr val="000000"/>
                          </a:solidFill>
                          <a:effectLst/>
                          <a:latin typeface="Century Gothic" panose="020B0502020202020204" pitchFamily="34" charset="0"/>
                        </a:rPr>
                        <a:t>26.3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17.4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14.7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17.4</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17.4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20.5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20.8</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7.7</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38.5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16.0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17.5</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r h="382615">
                <a:tc>
                  <a:txBody>
                    <a:bodyPr/>
                    <a:lstStyle/>
                    <a:p>
                      <a:pPr algn="ctr" fontAlgn="t"/>
                      <a:r>
                        <a:rPr lang="en-US" sz="800" b="0" i="0" u="none" strike="noStrike" dirty="0" err="1">
                          <a:solidFill>
                            <a:srgbClr val="000000"/>
                          </a:solidFill>
                          <a:effectLst/>
                          <a:latin typeface="Century Gothic" panose="020B0502020202020204" pitchFamily="34" charset="0"/>
                        </a:rPr>
                        <a:t>Veštačka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inteligencija</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en-US" sz="800" b="0" i="0" u="none" strike="noStrike">
                          <a:solidFill>
                            <a:srgbClr val="000000"/>
                          </a:solidFill>
                          <a:effectLst/>
                          <a:latin typeface="Century Gothic" panose="020B0502020202020204" pitchFamily="34" charset="0"/>
                        </a:rPr>
                        <a:t>4.9</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15.4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5.6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4.0</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6.7</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1.6</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5.6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12.5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13.3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11.8</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7.6</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2.7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2.2</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2.9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3.4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1" i="0" u="none" strike="noStrike" dirty="0">
                          <a:solidFill>
                            <a:schemeClr val="bg1"/>
                          </a:solidFill>
                          <a:effectLst/>
                          <a:latin typeface="Century Gothic" panose="020B0502020202020204" pitchFamily="34" charset="0"/>
                        </a:rPr>
                        <a:t>14.6</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t"/>
                      <a:r>
                        <a:rPr lang="en-US" sz="800" b="0" i="0" u="none" strike="noStrike">
                          <a:solidFill>
                            <a:srgbClr val="000000"/>
                          </a:solidFill>
                          <a:effectLst/>
                          <a:latin typeface="Century Gothic" panose="020B0502020202020204" pitchFamily="34" charset="0"/>
                        </a:rPr>
                        <a:t>0.0</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6.7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3.4</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173416093"/>
                  </a:ext>
                </a:extLst>
              </a:tr>
              <a:tr h="382615">
                <a:tc>
                  <a:txBody>
                    <a:bodyPr/>
                    <a:lstStyle/>
                    <a:p>
                      <a:pPr algn="ctr" fontAlgn="t"/>
                      <a:r>
                        <a:rPr lang="en-US" sz="800" b="0" i="0" u="none" strike="noStrike" dirty="0">
                          <a:solidFill>
                            <a:srgbClr val="000000"/>
                          </a:solidFill>
                          <a:effectLst/>
                          <a:latin typeface="Century Gothic" panose="020B0502020202020204" pitchFamily="34" charset="0"/>
                        </a:rPr>
                        <a:t>Blockchain</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en-US" sz="800" b="0" i="0" u="none" strike="noStrike">
                          <a:solidFill>
                            <a:srgbClr val="000000"/>
                          </a:solidFill>
                          <a:effectLst/>
                          <a:latin typeface="Century Gothic" panose="020B0502020202020204" pitchFamily="34" charset="0"/>
                        </a:rPr>
                        <a:t>1.6</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7.7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0.9</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1.2</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2.1</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0.0</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6.3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0.0</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2.5</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1.3</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4.3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1.4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4.2</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0.0</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2.3</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127873098"/>
                  </a:ext>
                </a:extLst>
              </a:tr>
              <a:tr h="382615">
                <a:tc>
                  <a:txBody>
                    <a:bodyPr/>
                    <a:lstStyle/>
                    <a:p>
                      <a:pPr algn="ctr" fontAlgn="t"/>
                      <a:r>
                        <a:rPr lang="en-US" sz="800" b="0" i="0" u="none" strike="noStrike" dirty="0" err="1">
                          <a:solidFill>
                            <a:srgbClr val="000000"/>
                          </a:solidFill>
                          <a:effectLst/>
                          <a:latin typeface="Century Gothic" panose="020B0502020202020204" pitchFamily="34" charset="0"/>
                        </a:rPr>
                        <a:t>Ništa</a:t>
                      </a:r>
                      <a:r>
                        <a:rPr lang="en-US" sz="800" b="0" i="0" u="none" strike="noStrike" dirty="0">
                          <a:solidFill>
                            <a:srgbClr val="000000"/>
                          </a:solidFill>
                          <a:effectLst/>
                          <a:latin typeface="Century Gothic" panose="020B0502020202020204" pitchFamily="34" charset="0"/>
                        </a:rPr>
                        <a:t> od </a:t>
                      </a:r>
                      <a:r>
                        <a:rPr lang="en-US" sz="800" b="0" i="0" u="none" strike="noStrike" dirty="0" err="1">
                          <a:solidFill>
                            <a:srgbClr val="000000"/>
                          </a:solidFill>
                          <a:effectLst/>
                          <a:latin typeface="Century Gothic" panose="020B0502020202020204" pitchFamily="34" charset="0"/>
                        </a:rPr>
                        <a:t>ponuđenog</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en-US" sz="800" b="0" i="0" u="none" strike="noStrike">
                          <a:solidFill>
                            <a:srgbClr val="000000"/>
                          </a:solidFill>
                          <a:effectLst/>
                          <a:latin typeface="Century Gothic" panose="020B0502020202020204" pitchFamily="34" charset="0"/>
                        </a:rPr>
                        <a:t>9.7</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16.7</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7.5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10.2</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9.2</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10.3</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16.3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8.3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6.3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0.0</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5.9</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10.0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13.3</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2.2</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8.3</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15.4</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a:solidFill>
                            <a:srgbClr val="000000"/>
                          </a:solidFill>
                          <a:effectLst/>
                          <a:latin typeface="Century Gothic" panose="020B0502020202020204" pitchFamily="34" charset="0"/>
                        </a:rPr>
                        <a:t>3.8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12.0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t"/>
                      <a:r>
                        <a:rPr lang="en-US" sz="800" b="0" i="0" u="none" strike="noStrike" dirty="0">
                          <a:solidFill>
                            <a:srgbClr val="000000"/>
                          </a:solidFill>
                          <a:effectLst/>
                          <a:latin typeface="Century Gothic" panose="020B0502020202020204" pitchFamily="34" charset="0"/>
                        </a:rPr>
                        <a:t>9.6</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056431025"/>
                  </a:ext>
                </a:extLst>
              </a:tr>
            </a:tbl>
          </a:graphicData>
        </a:graphic>
      </p:graphicFrame>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Koju od navedenih tehnologija ste upotrebljavali</a:t>
            </a:r>
            <a:endParaRPr lang="sr-Latn-RS" sz="2000" dirty="0">
              <a:solidFill>
                <a:srgbClr val="004B88"/>
              </a:solidFill>
              <a:latin typeface="Century Gothic" panose="020B0502020202020204" pitchFamily="34" charset="0"/>
            </a:endParaRPr>
          </a:p>
          <a:p>
            <a:r>
              <a:rPr lang="it-IT" sz="2000" dirty="0">
                <a:solidFill>
                  <a:srgbClr val="004B88"/>
                </a:solidFill>
                <a:latin typeface="Century Gothic" panose="020B0502020202020204" pitchFamily="34" charset="0"/>
              </a:rPr>
              <a:t>u digitalnoj transformaciji preduzeća?</a:t>
            </a:r>
            <a:endParaRPr lang="en-US" sz="2000" dirty="0">
              <a:solidFill>
                <a:srgbClr val="004B88"/>
              </a:solidFill>
              <a:latin typeface="Century Gothic" panose="020B0502020202020204" pitchFamily="34" charset="0"/>
            </a:endParaRPr>
          </a:p>
        </p:txBody>
      </p:sp>
      <p:sp>
        <p:nvSpPr>
          <p:cNvPr id="10" name="Rectangle 9">
            <a:extLst>
              <a:ext uri="{FF2B5EF4-FFF2-40B4-BE49-F238E27FC236}">
                <a16:creationId xmlns:a16="http://schemas.microsoft.com/office/drawing/2014/main" id="{A3A2A216-441C-4E01-89B4-85C096B28930}"/>
              </a:ext>
            </a:extLst>
          </p:cNvPr>
          <p:cNvSpPr/>
          <p:nvPr/>
        </p:nvSpPr>
        <p:spPr>
          <a:xfrm>
            <a:off x="2209400" y="2199764"/>
            <a:ext cx="788312" cy="452171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1" name="Rectangle 10">
            <a:extLst>
              <a:ext uri="{FF2B5EF4-FFF2-40B4-BE49-F238E27FC236}">
                <a16:creationId xmlns:a16="http://schemas.microsoft.com/office/drawing/2014/main" id="{C31D0AF8-C41B-47A9-A3AB-46F41D333001}"/>
              </a:ext>
            </a:extLst>
          </p:cNvPr>
          <p:cNvSpPr/>
          <p:nvPr/>
        </p:nvSpPr>
        <p:spPr>
          <a:xfrm>
            <a:off x="5748252" y="2199764"/>
            <a:ext cx="379494" cy="452171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2" name="Rectangle 11">
            <a:extLst>
              <a:ext uri="{FF2B5EF4-FFF2-40B4-BE49-F238E27FC236}">
                <a16:creationId xmlns:a16="http://schemas.microsoft.com/office/drawing/2014/main" id="{A0B4D256-2476-4B89-95B6-895737C53ABE}"/>
              </a:ext>
            </a:extLst>
          </p:cNvPr>
          <p:cNvSpPr/>
          <p:nvPr/>
        </p:nvSpPr>
        <p:spPr>
          <a:xfrm>
            <a:off x="6515130" y="2199764"/>
            <a:ext cx="379494" cy="452171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3" name="Rectangle 12">
            <a:extLst>
              <a:ext uri="{FF2B5EF4-FFF2-40B4-BE49-F238E27FC236}">
                <a16:creationId xmlns:a16="http://schemas.microsoft.com/office/drawing/2014/main" id="{905F9273-50DC-44EA-B7D5-B16D7F880A1A}"/>
              </a:ext>
            </a:extLst>
          </p:cNvPr>
          <p:cNvSpPr/>
          <p:nvPr/>
        </p:nvSpPr>
        <p:spPr>
          <a:xfrm>
            <a:off x="10036690" y="2199764"/>
            <a:ext cx="788312" cy="452171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1147238059"/>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a:extLst>
              <a:ext uri="{FF2B5EF4-FFF2-40B4-BE49-F238E27FC236}">
                <a16:creationId xmlns:a16="http://schemas.microsoft.com/office/drawing/2014/main" id="{60044290-6737-4EBE-9F0C-53CB2FF62310}"/>
              </a:ext>
            </a:extLst>
          </p:cNvPr>
          <p:cNvGraphicFramePr/>
          <p:nvPr>
            <p:extLst>
              <p:ext uri="{D42A27DB-BD31-4B8C-83A1-F6EECF244321}">
                <p14:modId xmlns:p14="http://schemas.microsoft.com/office/powerpoint/2010/main" val="2568305498"/>
              </p:ext>
            </p:extLst>
          </p:nvPr>
        </p:nvGraphicFramePr>
        <p:xfrm>
          <a:off x="243841" y="426643"/>
          <a:ext cx="10861306" cy="5020615"/>
        </p:xfrm>
        <a:graphic>
          <a:graphicData uri="http://schemas.openxmlformats.org/drawingml/2006/chart">
            <c:chart xmlns:c="http://schemas.openxmlformats.org/drawingml/2006/chart" xmlns:r="http://schemas.openxmlformats.org/officeDocument/2006/relationships" r:id="rId2"/>
          </a:graphicData>
        </a:graphic>
      </p:graphicFrame>
      <p:sp>
        <p:nvSpPr>
          <p:cNvPr id="2" name="Slide Number Placeholder 1">
            <a:extLst>
              <a:ext uri="{FF2B5EF4-FFF2-40B4-BE49-F238E27FC236}">
                <a16:creationId xmlns:a16="http://schemas.microsoft.com/office/drawing/2014/main" id="{76452B63-3855-47CC-8D67-FF7876629820}"/>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44</a:t>
            </a:fld>
            <a:endParaRPr lang="en-US" dirty="0"/>
          </a:p>
        </p:txBody>
      </p:sp>
      <p:sp>
        <p:nvSpPr>
          <p:cNvPr id="13" name="TextBox 12">
            <a:extLst>
              <a:ext uri="{FF2B5EF4-FFF2-40B4-BE49-F238E27FC236}">
                <a16:creationId xmlns:a16="http://schemas.microsoft.com/office/drawing/2014/main" id="{EF22715C-329B-4985-B298-76BAA0DB8E57}"/>
              </a:ext>
            </a:extLst>
          </p:cNvPr>
          <p:cNvSpPr txBox="1"/>
          <p:nvPr/>
        </p:nvSpPr>
        <p:spPr>
          <a:xfrm>
            <a:off x="10981573" y="6560175"/>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404040"/>
                </a:solidFill>
                <a:effectLst/>
                <a:uLnTx/>
                <a:uFillTx/>
                <a:latin typeface="Calibri" panose="020F0502020204030204"/>
                <a:ea typeface="+mn-ea"/>
                <a:cs typeface="+mn-cs"/>
              </a:rPr>
              <a:t>Baza</a:t>
            </a:r>
            <a:r>
              <a:rPr kumimoji="0" lang="en-US" sz="800" b="0" i="1" u="none" strike="noStrike" kern="1200" cap="none" spc="0" normalizeH="0" baseline="0" noProof="0" dirty="0">
                <a:ln>
                  <a:noFill/>
                </a:ln>
                <a:solidFill>
                  <a:srgbClr val="404040"/>
                </a:solidFill>
                <a:effectLst/>
                <a:uLnTx/>
                <a:uFillTx/>
                <a:latin typeface="Calibri" panose="020F0502020204030204"/>
                <a:ea typeface="+mn-ea"/>
                <a:cs typeface="+mn-cs"/>
              </a:rPr>
              <a:t>: n = 309</a:t>
            </a:r>
          </a:p>
        </p:txBody>
      </p:sp>
      <p:sp>
        <p:nvSpPr>
          <p:cNvPr id="6" name="TextBox 5">
            <a:extLst>
              <a:ext uri="{FF2B5EF4-FFF2-40B4-BE49-F238E27FC236}">
                <a16:creationId xmlns:a16="http://schemas.microsoft.com/office/drawing/2014/main" id="{C06F5829-D8AD-4375-BBB1-99AD8D2EA2C4}"/>
              </a:ext>
            </a:extLst>
          </p:cNvPr>
          <p:cNvSpPr txBox="1"/>
          <p:nvPr/>
        </p:nvSpPr>
        <p:spPr>
          <a:xfrm>
            <a:off x="533968" y="5295632"/>
            <a:ext cx="11052443" cy="1461939"/>
          </a:xfrm>
          <a:prstGeom prst="rect">
            <a:avLst/>
          </a:prstGeom>
          <a:noFill/>
        </p:spPr>
        <p:txBody>
          <a:bodyPr wrap="square" lIns="0" rIns="0" rtlCol="0">
            <a:spAutoFit/>
          </a:bodyPr>
          <a:lstStyle/>
          <a:p>
            <a:pPr algn="just">
              <a:spcAft>
                <a:spcPts val="600"/>
              </a:spcAft>
              <a:defRPr/>
            </a:pPr>
            <a:r>
              <a:rPr lang="sr-Latn-RS" sz="1200" noProof="1">
                <a:solidFill>
                  <a:srgbClr val="6E706E"/>
                </a:solidFill>
                <a:latin typeface="Century Gothic" panose="020B0502020202020204" pitchFamily="34" charset="0"/>
              </a:rPr>
              <a:t>Najveću prosečnu ocenu ima opstanak na tržištu kao svrha digitalne transformacije. Više od polovine preduzeća (57.6%) se u potpunosti se slaže da je digitalna transformacija danas </a:t>
            </a:r>
            <a:r>
              <a:rPr lang="sr-Latn-RS" sz="1200" b="1" noProof="1">
                <a:solidFill>
                  <a:srgbClr val="6E706E"/>
                </a:solidFill>
                <a:latin typeface="Century Gothic" panose="020B0502020202020204" pitchFamily="34" charset="0"/>
              </a:rPr>
              <a:t>uslov za opstanak na tržištu. </a:t>
            </a:r>
            <a:r>
              <a:rPr lang="sr-Latn-RS" sz="1200" noProof="1">
                <a:solidFill>
                  <a:srgbClr val="6E706E"/>
                </a:solidFill>
                <a:latin typeface="Century Gothic" panose="020B0502020202020204" pitchFamily="34" charset="0"/>
              </a:rPr>
              <a:t>Najmanju prosečnu ocenu ima </a:t>
            </a:r>
            <a:r>
              <a:rPr lang="sr-Latn-RS" sz="1200" b="1" noProof="1">
                <a:solidFill>
                  <a:srgbClr val="6E706E"/>
                </a:solidFill>
                <a:latin typeface="Century Gothic" panose="020B0502020202020204" pitchFamily="34" charset="0"/>
              </a:rPr>
              <a:t>smanjenje potrebe za angažovanjem radnika</a:t>
            </a:r>
            <a:r>
              <a:rPr lang="sr-Latn-RS" sz="1200" noProof="1">
                <a:solidFill>
                  <a:srgbClr val="6E706E"/>
                </a:solidFill>
                <a:latin typeface="Century Gothic" panose="020B0502020202020204" pitchFamily="34" charset="0"/>
              </a:rPr>
              <a:t>, a sa tim kao svrhom digitalne transformacije se u potpunosti slaže nešto više od trećine preduzeća (35.3%). Kao i u slučaju inovacija, opstanak na tržištu je izuzetno značajna svrha i za digitalne transformacije. Ipak, svrha povećanja prihoda se više vezuje za inovacije, za koje je to glavni razlog sprovođenja, nego za digitalne transformacije. </a:t>
            </a:r>
          </a:p>
          <a:p>
            <a:pPr algn="just">
              <a:spcAft>
                <a:spcPts val="600"/>
              </a:spcAft>
              <a:defRPr/>
            </a:pPr>
            <a:r>
              <a:rPr lang="sr-Latn-RS" sz="1200" noProof="1">
                <a:solidFill>
                  <a:srgbClr val="6E706E"/>
                </a:solidFill>
                <a:latin typeface="Century Gothic" panose="020B0502020202020204" pitchFamily="34" charset="0"/>
              </a:rPr>
              <a:t>Velika preduzeća, u odnosu na ostala po veličini, naročito naglašavaju poboljšanje produktivnosti uz digitalizaciju, zatim unapređenje iskustva - kako korisničkog, tako i u donošenju odluka. </a:t>
            </a:r>
          </a:p>
        </p:txBody>
      </p:sp>
      <p:sp>
        <p:nvSpPr>
          <p:cNvPr id="7"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Šta smatrate da je svrha digitalne transformacije u vašem preduzeću?</a:t>
            </a:r>
            <a:endParaRPr lang="en-US" sz="2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2310176791"/>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C5F9F50-616A-412D-82EE-4D8D69057AC4}"/>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45</a:t>
            </a:fld>
            <a:endParaRPr lang="en-US" dirty="0"/>
          </a:p>
        </p:txBody>
      </p:sp>
      <p:graphicFrame>
        <p:nvGraphicFramePr>
          <p:cNvPr id="6" name="Table 5">
            <a:extLst>
              <a:ext uri="{FF2B5EF4-FFF2-40B4-BE49-F238E27FC236}">
                <a16:creationId xmlns:a16="http://schemas.microsoft.com/office/drawing/2014/main" id="{C7ECE8C7-02E0-4F71-BA11-2AE047D616D6}"/>
              </a:ext>
            </a:extLst>
          </p:cNvPr>
          <p:cNvGraphicFramePr>
            <a:graphicFrameLocks noGrp="1"/>
          </p:cNvGraphicFramePr>
          <p:nvPr>
            <p:extLst>
              <p:ext uri="{D42A27DB-BD31-4B8C-83A1-F6EECF244321}">
                <p14:modId xmlns:p14="http://schemas.microsoft.com/office/powerpoint/2010/main" val="1926540914"/>
              </p:ext>
            </p:extLst>
          </p:nvPr>
        </p:nvGraphicFramePr>
        <p:xfrm>
          <a:off x="533973" y="1348897"/>
          <a:ext cx="11076500" cy="4739136"/>
        </p:xfrm>
        <a:graphic>
          <a:graphicData uri="http://schemas.openxmlformats.org/drawingml/2006/table">
            <a:tbl>
              <a:tblPr/>
              <a:tblGrid>
                <a:gridCol w="1298225">
                  <a:extLst>
                    <a:ext uri="{9D8B030D-6E8A-4147-A177-3AD203B41FA5}">
                      <a16:colId xmlns:a16="http://schemas.microsoft.com/office/drawing/2014/main" val="20000"/>
                    </a:ext>
                  </a:extLst>
                </a:gridCol>
                <a:gridCol w="391131">
                  <a:extLst>
                    <a:ext uri="{9D8B030D-6E8A-4147-A177-3AD203B41FA5}">
                      <a16:colId xmlns:a16="http://schemas.microsoft.com/office/drawing/2014/main" val="20001"/>
                    </a:ext>
                  </a:extLst>
                </a:gridCol>
                <a:gridCol w="391131">
                  <a:extLst>
                    <a:ext uri="{9D8B030D-6E8A-4147-A177-3AD203B41FA5}">
                      <a16:colId xmlns:a16="http://schemas.microsoft.com/office/drawing/2014/main" val="20002"/>
                    </a:ext>
                  </a:extLst>
                </a:gridCol>
                <a:gridCol w="391131">
                  <a:extLst>
                    <a:ext uri="{9D8B030D-6E8A-4147-A177-3AD203B41FA5}">
                      <a16:colId xmlns:a16="http://schemas.microsoft.com/office/drawing/2014/main" val="20003"/>
                    </a:ext>
                  </a:extLst>
                </a:gridCol>
                <a:gridCol w="391131">
                  <a:extLst>
                    <a:ext uri="{9D8B030D-6E8A-4147-A177-3AD203B41FA5}">
                      <a16:colId xmlns:a16="http://schemas.microsoft.com/office/drawing/2014/main" val="20004"/>
                    </a:ext>
                  </a:extLst>
                </a:gridCol>
                <a:gridCol w="391131">
                  <a:extLst>
                    <a:ext uri="{9D8B030D-6E8A-4147-A177-3AD203B41FA5}">
                      <a16:colId xmlns:a16="http://schemas.microsoft.com/office/drawing/2014/main" val="20005"/>
                    </a:ext>
                  </a:extLst>
                </a:gridCol>
                <a:gridCol w="391131">
                  <a:extLst>
                    <a:ext uri="{9D8B030D-6E8A-4147-A177-3AD203B41FA5}">
                      <a16:colId xmlns:a16="http://schemas.microsoft.com/office/drawing/2014/main" val="20006"/>
                    </a:ext>
                  </a:extLst>
                </a:gridCol>
                <a:gridCol w="391131">
                  <a:extLst>
                    <a:ext uri="{9D8B030D-6E8A-4147-A177-3AD203B41FA5}">
                      <a16:colId xmlns:a16="http://schemas.microsoft.com/office/drawing/2014/main" val="20007"/>
                    </a:ext>
                  </a:extLst>
                </a:gridCol>
                <a:gridCol w="391131">
                  <a:extLst>
                    <a:ext uri="{9D8B030D-6E8A-4147-A177-3AD203B41FA5}">
                      <a16:colId xmlns:a16="http://schemas.microsoft.com/office/drawing/2014/main" val="20008"/>
                    </a:ext>
                  </a:extLst>
                </a:gridCol>
                <a:gridCol w="391131">
                  <a:extLst>
                    <a:ext uri="{9D8B030D-6E8A-4147-A177-3AD203B41FA5}">
                      <a16:colId xmlns:a16="http://schemas.microsoft.com/office/drawing/2014/main" val="20009"/>
                    </a:ext>
                  </a:extLst>
                </a:gridCol>
                <a:gridCol w="391131">
                  <a:extLst>
                    <a:ext uri="{9D8B030D-6E8A-4147-A177-3AD203B41FA5}">
                      <a16:colId xmlns:a16="http://schemas.microsoft.com/office/drawing/2014/main" val="20010"/>
                    </a:ext>
                  </a:extLst>
                </a:gridCol>
                <a:gridCol w="391131">
                  <a:extLst>
                    <a:ext uri="{9D8B030D-6E8A-4147-A177-3AD203B41FA5}">
                      <a16:colId xmlns:a16="http://schemas.microsoft.com/office/drawing/2014/main" val="20011"/>
                    </a:ext>
                  </a:extLst>
                </a:gridCol>
                <a:gridCol w="391131">
                  <a:extLst>
                    <a:ext uri="{9D8B030D-6E8A-4147-A177-3AD203B41FA5}">
                      <a16:colId xmlns:a16="http://schemas.microsoft.com/office/drawing/2014/main" val="20012"/>
                    </a:ext>
                  </a:extLst>
                </a:gridCol>
                <a:gridCol w="391131">
                  <a:extLst>
                    <a:ext uri="{9D8B030D-6E8A-4147-A177-3AD203B41FA5}">
                      <a16:colId xmlns:a16="http://schemas.microsoft.com/office/drawing/2014/main" val="20013"/>
                    </a:ext>
                  </a:extLst>
                </a:gridCol>
                <a:gridCol w="391131">
                  <a:extLst>
                    <a:ext uri="{9D8B030D-6E8A-4147-A177-3AD203B41FA5}">
                      <a16:colId xmlns:a16="http://schemas.microsoft.com/office/drawing/2014/main" val="20014"/>
                    </a:ext>
                  </a:extLst>
                </a:gridCol>
                <a:gridCol w="391131">
                  <a:extLst>
                    <a:ext uri="{9D8B030D-6E8A-4147-A177-3AD203B41FA5}">
                      <a16:colId xmlns:a16="http://schemas.microsoft.com/office/drawing/2014/main" val="20015"/>
                    </a:ext>
                  </a:extLst>
                </a:gridCol>
                <a:gridCol w="391131">
                  <a:extLst>
                    <a:ext uri="{9D8B030D-6E8A-4147-A177-3AD203B41FA5}">
                      <a16:colId xmlns:a16="http://schemas.microsoft.com/office/drawing/2014/main" val="20016"/>
                    </a:ext>
                  </a:extLst>
                </a:gridCol>
                <a:gridCol w="391131">
                  <a:extLst>
                    <a:ext uri="{9D8B030D-6E8A-4147-A177-3AD203B41FA5}">
                      <a16:colId xmlns:a16="http://schemas.microsoft.com/office/drawing/2014/main" val="20017"/>
                    </a:ext>
                  </a:extLst>
                </a:gridCol>
                <a:gridCol w="391131">
                  <a:extLst>
                    <a:ext uri="{9D8B030D-6E8A-4147-A177-3AD203B41FA5}">
                      <a16:colId xmlns:a16="http://schemas.microsoft.com/office/drawing/2014/main" val="20018"/>
                    </a:ext>
                  </a:extLst>
                </a:gridCol>
                <a:gridCol w="391131">
                  <a:extLst>
                    <a:ext uri="{9D8B030D-6E8A-4147-A177-3AD203B41FA5}">
                      <a16:colId xmlns:a16="http://schemas.microsoft.com/office/drawing/2014/main" val="20019"/>
                    </a:ext>
                  </a:extLst>
                </a:gridCol>
                <a:gridCol w="391131">
                  <a:extLst>
                    <a:ext uri="{9D8B030D-6E8A-4147-A177-3AD203B41FA5}">
                      <a16:colId xmlns:a16="http://schemas.microsoft.com/office/drawing/2014/main" val="20020"/>
                    </a:ext>
                  </a:extLst>
                </a:gridCol>
                <a:gridCol w="391131">
                  <a:extLst>
                    <a:ext uri="{9D8B030D-6E8A-4147-A177-3AD203B41FA5}">
                      <a16:colId xmlns:a16="http://schemas.microsoft.com/office/drawing/2014/main" val="20021"/>
                    </a:ext>
                  </a:extLst>
                </a:gridCol>
                <a:gridCol w="391131">
                  <a:extLst>
                    <a:ext uri="{9D8B030D-6E8A-4147-A177-3AD203B41FA5}">
                      <a16:colId xmlns:a16="http://schemas.microsoft.com/office/drawing/2014/main" val="20022"/>
                    </a:ext>
                  </a:extLst>
                </a:gridCol>
                <a:gridCol w="391131">
                  <a:extLst>
                    <a:ext uri="{9D8B030D-6E8A-4147-A177-3AD203B41FA5}">
                      <a16:colId xmlns:a16="http://schemas.microsoft.com/office/drawing/2014/main" val="20023"/>
                    </a:ext>
                  </a:extLst>
                </a:gridCol>
                <a:gridCol w="391131">
                  <a:extLst>
                    <a:ext uri="{9D8B030D-6E8A-4147-A177-3AD203B41FA5}">
                      <a16:colId xmlns:a16="http://schemas.microsoft.com/office/drawing/2014/main" val="20024"/>
                    </a:ext>
                  </a:extLst>
                </a:gridCol>
                <a:gridCol w="391131">
                  <a:extLst>
                    <a:ext uri="{9D8B030D-6E8A-4147-A177-3AD203B41FA5}">
                      <a16:colId xmlns:a16="http://schemas.microsoft.com/office/drawing/2014/main" val="20025"/>
                    </a:ext>
                  </a:extLst>
                </a:gridCol>
              </a:tblGrid>
              <a:tr h="544286">
                <a:tc>
                  <a:txBody>
                    <a:bodyPr/>
                    <a:lstStyle/>
                    <a:p>
                      <a:pPr algn="l" fontAlgn="ctr"/>
                      <a:endParaRPr lang="en-US" sz="800" b="0" i="0" u="none" strike="noStrike" dirty="0">
                        <a:solidFill>
                          <a:srgbClr val="9933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dirty="0" err="1">
                          <a:solidFill>
                            <a:srgbClr val="000000"/>
                          </a:solidFill>
                          <a:latin typeface="Century Gothic" panose="020B0502020202020204" pitchFamily="34" charset="0"/>
                        </a:rPr>
                        <a:t>Veličina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preduzeća</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latin typeface="Century Gothic" panose="020B0502020202020204" pitchFamily="34" charset="0"/>
                        </a:rPr>
                        <a:t>Teritorija poslovanja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Osnivanje firme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51795">
                <a:tc>
                  <a:txBody>
                    <a:bodyPr/>
                    <a:lstStyle/>
                    <a:p>
                      <a:pPr algn="l" fontAlgn="ctr"/>
                      <a:r>
                        <a:rPr lang="en-US" sz="800" b="0" i="0" u="none" strike="noStrike" dirty="0">
                          <a:solidFill>
                            <a:srgbClr val="000000"/>
                          </a:solidFill>
                          <a:latin typeface="Century Gothic" panose="020B0502020202020204" pitchFamily="34" charset="0"/>
                        </a:rPr>
                        <a:t> </a:t>
                      </a:r>
                    </a:p>
                  </a:txBody>
                  <a:tcPr marL="4003" marR="4003" marT="400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Srednje</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Malo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Privredno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društvo</a:t>
                      </a:r>
                      <a:endParaRPr lang="en-US" sz="800" b="0" i="0" u="none" strike="noStrike" dirty="0">
                        <a:solidFill>
                          <a:srgbClr val="000000"/>
                        </a:solidFill>
                        <a:latin typeface="Century Gothic" panose="020B0502020202020204" pitchFamily="34" charset="0"/>
                      </a:endParaRP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Preduzetnik</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Lokalni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nivo</a:t>
                      </a:r>
                      <a:r>
                        <a:rPr lang="en-US" sz="800" b="0" i="0" u="none" strike="noStrike" dirty="0">
                          <a:solidFill>
                            <a:srgbClr val="000000"/>
                          </a:solidFill>
                          <a:latin typeface="Century Gothic" panose="020B0502020202020204" pitchFamily="34" charset="0"/>
                        </a:rPr>
                        <a:t> (grad)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Regionalni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nivo</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Nacionalni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nivo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Srbija</a:t>
                      </a:r>
                      <a:r>
                        <a:rPr lang="en-US" sz="800" b="0" i="0" u="none" strike="noStrike" dirty="0">
                          <a:solidFill>
                            <a:srgbClr val="000000"/>
                          </a:solidFill>
                          <a:latin typeface="Century Gothic" panose="020B0502020202020204" pitchFamily="34" charset="0"/>
                        </a:rPr>
                        <a:t>)</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Region </a:t>
                      </a:r>
                      <a:r>
                        <a:rPr lang="en-US" sz="800" b="0" i="0" u="none" strike="noStrike" dirty="0" err="1">
                          <a:solidFill>
                            <a:srgbClr val="000000"/>
                          </a:solidFill>
                          <a:latin typeface="Century Gothic" panose="020B0502020202020204" pitchFamily="34" charset="0"/>
                        </a:rPr>
                        <a:t>Zapadnog</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Balkana</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10+ god.</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57135">
                <a:tc>
                  <a:txBody>
                    <a:bodyPr/>
                    <a:lstStyle/>
                    <a:p>
                      <a:pPr algn="ctr" fontAlgn="ctr"/>
                      <a:r>
                        <a:rPr lang="en-US" sz="8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effectLst/>
                          <a:latin typeface="Century Gothic" panose="020B0502020202020204" pitchFamily="34" charset="0"/>
                        </a:rPr>
                        <a:t>309</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40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225</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163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146</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123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51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72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30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118</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86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30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75</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46</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146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48</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75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177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357215">
                <a:tc>
                  <a:txBody>
                    <a:bodyPr/>
                    <a:lstStyle/>
                    <a:p>
                      <a:pPr algn="r" fontAlgn="ct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(A)</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(G)</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01845">
                <a:tc>
                  <a:txBody>
                    <a:bodyPr/>
                    <a:lstStyle/>
                    <a:p>
                      <a:pPr marL="0" algn="ctr" defTabSz="914400" rtl="0" eaLnBrk="1" fontAlgn="t" latinLnBrk="0" hangingPunct="1"/>
                      <a:r>
                        <a:rPr lang="en-US" sz="800" b="0" i="0" u="none" strike="noStrike" kern="1200" dirty="0" err="1">
                          <a:solidFill>
                            <a:srgbClr val="000000"/>
                          </a:solidFill>
                          <a:effectLst/>
                          <a:latin typeface="Century Gothic" panose="020B0502020202020204" pitchFamily="34" charset="0"/>
                          <a:ea typeface="+mn-ea"/>
                          <a:cs typeface="+mn-cs"/>
                        </a:rPr>
                        <a:t>Opstanak</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na</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tržištu</a:t>
                      </a:r>
                      <a:endParaRPr lang="en-US" sz="800" b="0" i="0" u="none" strike="noStrike" kern="1200" dirty="0">
                        <a:solidFill>
                          <a:srgbClr val="000000"/>
                        </a:solidFill>
                        <a:effectLst/>
                        <a:latin typeface="Century Gothic" panose="020B0502020202020204" pitchFamily="34" charset="0"/>
                        <a:ea typeface="+mn-ea"/>
                        <a:cs typeface="+mn-cs"/>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3.45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3.45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3.29</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3.75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3.82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3.52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3.48</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401845">
                <a:tc>
                  <a:txBody>
                    <a:bodyPr/>
                    <a:lstStyle/>
                    <a:p>
                      <a:pPr marL="0" algn="ctr" defTabSz="914400" rtl="0" eaLnBrk="1" fontAlgn="t" latinLnBrk="0" hangingPunct="1"/>
                      <a:r>
                        <a:rPr lang="en-US" sz="800" b="0" i="0" u="none" strike="noStrike" kern="1200" dirty="0" err="1">
                          <a:solidFill>
                            <a:srgbClr val="000000"/>
                          </a:solidFill>
                          <a:effectLst/>
                          <a:latin typeface="Century Gothic" panose="020B0502020202020204" pitchFamily="34" charset="0"/>
                          <a:ea typeface="+mn-ea"/>
                          <a:cs typeface="+mn-cs"/>
                        </a:rPr>
                        <a:t>Veća</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produktivnost</a:t>
                      </a:r>
                      <a:endParaRPr lang="en-US" sz="800" b="0" i="0" u="none" strike="noStrike" kern="1200" dirty="0">
                        <a:solidFill>
                          <a:srgbClr val="000000"/>
                        </a:solidFill>
                        <a:effectLst/>
                        <a:latin typeface="Century Gothic" panose="020B0502020202020204" pitchFamily="34" charset="0"/>
                        <a:ea typeface="+mn-ea"/>
                        <a:cs typeface="+mn-cs"/>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lumMod val="95000"/>
                            </a:schemeClr>
                          </a:solidFill>
                          <a:effectLst/>
                          <a:latin typeface="Century Gothic" panose="020B0502020202020204" pitchFamily="34" charset="0"/>
                        </a:rPr>
                        <a:t>3.77</a:t>
                      </a:r>
                      <a:br>
                        <a:rPr lang="en-US" sz="800" b="1" i="0" u="none" strike="noStrike" dirty="0">
                          <a:solidFill>
                            <a:schemeClr val="bg1">
                              <a:lumMod val="95000"/>
                            </a:schemeClr>
                          </a:solidFill>
                          <a:effectLst/>
                          <a:latin typeface="Century Gothic" panose="020B0502020202020204" pitchFamily="34" charset="0"/>
                        </a:rPr>
                      </a:br>
                      <a:r>
                        <a:rPr lang="en-US" sz="800" b="1" i="0" u="none" strike="noStrike" dirty="0">
                          <a:solidFill>
                            <a:schemeClr val="bg1">
                              <a:lumMod val="95000"/>
                            </a:schemeClr>
                          </a:solidFill>
                          <a:effectLst/>
                          <a:latin typeface="Century Gothic" panose="020B0502020202020204" pitchFamily="34" charset="0"/>
                        </a:rPr>
                        <a:t>C</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3.11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3.24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3.35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3.6</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3.41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3.43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56496557"/>
                  </a:ext>
                </a:extLst>
              </a:tr>
              <a:tr h="462492">
                <a:tc>
                  <a:txBody>
                    <a:bodyPr/>
                    <a:lstStyle/>
                    <a:p>
                      <a:pPr marL="0" algn="ctr" defTabSz="914400" rtl="0" eaLnBrk="1" fontAlgn="t" latinLnBrk="0" hangingPunct="1"/>
                      <a:r>
                        <a:rPr lang="en-US" sz="800" b="0" i="0" u="none" strike="noStrike" kern="1200" dirty="0" err="1">
                          <a:solidFill>
                            <a:srgbClr val="000000"/>
                          </a:solidFill>
                          <a:effectLst/>
                          <a:latin typeface="Century Gothic" panose="020B0502020202020204" pitchFamily="34" charset="0"/>
                          <a:ea typeface="+mn-ea"/>
                          <a:cs typeface="+mn-cs"/>
                        </a:rPr>
                        <a:t>Ušteda</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vremena</a:t>
                      </a:r>
                      <a:endParaRPr lang="en-US" sz="800" b="0" i="0" u="none" strike="noStrike" kern="1200" dirty="0">
                        <a:solidFill>
                          <a:srgbClr val="000000"/>
                        </a:solidFill>
                        <a:effectLst/>
                        <a:latin typeface="Century Gothic" panose="020B0502020202020204" pitchFamily="34" charset="0"/>
                        <a:ea typeface="+mn-ea"/>
                        <a:cs typeface="+mn-cs"/>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3.39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3.37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3.63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3.47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3.37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3.35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3.39</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401845">
                <a:tc>
                  <a:txBody>
                    <a:bodyPr/>
                    <a:lstStyle/>
                    <a:p>
                      <a:pPr marL="0" algn="ctr" defTabSz="914400" rtl="0" eaLnBrk="1" fontAlgn="t" latinLnBrk="0" hangingPunct="1"/>
                      <a:r>
                        <a:rPr lang="en-US" sz="800" b="0" i="0" u="none" strike="noStrike" kern="1200" dirty="0" err="1">
                          <a:solidFill>
                            <a:srgbClr val="000000"/>
                          </a:solidFill>
                          <a:effectLst/>
                          <a:latin typeface="Century Gothic" panose="020B0502020202020204" pitchFamily="34" charset="0"/>
                          <a:ea typeface="+mn-ea"/>
                          <a:cs typeface="+mn-cs"/>
                        </a:rPr>
                        <a:t>Unapređenje</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korisničkog</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iskustva</a:t>
                      </a:r>
                      <a:endParaRPr lang="en-US" sz="800" b="0" i="0" u="none" strike="noStrike" kern="1200" dirty="0">
                        <a:solidFill>
                          <a:srgbClr val="000000"/>
                        </a:solidFill>
                        <a:effectLst/>
                        <a:latin typeface="Century Gothic" panose="020B0502020202020204" pitchFamily="34" charset="0"/>
                        <a:ea typeface="+mn-ea"/>
                        <a:cs typeface="+mn-cs"/>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lumMod val="95000"/>
                            </a:schemeClr>
                          </a:solidFill>
                          <a:effectLst/>
                          <a:latin typeface="Century Gothic" panose="020B0502020202020204" pitchFamily="34" charset="0"/>
                        </a:rPr>
                        <a:t>3.77</a:t>
                      </a:r>
                      <a:br>
                        <a:rPr lang="en-US" sz="800" b="1" i="0" u="none" strike="noStrike" dirty="0">
                          <a:solidFill>
                            <a:schemeClr val="bg1">
                              <a:lumMod val="95000"/>
                            </a:schemeClr>
                          </a:solidFill>
                          <a:effectLst/>
                          <a:latin typeface="Century Gothic" panose="020B0502020202020204" pitchFamily="34" charset="0"/>
                        </a:rPr>
                      </a:br>
                      <a:r>
                        <a:rPr lang="en-US" sz="800" b="1" i="0" u="none" strike="noStrike" dirty="0">
                          <a:solidFill>
                            <a:schemeClr val="bg1">
                              <a:lumMod val="95000"/>
                            </a:schemeClr>
                          </a:solidFill>
                          <a:effectLst/>
                          <a:latin typeface="Century Gothic" panose="020B0502020202020204" pitchFamily="34" charset="0"/>
                        </a:rPr>
                        <a:t>A C D E</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3.17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3.71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3.33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3.27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3.36</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3.31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401845">
                <a:tc>
                  <a:txBody>
                    <a:bodyPr/>
                    <a:lstStyle/>
                    <a:p>
                      <a:pPr marL="0" algn="ctr" defTabSz="914400" rtl="0" eaLnBrk="1" fontAlgn="t" latinLnBrk="0" hangingPunct="1"/>
                      <a:r>
                        <a:rPr lang="en-US" sz="800" b="0" i="0" u="none" strike="noStrike" kern="1200" dirty="0" err="1">
                          <a:solidFill>
                            <a:srgbClr val="000000"/>
                          </a:solidFill>
                          <a:effectLst/>
                          <a:latin typeface="Century Gothic" panose="020B0502020202020204" pitchFamily="34" charset="0"/>
                          <a:ea typeface="+mn-ea"/>
                          <a:cs typeface="+mn-cs"/>
                        </a:rPr>
                        <a:t>Povećanje</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prihoda</a:t>
                      </a:r>
                      <a:endParaRPr lang="en-US" sz="800" b="0" i="0" u="none" strike="noStrike" kern="1200" dirty="0">
                        <a:solidFill>
                          <a:srgbClr val="000000"/>
                        </a:solidFill>
                        <a:effectLst/>
                        <a:latin typeface="Century Gothic" panose="020B0502020202020204" pitchFamily="34" charset="0"/>
                        <a:ea typeface="+mn-ea"/>
                        <a:cs typeface="+mn-cs"/>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3.04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3.13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3.19</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3.35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3.22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3.04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462492">
                <a:tc>
                  <a:txBody>
                    <a:bodyPr/>
                    <a:lstStyle/>
                    <a:p>
                      <a:pPr marL="0" algn="ctr" defTabSz="914400" rtl="0" eaLnBrk="1" fontAlgn="t" latinLnBrk="0" hangingPunct="1"/>
                      <a:r>
                        <a:rPr lang="en-US" sz="800" b="0" i="0" u="none" strike="noStrike" kern="1200" dirty="0" err="1">
                          <a:solidFill>
                            <a:srgbClr val="000000"/>
                          </a:solidFill>
                          <a:effectLst/>
                          <a:latin typeface="Century Gothic" panose="020B0502020202020204" pitchFamily="34" charset="0"/>
                          <a:ea typeface="+mn-ea"/>
                          <a:cs typeface="+mn-cs"/>
                        </a:rPr>
                        <a:t>Unapređenje</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donošenja</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odluka</a:t>
                      </a:r>
                      <a:endParaRPr lang="en-US" sz="800" b="0" i="0" u="none" strike="noStrike" kern="1200" dirty="0">
                        <a:solidFill>
                          <a:srgbClr val="000000"/>
                        </a:solidFill>
                        <a:effectLst/>
                        <a:latin typeface="Century Gothic" panose="020B0502020202020204" pitchFamily="34" charset="0"/>
                        <a:ea typeface="+mn-ea"/>
                        <a:cs typeface="+mn-cs"/>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3.16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lumMod val="95000"/>
                            </a:schemeClr>
                          </a:solidFill>
                          <a:effectLst/>
                          <a:latin typeface="Century Gothic" panose="020B0502020202020204" pitchFamily="34" charset="0"/>
                        </a:rPr>
                        <a:t>3.65</a:t>
                      </a:r>
                      <a:br>
                        <a:rPr lang="en-US" sz="800" b="1" i="0" u="none" strike="noStrike" dirty="0">
                          <a:solidFill>
                            <a:schemeClr val="bg1">
                              <a:lumMod val="95000"/>
                            </a:schemeClr>
                          </a:solidFill>
                          <a:effectLst/>
                          <a:latin typeface="Century Gothic" panose="020B0502020202020204" pitchFamily="34" charset="0"/>
                        </a:rPr>
                      </a:br>
                      <a:r>
                        <a:rPr lang="en-US" sz="800" b="1" i="0" u="none" strike="noStrike" dirty="0">
                          <a:solidFill>
                            <a:schemeClr val="bg1">
                              <a:lumMod val="95000"/>
                            </a:schemeClr>
                          </a:solidFill>
                          <a:effectLst/>
                          <a:latin typeface="Century Gothic" panose="020B0502020202020204" pitchFamily="34" charset="0"/>
                        </a:rPr>
                        <a:t>A E</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3.06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3.09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chemeClr val="bg1">
                              <a:lumMod val="95000"/>
                            </a:schemeClr>
                          </a:solidFill>
                          <a:effectLst/>
                          <a:latin typeface="Century Gothic" panose="020B0502020202020204" pitchFamily="34" charset="0"/>
                        </a:rPr>
                        <a:t>3.82</a:t>
                      </a:r>
                      <a:br>
                        <a:rPr lang="en-US" sz="800" b="0" i="0" u="none" strike="noStrike" dirty="0">
                          <a:solidFill>
                            <a:schemeClr val="bg1">
                              <a:lumMod val="95000"/>
                            </a:schemeClr>
                          </a:solidFill>
                          <a:effectLst/>
                          <a:latin typeface="Century Gothic" panose="020B0502020202020204" pitchFamily="34" charset="0"/>
                        </a:rPr>
                      </a:br>
                      <a:r>
                        <a:rPr lang="en-US" sz="800" b="0" i="0" u="none" strike="noStrike" dirty="0">
                          <a:solidFill>
                            <a:schemeClr val="bg1">
                              <a:lumMod val="95000"/>
                            </a:schemeClr>
                          </a:solidFill>
                          <a:effectLst/>
                          <a:latin typeface="Century Gothic" panose="020B0502020202020204" pitchFamily="34" charset="0"/>
                        </a:rPr>
                        <a:t>A B C</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000000"/>
                          </a:solidFill>
                          <a:effectLst/>
                          <a:latin typeface="Century Gothic" panose="020B0502020202020204" pitchFamily="34" charset="0"/>
                        </a:rPr>
                        <a:t>3.07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3.14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3.16</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3.38</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3.12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3.15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396341">
                <a:tc>
                  <a:txBody>
                    <a:bodyPr/>
                    <a:lstStyle/>
                    <a:p>
                      <a:pPr marL="0" algn="ctr" defTabSz="914400" rtl="0" eaLnBrk="1" fontAlgn="t" latinLnBrk="0" hangingPunct="1"/>
                      <a:r>
                        <a:rPr lang="pl-PL" sz="800" b="0" i="0" u="none" strike="noStrike" kern="1200" dirty="0">
                          <a:solidFill>
                            <a:srgbClr val="000000"/>
                          </a:solidFill>
                          <a:effectLst/>
                          <a:latin typeface="Century Gothic" panose="020B0502020202020204" pitchFamily="34" charset="0"/>
                          <a:ea typeface="+mn-ea"/>
                          <a:cs typeface="+mn-cs"/>
                        </a:rPr>
                        <a:t>Smanjenje potrebe za angažovanjem radnika</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2.78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2.79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2.79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3.04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2.79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2.81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2.89</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bl>
          </a:graphicData>
        </a:graphic>
      </p:graphicFrame>
      <p:sp>
        <p:nvSpPr>
          <p:cNvPr id="4" name="Rectangle 3">
            <a:extLst>
              <a:ext uri="{FF2B5EF4-FFF2-40B4-BE49-F238E27FC236}">
                <a16:creationId xmlns:a16="http://schemas.microsoft.com/office/drawing/2014/main" id="{C8606FB0-47DC-487B-943D-DECA4961E217}"/>
              </a:ext>
            </a:extLst>
          </p:cNvPr>
          <p:cNvSpPr/>
          <p:nvPr/>
        </p:nvSpPr>
        <p:spPr>
          <a:xfrm>
            <a:off x="502561" y="1355177"/>
            <a:ext cx="1157797" cy="310068"/>
          </a:xfrm>
          <a:prstGeom prst="rect">
            <a:avLst/>
          </a:prstGeom>
          <a:solidFill>
            <a:srgbClr val="0080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solidFill>
                  <a:schemeClr val="bg1">
                    <a:lumMod val="95000"/>
                  </a:schemeClr>
                </a:solidFill>
                <a:latin typeface="Century Gothic" panose="020B0502020202020204" pitchFamily="34" charset="0"/>
              </a:rPr>
              <a:t>U </a:t>
            </a:r>
            <a:r>
              <a:rPr lang="en-US" sz="800" dirty="0" err="1">
                <a:solidFill>
                  <a:schemeClr val="bg1">
                    <a:lumMod val="95000"/>
                  </a:schemeClr>
                </a:solidFill>
                <a:latin typeface="Century Gothic" panose="020B0502020202020204" pitchFamily="34" charset="0"/>
              </a:rPr>
              <a:t>tabeli</a:t>
            </a:r>
            <a:r>
              <a:rPr lang="en-US" sz="800" dirty="0">
                <a:solidFill>
                  <a:schemeClr val="bg1">
                    <a:lumMod val="95000"/>
                  </a:schemeClr>
                </a:solidFill>
                <a:latin typeface="Century Gothic" panose="020B0502020202020204" pitchFamily="34" charset="0"/>
              </a:rPr>
              <a:t> </a:t>
            </a:r>
            <a:r>
              <a:rPr lang="en-US" sz="800" dirty="0" err="1">
                <a:solidFill>
                  <a:schemeClr val="bg1">
                    <a:lumMod val="95000"/>
                  </a:schemeClr>
                </a:solidFill>
                <a:latin typeface="Century Gothic" panose="020B0502020202020204" pitchFamily="34" charset="0"/>
              </a:rPr>
              <a:t>su</a:t>
            </a:r>
            <a:r>
              <a:rPr lang="en-US" sz="800" dirty="0">
                <a:solidFill>
                  <a:schemeClr val="bg1">
                    <a:lumMod val="95000"/>
                  </a:schemeClr>
                </a:solidFill>
                <a:latin typeface="Century Gothic" panose="020B0502020202020204" pitchFamily="34" charset="0"/>
              </a:rPr>
              <a:t> </a:t>
            </a:r>
            <a:r>
              <a:rPr lang="en-US" sz="800" dirty="0" err="1">
                <a:solidFill>
                  <a:schemeClr val="bg1">
                    <a:lumMod val="95000"/>
                  </a:schemeClr>
                </a:solidFill>
                <a:latin typeface="Century Gothic" panose="020B0502020202020204" pitchFamily="34" charset="0"/>
              </a:rPr>
              <a:t>proseci</a:t>
            </a:r>
            <a:r>
              <a:rPr lang="en-US" sz="800" dirty="0">
                <a:solidFill>
                  <a:schemeClr val="bg1">
                    <a:lumMod val="95000"/>
                  </a:schemeClr>
                </a:solidFill>
                <a:latin typeface="Century Gothic" panose="020B0502020202020204" pitchFamily="34" charset="0"/>
              </a:rPr>
              <a:t> </a:t>
            </a:r>
            <a:endParaRPr lang="sr-Latn-RS" sz="800" dirty="0">
              <a:solidFill>
                <a:schemeClr val="bg1">
                  <a:lumMod val="95000"/>
                </a:schemeClr>
              </a:solidFill>
              <a:latin typeface="Century Gothic" panose="020B0502020202020204" pitchFamily="34" charset="0"/>
            </a:endParaRPr>
          </a:p>
          <a:p>
            <a:pPr algn="ctr"/>
            <a:r>
              <a:rPr lang="en-US" sz="800" dirty="0">
                <a:solidFill>
                  <a:schemeClr val="bg1">
                    <a:lumMod val="95000"/>
                  </a:schemeClr>
                </a:solidFill>
                <a:latin typeface="Century Gothic" panose="020B0502020202020204" pitchFamily="34" charset="0"/>
              </a:rPr>
              <a:t>(</a:t>
            </a:r>
            <a:r>
              <a:rPr lang="en-US" sz="800" dirty="0" err="1">
                <a:solidFill>
                  <a:schemeClr val="bg1">
                    <a:lumMod val="95000"/>
                  </a:schemeClr>
                </a:solidFill>
                <a:latin typeface="Century Gothic" panose="020B0502020202020204" pitchFamily="34" charset="0"/>
              </a:rPr>
              <a:t>skala</a:t>
            </a:r>
            <a:r>
              <a:rPr lang="en-US" sz="800" dirty="0">
                <a:solidFill>
                  <a:schemeClr val="bg1">
                    <a:lumMod val="95000"/>
                  </a:schemeClr>
                </a:solidFill>
                <a:latin typeface="Century Gothic" panose="020B0502020202020204" pitchFamily="34" charset="0"/>
              </a:rPr>
              <a:t> 1-4)</a:t>
            </a:r>
          </a:p>
        </p:txBody>
      </p:sp>
      <p:sp>
        <p:nvSpPr>
          <p:cNvPr id="10"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Šta smatrate da je svrha digitalne transformacije u vašem preduzeću?</a:t>
            </a:r>
            <a:endParaRPr lang="en-US" sz="2000" dirty="0">
              <a:solidFill>
                <a:srgbClr val="004B88"/>
              </a:solidFill>
              <a:latin typeface="Century Gothic" panose="020B0502020202020204" pitchFamily="34" charset="0"/>
            </a:endParaRPr>
          </a:p>
        </p:txBody>
      </p:sp>
      <p:sp>
        <p:nvSpPr>
          <p:cNvPr id="11" name="Rectangle 10">
            <a:extLst>
              <a:ext uri="{FF2B5EF4-FFF2-40B4-BE49-F238E27FC236}">
                <a16:creationId xmlns:a16="http://schemas.microsoft.com/office/drawing/2014/main" id="{D67A76D2-00D4-4F88-B6DC-396712A06F8A}"/>
              </a:ext>
            </a:extLst>
          </p:cNvPr>
          <p:cNvSpPr/>
          <p:nvPr/>
        </p:nvSpPr>
        <p:spPr>
          <a:xfrm>
            <a:off x="2195999" y="2644992"/>
            <a:ext cx="811895" cy="3417572"/>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2" name="Rectangle 11">
            <a:extLst>
              <a:ext uri="{FF2B5EF4-FFF2-40B4-BE49-F238E27FC236}">
                <a16:creationId xmlns:a16="http://schemas.microsoft.com/office/drawing/2014/main" id="{56EC260E-FE8D-4F11-841A-D9D726F0E0DE}"/>
              </a:ext>
            </a:extLst>
          </p:cNvPr>
          <p:cNvSpPr/>
          <p:nvPr/>
        </p:nvSpPr>
        <p:spPr>
          <a:xfrm>
            <a:off x="5773564" y="2644992"/>
            <a:ext cx="329789" cy="3417572"/>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3" name="Rectangle 12">
            <a:extLst>
              <a:ext uri="{FF2B5EF4-FFF2-40B4-BE49-F238E27FC236}">
                <a16:creationId xmlns:a16="http://schemas.microsoft.com/office/drawing/2014/main" id="{5D95756C-107E-44AE-8017-DD46EAAD4B49}"/>
              </a:ext>
            </a:extLst>
          </p:cNvPr>
          <p:cNvSpPr/>
          <p:nvPr/>
        </p:nvSpPr>
        <p:spPr>
          <a:xfrm>
            <a:off x="6555178" y="2643901"/>
            <a:ext cx="329789" cy="3417572"/>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4" name="Rectangle 13">
            <a:extLst>
              <a:ext uri="{FF2B5EF4-FFF2-40B4-BE49-F238E27FC236}">
                <a16:creationId xmlns:a16="http://schemas.microsoft.com/office/drawing/2014/main" id="{E35E6A73-6AF9-49EE-9CEC-03195C5F95CD}"/>
              </a:ext>
            </a:extLst>
          </p:cNvPr>
          <p:cNvSpPr/>
          <p:nvPr/>
        </p:nvSpPr>
        <p:spPr>
          <a:xfrm>
            <a:off x="10047811" y="2643901"/>
            <a:ext cx="792642" cy="3417572"/>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14376882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06EA05F1-DDA9-4E87-AF1D-D21EC635E803}"/>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46</a:t>
            </a:fld>
            <a:endParaRPr lang="en-US" dirty="0"/>
          </a:p>
        </p:txBody>
      </p:sp>
      <p:sp>
        <p:nvSpPr>
          <p:cNvPr id="13" name="TextBox 12">
            <a:extLst>
              <a:ext uri="{FF2B5EF4-FFF2-40B4-BE49-F238E27FC236}">
                <a16:creationId xmlns:a16="http://schemas.microsoft.com/office/drawing/2014/main" id="{EF22715C-329B-4985-B298-76BAA0DB8E57}"/>
              </a:ext>
            </a:extLst>
          </p:cNvPr>
          <p:cNvSpPr txBox="1"/>
          <p:nvPr/>
        </p:nvSpPr>
        <p:spPr>
          <a:xfrm>
            <a:off x="10870086" y="6431190"/>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6E706E"/>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6E706E"/>
                </a:solidFill>
                <a:effectLst/>
                <a:uLnTx/>
                <a:uFillTx/>
                <a:latin typeface="Century Gothic" panose="020B0502020202020204" pitchFamily="34" charset="0"/>
              </a:rPr>
              <a:t>: n = 309</a:t>
            </a:r>
          </a:p>
        </p:txBody>
      </p:sp>
      <p:graphicFrame>
        <p:nvGraphicFramePr>
          <p:cNvPr id="8" name="Table 7">
            <a:extLst>
              <a:ext uri="{FF2B5EF4-FFF2-40B4-BE49-F238E27FC236}">
                <a16:creationId xmlns:a16="http://schemas.microsoft.com/office/drawing/2014/main" id="{CE3FF047-2C78-4AA2-B19E-CAC97912FE32}"/>
              </a:ext>
            </a:extLst>
          </p:cNvPr>
          <p:cNvGraphicFramePr>
            <a:graphicFrameLocks noGrp="1"/>
          </p:cNvGraphicFramePr>
          <p:nvPr>
            <p:extLst>
              <p:ext uri="{D42A27DB-BD31-4B8C-83A1-F6EECF244321}">
                <p14:modId xmlns:p14="http://schemas.microsoft.com/office/powerpoint/2010/main" val="2965599964"/>
              </p:ext>
            </p:extLst>
          </p:nvPr>
        </p:nvGraphicFramePr>
        <p:xfrm>
          <a:off x="2128781" y="1192889"/>
          <a:ext cx="9482896" cy="4286244"/>
        </p:xfrm>
        <a:graphic>
          <a:graphicData uri="http://schemas.openxmlformats.org/drawingml/2006/table">
            <a:tbl>
              <a:tblPr/>
              <a:tblGrid>
                <a:gridCol w="1111446">
                  <a:extLst>
                    <a:ext uri="{9D8B030D-6E8A-4147-A177-3AD203B41FA5}">
                      <a16:colId xmlns:a16="http://schemas.microsoft.com/office/drawing/2014/main" val="20000"/>
                    </a:ext>
                  </a:extLst>
                </a:gridCol>
                <a:gridCol w="334858">
                  <a:extLst>
                    <a:ext uri="{9D8B030D-6E8A-4147-A177-3AD203B41FA5}">
                      <a16:colId xmlns:a16="http://schemas.microsoft.com/office/drawing/2014/main" val="20001"/>
                    </a:ext>
                  </a:extLst>
                </a:gridCol>
                <a:gridCol w="334858">
                  <a:extLst>
                    <a:ext uri="{9D8B030D-6E8A-4147-A177-3AD203B41FA5}">
                      <a16:colId xmlns:a16="http://schemas.microsoft.com/office/drawing/2014/main" val="20002"/>
                    </a:ext>
                  </a:extLst>
                </a:gridCol>
                <a:gridCol w="334858">
                  <a:extLst>
                    <a:ext uri="{9D8B030D-6E8A-4147-A177-3AD203B41FA5}">
                      <a16:colId xmlns:a16="http://schemas.microsoft.com/office/drawing/2014/main" val="20003"/>
                    </a:ext>
                  </a:extLst>
                </a:gridCol>
                <a:gridCol w="334858">
                  <a:extLst>
                    <a:ext uri="{9D8B030D-6E8A-4147-A177-3AD203B41FA5}">
                      <a16:colId xmlns:a16="http://schemas.microsoft.com/office/drawing/2014/main" val="20004"/>
                    </a:ext>
                  </a:extLst>
                </a:gridCol>
                <a:gridCol w="334858">
                  <a:extLst>
                    <a:ext uri="{9D8B030D-6E8A-4147-A177-3AD203B41FA5}">
                      <a16:colId xmlns:a16="http://schemas.microsoft.com/office/drawing/2014/main" val="20005"/>
                    </a:ext>
                  </a:extLst>
                </a:gridCol>
                <a:gridCol w="334858">
                  <a:extLst>
                    <a:ext uri="{9D8B030D-6E8A-4147-A177-3AD203B41FA5}">
                      <a16:colId xmlns:a16="http://schemas.microsoft.com/office/drawing/2014/main" val="20006"/>
                    </a:ext>
                  </a:extLst>
                </a:gridCol>
                <a:gridCol w="334858">
                  <a:extLst>
                    <a:ext uri="{9D8B030D-6E8A-4147-A177-3AD203B41FA5}">
                      <a16:colId xmlns:a16="http://schemas.microsoft.com/office/drawing/2014/main" val="20007"/>
                    </a:ext>
                  </a:extLst>
                </a:gridCol>
                <a:gridCol w="334858">
                  <a:extLst>
                    <a:ext uri="{9D8B030D-6E8A-4147-A177-3AD203B41FA5}">
                      <a16:colId xmlns:a16="http://schemas.microsoft.com/office/drawing/2014/main" val="20008"/>
                    </a:ext>
                  </a:extLst>
                </a:gridCol>
                <a:gridCol w="334858">
                  <a:extLst>
                    <a:ext uri="{9D8B030D-6E8A-4147-A177-3AD203B41FA5}">
                      <a16:colId xmlns:a16="http://schemas.microsoft.com/office/drawing/2014/main" val="20009"/>
                    </a:ext>
                  </a:extLst>
                </a:gridCol>
                <a:gridCol w="334858">
                  <a:extLst>
                    <a:ext uri="{9D8B030D-6E8A-4147-A177-3AD203B41FA5}">
                      <a16:colId xmlns:a16="http://schemas.microsoft.com/office/drawing/2014/main" val="20010"/>
                    </a:ext>
                  </a:extLst>
                </a:gridCol>
                <a:gridCol w="334858">
                  <a:extLst>
                    <a:ext uri="{9D8B030D-6E8A-4147-A177-3AD203B41FA5}">
                      <a16:colId xmlns:a16="http://schemas.microsoft.com/office/drawing/2014/main" val="20011"/>
                    </a:ext>
                  </a:extLst>
                </a:gridCol>
                <a:gridCol w="334858">
                  <a:extLst>
                    <a:ext uri="{9D8B030D-6E8A-4147-A177-3AD203B41FA5}">
                      <a16:colId xmlns:a16="http://schemas.microsoft.com/office/drawing/2014/main" val="20012"/>
                    </a:ext>
                  </a:extLst>
                </a:gridCol>
                <a:gridCol w="334858">
                  <a:extLst>
                    <a:ext uri="{9D8B030D-6E8A-4147-A177-3AD203B41FA5}">
                      <a16:colId xmlns:a16="http://schemas.microsoft.com/office/drawing/2014/main" val="20013"/>
                    </a:ext>
                  </a:extLst>
                </a:gridCol>
                <a:gridCol w="334858">
                  <a:extLst>
                    <a:ext uri="{9D8B030D-6E8A-4147-A177-3AD203B41FA5}">
                      <a16:colId xmlns:a16="http://schemas.microsoft.com/office/drawing/2014/main" val="20014"/>
                    </a:ext>
                  </a:extLst>
                </a:gridCol>
                <a:gridCol w="334858">
                  <a:extLst>
                    <a:ext uri="{9D8B030D-6E8A-4147-A177-3AD203B41FA5}">
                      <a16:colId xmlns:a16="http://schemas.microsoft.com/office/drawing/2014/main" val="20015"/>
                    </a:ext>
                  </a:extLst>
                </a:gridCol>
                <a:gridCol w="334858">
                  <a:extLst>
                    <a:ext uri="{9D8B030D-6E8A-4147-A177-3AD203B41FA5}">
                      <a16:colId xmlns:a16="http://schemas.microsoft.com/office/drawing/2014/main" val="20016"/>
                    </a:ext>
                  </a:extLst>
                </a:gridCol>
                <a:gridCol w="334858">
                  <a:extLst>
                    <a:ext uri="{9D8B030D-6E8A-4147-A177-3AD203B41FA5}">
                      <a16:colId xmlns:a16="http://schemas.microsoft.com/office/drawing/2014/main" val="20017"/>
                    </a:ext>
                  </a:extLst>
                </a:gridCol>
                <a:gridCol w="334858">
                  <a:extLst>
                    <a:ext uri="{9D8B030D-6E8A-4147-A177-3AD203B41FA5}">
                      <a16:colId xmlns:a16="http://schemas.microsoft.com/office/drawing/2014/main" val="20018"/>
                    </a:ext>
                  </a:extLst>
                </a:gridCol>
                <a:gridCol w="334858">
                  <a:extLst>
                    <a:ext uri="{9D8B030D-6E8A-4147-A177-3AD203B41FA5}">
                      <a16:colId xmlns:a16="http://schemas.microsoft.com/office/drawing/2014/main" val="20019"/>
                    </a:ext>
                  </a:extLst>
                </a:gridCol>
                <a:gridCol w="334858">
                  <a:extLst>
                    <a:ext uri="{9D8B030D-6E8A-4147-A177-3AD203B41FA5}">
                      <a16:colId xmlns:a16="http://schemas.microsoft.com/office/drawing/2014/main" val="20020"/>
                    </a:ext>
                  </a:extLst>
                </a:gridCol>
                <a:gridCol w="334858">
                  <a:extLst>
                    <a:ext uri="{9D8B030D-6E8A-4147-A177-3AD203B41FA5}">
                      <a16:colId xmlns:a16="http://schemas.microsoft.com/office/drawing/2014/main" val="20021"/>
                    </a:ext>
                  </a:extLst>
                </a:gridCol>
                <a:gridCol w="334858">
                  <a:extLst>
                    <a:ext uri="{9D8B030D-6E8A-4147-A177-3AD203B41FA5}">
                      <a16:colId xmlns:a16="http://schemas.microsoft.com/office/drawing/2014/main" val="20022"/>
                    </a:ext>
                  </a:extLst>
                </a:gridCol>
                <a:gridCol w="334858">
                  <a:extLst>
                    <a:ext uri="{9D8B030D-6E8A-4147-A177-3AD203B41FA5}">
                      <a16:colId xmlns:a16="http://schemas.microsoft.com/office/drawing/2014/main" val="20023"/>
                    </a:ext>
                  </a:extLst>
                </a:gridCol>
                <a:gridCol w="334858">
                  <a:extLst>
                    <a:ext uri="{9D8B030D-6E8A-4147-A177-3AD203B41FA5}">
                      <a16:colId xmlns:a16="http://schemas.microsoft.com/office/drawing/2014/main" val="20024"/>
                    </a:ext>
                  </a:extLst>
                </a:gridCol>
                <a:gridCol w="334858">
                  <a:extLst>
                    <a:ext uri="{9D8B030D-6E8A-4147-A177-3AD203B41FA5}">
                      <a16:colId xmlns:a16="http://schemas.microsoft.com/office/drawing/2014/main" val="20025"/>
                    </a:ext>
                  </a:extLst>
                </a:gridCol>
              </a:tblGrid>
              <a:tr h="544286">
                <a:tc>
                  <a:txBody>
                    <a:bodyPr/>
                    <a:lstStyle/>
                    <a:p>
                      <a:pPr algn="l" fontAlgn="ctr"/>
                      <a:endParaRPr lang="en-US" sz="800" b="0" i="0" u="none" strike="noStrike" dirty="0">
                        <a:solidFill>
                          <a:srgbClr val="9933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a:solidFill>
                            <a:srgbClr val="000000"/>
                          </a:solidFill>
                          <a:latin typeface="Century Gothic" panose="020B0502020202020204" pitchFamily="34" charset="0"/>
                        </a:rPr>
                        <a:t>Veličina preduzeća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dirty="0" err="1">
                          <a:solidFill>
                            <a:srgbClr val="000000"/>
                          </a:solidFill>
                          <a:latin typeface="Century Gothic" panose="020B0502020202020204" pitchFamily="34" charset="0"/>
                        </a:rPr>
                        <a:t>Teritorija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poslovanja</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dirty="0" err="1">
                          <a:solidFill>
                            <a:srgbClr val="000000"/>
                          </a:solidFill>
                          <a:latin typeface="Century Gothic" panose="020B0502020202020204" pitchFamily="34" charset="0"/>
                        </a:rPr>
                        <a:t>Osnivanje</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firme</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51795">
                <a:tc>
                  <a:txBody>
                    <a:bodyPr/>
                    <a:lstStyle/>
                    <a:p>
                      <a:pPr algn="l" fontAlgn="ctr"/>
                      <a:r>
                        <a:rPr lang="en-US" sz="800" b="0" i="0" u="none" strike="noStrike" dirty="0">
                          <a:solidFill>
                            <a:srgbClr val="000000"/>
                          </a:solidFill>
                          <a:latin typeface="Century Gothic" panose="020B0502020202020204" pitchFamily="34" charset="0"/>
                        </a:rPr>
                        <a:t> </a:t>
                      </a:r>
                    </a:p>
                  </a:txBody>
                  <a:tcPr marL="4003" marR="4003" marT="400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Srednje</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Malo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 god.</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57135">
                <a:tc>
                  <a:txBody>
                    <a:bodyPr/>
                    <a:lstStyle/>
                    <a:p>
                      <a:pPr algn="ctr" fontAlgn="ctr"/>
                      <a:r>
                        <a:rPr lang="en-US" sz="8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effectLst/>
                          <a:latin typeface="Century Gothic" panose="020B0502020202020204" pitchFamily="34" charset="0"/>
                        </a:rPr>
                        <a:t>309</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40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225</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163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146</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123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51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72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30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118</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86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30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75</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46</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146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48</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75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177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357215">
                <a:tc>
                  <a:txBody>
                    <a:bodyPr/>
                    <a:lstStyle/>
                    <a:p>
                      <a:pPr algn="r" fontAlgn="ctr"/>
                      <a:endParaRPr lang="en-US" sz="800" b="0"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(A)</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405941">
                <a:tc gridSpan="26">
                  <a:txBody>
                    <a:bodyPr/>
                    <a:lstStyle/>
                    <a:p>
                      <a:pPr algn="l" fontAlgn="t"/>
                      <a:r>
                        <a:rPr lang="sr-Latn-BA" sz="800" b="1" i="0" u="none" strike="noStrike" kern="1200" dirty="0">
                          <a:solidFill>
                            <a:srgbClr val="000000"/>
                          </a:solidFill>
                          <a:effectLst/>
                          <a:latin typeface="Century Gothic" panose="020B0502020202020204" pitchFamily="34" charset="0"/>
                          <a:ea typeface="+mn-ea"/>
                          <a:cs typeface="+mn-cs"/>
                        </a:rPr>
                        <a:t>Da li ste se u procesu digitalne transformacije susretali sa nekim preprekama</a:t>
                      </a:r>
                      <a:endParaRPr lang="en-US" sz="800" b="1" i="0" u="none" strike="noStrike" kern="1200" dirty="0">
                        <a:solidFill>
                          <a:srgbClr val="000000"/>
                        </a:solidFill>
                        <a:effectLst/>
                        <a:latin typeface="Century Gothic" panose="020B0502020202020204" pitchFamily="34" charset="0"/>
                        <a:ea typeface="+mn-ea"/>
                        <a:cs typeface="+mn-cs"/>
                      </a:endParaRPr>
                    </a:p>
                  </a:txBody>
                  <a:tcPr marL="9525" marR="9525" marT="9525"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13601755"/>
                  </a:ext>
                </a:extLst>
              </a:tr>
              <a:tr h="401845">
                <a:tc>
                  <a:txBody>
                    <a:bodyPr/>
                    <a:lstStyle/>
                    <a:p>
                      <a:pPr algn="ctr" fontAlgn="t"/>
                      <a:r>
                        <a:rPr lang="sr-Latn-BA" sz="800" b="0" i="0" u="none" strike="noStrike" dirty="0">
                          <a:solidFill>
                            <a:srgbClr val="000000"/>
                          </a:solidFill>
                          <a:effectLst/>
                          <a:latin typeface="Century Gothic" panose="020B0502020202020204" pitchFamily="34" charset="0"/>
                        </a:rPr>
                        <a:t>Da</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31.1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38.4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38.7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26.6</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039551909"/>
                  </a:ext>
                </a:extLst>
              </a:tr>
              <a:tr h="401845">
                <a:tc gridSpan="26">
                  <a:txBody>
                    <a:bodyPr/>
                    <a:lstStyle/>
                    <a:p>
                      <a:pPr algn="l" fontAlgn="t"/>
                      <a:r>
                        <a:rPr lang="sr-Latn-BA" sz="800" b="1" i="0" u="none" strike="noStrike" dirty="0">
                          <a:solidFill>
                            <a:srgbClr val="000000"/>
                          </a:solidFill>
                          <a:effectLst/>
                          <a:latin typeface="Century Gothic" panose="020B0502020202020204" pitchFamily="34" charset="0"/>
                        </a:rPr>
                        <a:t>Da li vaše preduzeće ima digitalnu strategiju?</a:t>
                      </a:r>
                      <a:endParaRPr lang="en-US" sz="800" b="1" i="0" u="none" strike="noStrike" dirty="0">
                        <a:solidFill>
                          <a:srgbClr val="000000"/>
                        </a:solidFill>
                        <a:effectLst/>
                        <a:latin typeface="Century Gothic" panose="020B0502020202020204" pitchFamily="34" charset="0"/>
                      </a:endParaRPr>
                    </a:p>
                  </a:txBody>
                  <a:tcPr marL="9525" marR="9525" marT="9525"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159649218"/>
                  </a:ext>
                </a:extLst>
              </a:tr>
              <a:tr h="401845">
                <a:tc>
                  <a:txBody>
                    <a:bodyPr/>
                    <a:lstStyle/>
                    <a:p>
                      <a:pPr algn="ctr" fontAlgn="t"/>
                      <a:r>
                        <a:rPr lang="en-US" sz="800" b="0" i="0" u="none" strike="noStrike" dirty="0">
                          <a:solidFill>
                            <a:srgbClr val="000000"/>
                          </a:solidFill>
                          <a:effectLst/>
                          <a:latin typeface="Century Gothic" panose="020B0502020202020204" pitchFamily="34" charset="0"/>
                        </a:rPr>
                        <a:t>Da</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27.2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50</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FC000"/>
                    </a:solidFill>
                  </a:tcPr>
                </a:tc>
                <a:tc>
                  <a:txBody>
                    <a:bodyPr/>
                    <a:lstStyle/>
                    <a:p>
                      <a:pPr algn="ctr" fontAlgn="ctr"/>
                      <a:r>
                        <a:rPr lang="en-US" sz="800" b="0" i="0" u="none" strike="noStrike">
                          <a:solidFill>
                            <a:srgbClr val="000000"/>
                          </a:solidFill>
                          <a:effectLst/>
                          <a:latin typeface="Century Gothic" panose="020B0502020202020204" pitchFamily="34" charset="0"/>
                        </a:rPr>
                        <a:t>11.1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28.9</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33.1</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 C</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20.5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14.6</a:t>
                      </a:r>
                      <a:br>
                        <a:rPr lang="en-US" sz="800" b="1" i="0" u="none" strike="noStrike" dirty="0">
                          <a:solidFill>
                            <a:schemeClr val="bg1"/>
                          </a:solidFill>
                          <a:effectLst/>
                          <a:latin typeface="Century Gothic" panose="020B0502020202020204" pitchFamily="34" charset="0"/>
                        </a:rPr>
                      </a:br>
                      <a:endParaRPr lang="en-US" sz="800" b="1" i="0" u="none" strike="noStrike" dirty="0">
                        <a:solidFill>
                          <a:schemeClr val="bg1"/>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effectLst/>
                          <a:latin typeface="Century Gothic" panose="020B0502020202020204" pitchFamily="34" charset="0"/>
                        </a:rPr>
                        <a:t>37.3</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B</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effectLst/>
                          <a:latin typeface="Century Gothic" panose="020B0502020202020204" pitchFamily="34" charset="0"/>
                        </a:rPr>
                        <a:t>38.9</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B</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chemeClr val="bg1"/>
                          </a:solidFill>
                          <a:effectLst/>
                          <a:latin typeface="Century Gothic" panose="020B0502020202020204" pitchFamily="34" charset="0"/>
                        </a:rPr>
                        <a:t>47.1</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B</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31.4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41.7</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C</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38.5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24.9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401845">
                <a:tc>
                  <a:txBody>
                    <a:bodyPr/>
                    <a:lstStyle/>
                    <a:p>
                      <a:pPr algn="ctr" fontAlgn="t"/>
                      <a:r>
                        <a:rPr lang="en-US" sz="800" b="0" i="0" u="none" strike="noStrike" dirty="0">
                          <a:solidFill>
                            <a:srgbClr val="000000"/>
                          </a:solidFill>
                          <a:effectLst/>
                          <a:latin typeface="Century Gothic" panose="020B0502020202020204" pitchFamily="34" charset="0"/>
                        </a:rPr>
                        <a:t>Ne</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effectLst/>
                          <a:latin typeface="Century Gothic" panose="020B0502020202020204" pitchFamily="34" charset="0"/>
                        </a:rPr>
                        <a:t>62.5</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B</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effectLst/>
                          <a:latin typeface="Century Gothic" panose="020B0502020202020204" pitchFamily="34" charset="0"/>
                        </a:rPr>
                        <a:t>30.8</a:t>
                      </a:r>
                      <a:br>
                        <a:rPr lang="en-US" sz="800" b="1" i="0" u="none" strike="noStrike" dirty="0">
                          <a:solidFill>
                            <a:schemeClr val="bg1"/>
                          </a:solidFill>
                          <a:effectLst/>
                          <a:latin typeface="Century Gothic" panose="020B0502020202020204" pitchFamily="34" charset="0"/>
                        </a:rPr>
                      </a:br>
                      <a:endParaRPr lang="en-US" sz="800" b="1" i="0" u="none" strike="noStrike" dirty="0">
                        <a:solidFill>
                          <a:schemeClr val="bg1"/>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effectLst/>
                          <a:latin typeface="Century Gothic" panose="020B0502020202020204" pitchFamily="34" charset="0"/>
                        </a:rPr>
                        <a:t>66.7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85</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A B </a:t>
                      </a:r>
                      <a:r>
                        <a:rPr lang="en-US" sz="800" b="0" i="0" u="none" strike="noStrike" dirty="0">
                          <a:solidFill>
                            <a:srgbClr val="FFFFFF"/>
                          </a:solidFill>
                          <a:effectLst/>
                          <a:latin typeface="Century Gothic" panose="020B0502020202020204" pitchFamily="34" charset="0"/>
                        </a:rPr>
                        <a:t>E</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effectLst/>
                          <a:latin typeface="Century Gothic" panose="020B0502020202020204" pitchFamily="34" charset="0"/>
                        </a:rPr>
                        <a:t>61.8</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B</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56.4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69.2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chemeClr val="bg1"/>
                          </a:solidFill>
                          <a:effectLst/>
                          <a:latin typeface="Century Gothic" panose="020B0502020202020204" pitchFamily="34" charset="0"/>
                        </a:rPr>
                        <a:t>74.8</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A C</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000000"/>
                          </a:solidFill>
                          <a:effectLst/>
                          <a:latin typeface="Century Gothic" panose="020B0502020202020204" pitchFamily="34" charset="0"/>
                        </a:rPr>
                        <a:t>49</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54.2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65.2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45.8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69.3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56496557"/>
                  </a:ext>
                </a:extLst>
              </a:tr>
              <a:tr h="462492">
                <a:tc>
                  <a:txBody>
                    <a:bodyPr/>
                    <a:lstStyle/>
                    <a:p>
                      <a:pPr algn="ctr" fontAlgn="t"/>
                      <a:r>
                        <a:rPr lang="pl-PL" sz="800" b="0" i="0" u="none" strike="noStrike" dirty="0">
                          <a:solidFill>
                            <a:srgbClr val="000000"/>
                          </a:solidFill>
                          <a:effectLst/>
                          <a:latin typeface="Century Gothic" panose="020B0502020202020204" pitchFamily="34" charset="0"/>
                        </a:rPr>
                        <a:t>Drugo</a:t>
                      </a:r>
                      <a:r>
                        <a:rPr lang="en-US" sz="800" b="0" i="0" u="none" strike="noStrike" dirty="0">
                          <a:solidFill>
                            <a:srgbClr val="000000"/>
                          </a:solidFill>
                          <a:effectLst/>
                          <a:latin typeface="Century Gothic" panose="020B0502020202020204" pitchFamily="34" charset="0"/>
                        </a:rPr>
                        <a:t>/ne </a:t>
                      </a:r>
                      <a:r>
                        <a:rPr lang="en-US" sz="800" b="0" i="0" u="none" strike="noStrike" dirty="0" err="1">
                          <a:solidFill>
                            <a:srgbClr val="000000"/>
                          </a:solidFill>
                          <a:effectLst/>
                          <a:latin typeface="Century Gothic" panose="020B0502020202020204" pitchFamily="34" charset="0"/>
                        </a:rPr>
                        <a:t>znam</a:t>
                      </a:r>
                      <a:endParaRPr lang="pl-PL"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11.9</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graphicFrame>
        <p:nvGraphicFramePr>
          <p:cNvPr id="5" name="Chart 4">
            <a:extLst>
              <a:ext uri="{FF2B5EF4-FFF2-40B4-BE49-F238E27FC236}">
                <a16:creationId xmlns:a16="http://schemas.microsoft.com/office/drawing/2014/main" id="{977030D8-E4DA-470D-9760-FCF5046D1A76}"/>
              </a:ext>
            </a:extLst>
          </p:cNvPr>
          <p:cNvGraphicFramePr/>
          <p:nvPr>
            <p:extLst>
              <p:ext uri="{D42A27DB-BD31-4B8C-83A1-F6EECF244321}">
                <p14:modId xmlns:p14="http://schemas.microsoft.com/office/powerpoint/2010/main" val="2417420526"/>
              </p:ext>
            </p:extLst>
          </p:nvPr>
        </p:nvGraphicFramePr>
        <p:xfrm>
          <a:off x="544541" y="778789"/>
          <a:ext cx="2935903" cy="196441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hart 5">
            <a:extLst>
              <a:ext uri="{FF2B5EF4-FFF2-40B4-BE49-F238E27FC236}">
                <a16:creationId xmlns:a16="http://schemas.microsoft.com/office/drawing/2014/main" id="{D70ADF66-4CF4-4620-8186-75B3BE5D6538}"/>
              </a:ext>
            </a:extLst>
          </p:cNvPr>
          <p:cNvGraphicFramePr/>
          <p:nvPr>
            <p:extLst>
              <p:ext uri="{D42A27DB-BD31-4B8C-83A1-F6EECF244321}">
                <p14:modId xmlns:p14="http://schemas.microsoft.com/office/powerpoint/2010/main" val="2933174156"/>
              </p:ext>
            </p:extLst>
          </p:nvPr>
        </p:nvGraphicFramePr>
        <p:xfrm>
          <a:off x="441046" y="2751385"/>
          <a:ext cx="1872993" cy="2987678"/>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a:extLst>
              <a:ext uri="{FF2B5EF4-FFF2-40B4-BE49-F238E27FC236}">
                <a16:creationId xmlns:a16="http://schemas.microsoft.com/office/drawing/2014/main" id="{C06F5829-D8AD-4375-BBB1-99AD8D2EA2C4}"/>
              </a:ext>
            </a:extLst>
          </p:cNvPr>
          <p:cNvSpPr txBox="1"/>
          <p:nvPr/>
        </p:nvSpPr>
        <p:spPr>
          <a:xfrm>
            <a:off x="533968" y="5874820"/>
            <a:ext cx="11077710" cy="723275"/>
          </a:xfrm>
          <a:prstGeom prst="rect">
            <a:avLst/>
          </a:prstGeom>
          <a:noFill/>
        </p:spPr>
        <p:txBody>
          <a:bodyPr wrap="square" lIns="0" rIns="0" rtlCol="0">
            <a:spAutoFit/>
          </a:bodyPr>
          <a:lstStyle/>
          <a:p>
            <a:pPr algn="just">
              <a:spcAft>
                <a:spcPts val="600"/>
              </a:spcAft>
              <a:defRPr/>
            </a:pPr>
            <a:r>
              <a:rPr lang="sr-Latn-RS" sz="1200" noProof="1">
                <a:solidFill>
                  <a:srgbClr val="6E706E"/>
                </a:solidFill>
                <a:latin typeface="Century Gothic" panose="020B0502020202020204" pitchFamily="34" charset="0"/>
              </a:rPr>
              <a:t>Skoro trećina firmi se u procesu digitalne transformacije </a:t>
            </a:r>
            <a:r>
              <a:rPr lang="sr-Latn-RS" sz="1200" b="1" noProof="1">
                <a:solidFill>
                  <a:srgbClr val="6E706E"/>
                </a:solidFill>
                <a:latin typeface="Century Gothic" panose="020B0502020202020204" pitchFamily="34" charset="0"/>
              </a:rPr>
              <a:t>susrela sa preprekama</a:t>
            </a:r>
            <a:r>
              <a:rPr lang="sr-Latn-RS" sz="1200" noProof="1">
                <a:solidFill>
                  <a:srgbClr val="6E706E"/>
                </a:solidFill>
                <a:latin typeface="Century Gothic" panose="020B0502020202020204" pitchFamily="34" charset="0"/>
              </a:rPr>
              <a:t>. Uzroci za prepreke mogu biti različiti, ali sigurno je da bi ih bilo manje da preduzeća imaju digitalnu strategiju, što većinom nije slučaj, prema navodima samih privrednika.</a:t>
            </a:r>
          </a:p>
          <a:p>
            <a:pPr algn="just">
              <a:spcAft>
                <a:spcPts val="600"/>
              </a:spcAft>
              <a:defRPr/>
            </a:pPr>
            <a:r>
              <a:rPr lang="sr-Latn-RS" sz="1200" noProof="1">
                <a:solidFill>
                  <a:srgbClr val="6E706E"/>
                </a:solidFill>
                <a:latin typeface="Century Gothic" panose="020B0502020202020204" pitchFamily="34" charset="0"/>
              </a:rPr>
              <a:t>Inače, mala preduzeća imaju značajno manje nego velika, razvijenu digitalnu strategiju, kao i ona koja posluju na lokalnom nivou.</a:t>
            </a:r>
          </a:p>
        </p:txBody>
      </p:sp>
      <p:sp>
        <p:nvSpPr>
          <p:cNvPr id="25"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Da li ste se u procesu digitalne transformacije susretali sa nekim preprekama?</a:t>
            </a:r>
            <a:br>
              <a:rPr lang="it-IT" sz="2000" dirty="0">
                <a:solidFill>
                  <a:srgbClr val="004B88"/>
                </a:solidFill>
                <a:latin typeface="Century Gothic" panose="020B0502020202020204" pitchFamily="34" charset="0"/>
              </a:rPr>
            </a:br>
            <a:r>
              <a:rPr lang="it-IT" sz="2000" dirty="0">
                <a:solidFill>
                  <a:srgbClr val="004B88"/>
                </a:solidFill>
                <a:latin typeface="Century Gothic" panose="020B0502020202020204" pitchFamily="34" charset="0"/>
              </a:rPr>
              <a:t>Da li Vaše preduzeće ima digitalnu strategiju?</a:t>
            </a:r>
            <a:endParaRPr lang="en-US" sz="2000" dirty="0">
              <a:solidFill>
                <a:srgbClr val="004B88"/>
              </a:solidFill>
              <a:latin typeface="Century Gothic" panose="020B0502020202020204" pitchFamily="34" charset="0"/>
            </a:endParaRPr>
          </a:p>
        </p:txBody>
      </p:sp>
      <p:sp>
        <p:nvSpPr>
          <p:cNvPr id="36" name="Rectangle 35">
            <a:extLst>
              <a:ext uri="{FF2B5EF4-FFF2-40B4-BE49-F238E27FC236}">
                <a16:creationId xmlns:a16="http://schemas.microsoft.com/office/drawing/2014/main" id="{FACECB1E-AA61-4272-8679-B90C70D0CD04}"/>
              </a:ext>
            </a:extLst>
          </p:cNvPr>
          <p:cNvSpPr/>
          <p:nvPr/>
        </p:nvSpPr>
        <p:spPr>
          <a:xfrm>
            <a:off x="3585410" y="4214949"/>
            <a:ext cx="651163" cy="1264184"/>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37" name="Rectangle 36">
            <a:extLst>
              <a:ext uri="{FF2B5EF4-FFF2-40B4-BE49-F238E27FC236}">
                <a16:creationId xmlns:a16="http://schemas.microsoft.com/office/drawing/2014/main" id="{DB2E575B-2B7C-4AE7-B21B-F0D08DFD3258}"/>
              </a:ext>
            </a:extLst>
          </p:cNvPr>
          <p:cNvSpPr/>
          <p:nvPr/>
        </p:nvSpPr>
        <p:spPr>
          <a:xfrm>
            <a:off x="10276436" y="4213406"/>
            <a:ext cx="653426" cy="1264184"/>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38" name="Rectangle 37">
            <a:extLst>
              <a:ext uri="{FF2B5EF4-FFF2-40B4-BE49-F238E27FC236}">
                <a16:creationId xmlns:a16="http://schemas.microsoft.com/office/drawing/2014/main" id="{05659B55-2D25-422A-812F-34E8DAD0B4C3}"/>
              </a:ext>
            </a:extLst>
          </p:cNvPr>
          <p:cNvSpPr/>
          <p:nvPr/>
        </p:nvSpPr>
        <p:spPr>
          <a:xfrm>
            <a:off x="6579184" y="4218676"/>
            <a:ext cx="347598" cy="1264184"/>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40" name="Rectangle 39">
            <a:extLst>
              <a:ext uri="{FF2B5EF4-FFF2-40B4-BE49-F238E27FC236}">
                <a16:creationId xmlns:a16="http://schemas.microsoft.com/office/drawing/2014/main" id="{05659B55-2D25-422A-812F-34E8DAD0B4C3}"/>
              </a:ext>
            </a:extLst>
          </p:cNvPr>
          <p:cNvSpPr/>
          <p:nvPr/>
        </p:nvSpPr>
        <p:spPr>
          <a:xfrm>
            <a:off x="7258915" y="4218676"/>
            <a:ext cx="347598" cy="1264184"/>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41" name="Rectangle 40">
            <a:extLst>
              <a:ext uri="{FF2B5EF4-FFF2-40B4-BE49-F238E27FC236}">
                <a16:creationId xmlns:a16="http://schemas.microsoft.com/office/drawing/2014/main" id="{05659B55-2D25-422A-812F-34E8DAD0B4C3}"/>
              </a:ext>
            </a:extLst>
          </p:cNvPr>
          <p:cNvSpPr/>
          <p:nvPr/>
        </p:nvSpPr>
        <p:spPr>
          <a:xfrm>
            <a:off x="6579184" y="2462705"/>
            <a:ext cx="347598" cy="539440"/>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42" name="Rectangle 41">
            <a:extLst>
              <a:ext uri="{FF2B5EF4-FFF2-40B4-BE49-F238E27FC236}">
                <a16:creationId xmlns:a16="http://schemas.microsoft.com/office/drawing/2014/main" id="{05659B55-2D25-422A-812F-34E8DAD0B4C3}"/>
              </a:ext>
            </a:extLst>
          </p:cNvPr>
          <p:cNvSpPr/>
          <p:nvPr/>
        </p:nvSpPr>
        <p:spPr>
          <a:xfrm>
            <a:off x="7258915" y="2462705"/>
            <a:ext cx="347598" cy="539440"/>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43" name="Rectangle 42">
            <a:extLst>
              <a:ext uri="{FF2B5EF4-FFF2-40B4-BE49-F238E27FC236}">
                <a16:creationId xmlns:a16="http://schemas.microsoft.com/office/drawing/2014/main" id="{05659B55-2D25-422A-812F-34E8DAD0B4C3}"/>
              </a:ext>
            </a:extLst>
          </p:cNvPr>
          <p:cNvSpPr/>
          <p:nvPr/>
        </p:nvSpPr>
        <p:spPr>
          <a:xfrm>
            <a:off x="6579184" y="3283549"/>
            <a:ext cx="347598" cy="539440"/>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44" name="Rectangle 43">
            <a:extLst>
              <a:ext uri="{FF2B5EF4-FFF2-40B4-BE49-F238E27FC236}">
                <a16:creationId xmlns:a16="http://schemas.microsoft.com/office/drawing/2014/main" id="{05659B55-2D25-422A-812F-34E8DAD0B4C3}"/>
              </a:ext>
            </a:extLst>
          </p:cNvPr>
          <p:cNvSpPr/>
          <p:nvPr/>
        </p:nvSpPr>
        <p:spPr>
          <a:xfrm>
            <a:off x="7258915" y="3283549"/>
            <a:ext cx="347598" cy="539440"/>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45" name="Rectangle 44">
            <a:extLst>
              <a:ext uri="{FF2B5EF4-FFF2-40B4-BE49-F238E27FC236}">
                <a16:creationId xmlns:a16="http://schemas.microsoft.com/office/drawing/2014/main" id="{FACECB1E-AA61-4272-8679-B90C70D0CD04}"/>
              </a:ext>
            </a:extLst>
          </p:cNvPr>
          <p:cNvSpPr/>
          <p:nvPr/>
        </p:nvSpPr>
        <p:spPr>
          <a:xfrm>
            <a:off x="3585410" y="2462705"/>
            <a:ext cx="651163" cy="539440"/>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46" name="Rectangle 45">
            <a:extLst>
              <a:ext uri="{FF2B5EF4-FFF2-40B4-BE49-F238E27FC236}">
                <a16:creationId xmlns:a16="http://schemas.microsoft.com/office/drawing/2014/main" id="{FACECB1E-AA61-4272-8679-B90C70D0CD04}"/>
              </a:ext>
            </a:extLst>
          </p:cNvPr>
          <p:cNvSpPr/>
          <p:nvPr/>
        </p:nvSpPr>
        <p:spPr>
          <a:xfrm>
            <a:off x="3585410" y="3279822"/>
            <a:ext cx="651163" cy="539440"/>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47" name="Rectangle 46">
            <a:extLst>
              <a:ext uri="{FF2B5EF4-FFF2-40B4-BE49-F238E27FC236}">
                <a16:creationId xmlns:a16="http://schemas.microsoft.com/office/drawing/2014/main" id="{DB2E575B-2B7C-4AE7-B21B-F0D08DFD3258}"/>
              </a:ext>
            </a:extLst>
          </p:cNvPr>
          <p:cNvSpPr/>
          <p:nvPr/>
        </p:nvSpPr>
        <p:spPr>
          <a:xfrm>
            <a:off x="10276436" y="2462705"/>
            <a:ext cx="653426" cy="539440"/>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48" name="Rectangle 47">
            <a:extLst>
              <a:ext uri="{FF2B5EF4-FFF2-40B4-BE49-F238E27FC236}">
                <a16:creationId xmlns:a16="http://schemas.microsoft.com/office/drawing/2014/main" id="{DB2E575B-2B7C-4AE7-B21B-F0D08DFD3258}"/>
              </a:ext>
            </a:extLst>
          </p:cNvPr>
          <p:cNvSpPr/>
          <p:nvPr/>
        </p:nvSpPr>
        <p:spPr>
          <a:xfrm>
            <a:off x="10276436" y="3336644"/>
            <a:ext cx="653426" cy="539440"/>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170333692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a:extLst>
              <a:ext uri="{FF2B5EF4-FFF2-40B4-BE49-F238E27FC236}">
                <a16:creationId xmlns:a16="http://schemas.microsoft.com/office/drawing/2014/main" id="{60044290-6737-4EBE-9F0C-53CB2FF62310}"/>
              </a:ext>
            </a:extLst>
          </p:cNvPr>
          <p:cNvGraphicFramePr/>
          <p:nvPr>
            <p:extLst>
              <p:ext uri="{D42A27DB-BD31-4B8C-83A1-F6EECF244321}">
                <p14:modId xmlns:p14="http://schemas.microsoft.com/office/powerpoint/2010/main" val="2582267774"/>
              </p:ext>
            </p:extLst>
          </p:nvPr>
        </p:nvGraphicFramePr>
        <p:xfrm>
          <a:off x="163895" y="312855"/>
          <a:ext cx="12028105" cy="5559965"/>
        </p:xfrm>
        <a:graphic>
          <a:graphicData uri="http://schemas.openxmlformats.org/drawingml/2006/chart">
            <c:chart xmlns:c="http://schemas.openxmlformats.org/drawingml/2006/chart" xmlns:r="http://schemas.openxmlformats.org/officeDocument/2006/relationships" r:id="rId2"/>
          </a:graphicData>
        </a:graphic>
      </p:graphicFrame>
      <p:sp>
        <p:nvSpPr>
          <p:cNvPr id="2" name="Slide Number Placeholder 1">
            <a:extLst>
              <a:ext uri="{FF2B5EF4-FFF2-40B4-BE49-F238E27FC236}">
                <a16:creationId xmlns:a16="http://schemas.microsoft.com/office/drawing/2014/main" id="{485B7DBA-9C66-4243-A66A-D77BF2563084}"/>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47</a:t>
            </a:fld>
            <a:endParaRPr lang="en-US" dirty="0"/>
          </a:p>
        </p:txBody>
      </p:sp>
      <p:sp>
        <p:nvSpPr>
          <p:cNvPr id="7" name="TextBox 6">
            <a:extLst>
              <a:ext uri="{FF2B5EF4-FFF2-40B4-BE49-F238E27FC236}">
                <a16:creationId xmlns:a16="http://schemas.microsoft.com/office/drawing/2014/main" id="{C06F5829-D8AD-4375-BBB1-99AD8D2EA2C4}"/>
              </a:ext>
            </a:extLst>
          </p:cNvPr>
          <p:cNvSpPr txBox="1"/>
          <p:nvPr/>
        </p:nvSpPr>
        <p:spPr>
          <a:xfrm>
            <a:off x="533967" y="5591512"/>
            <a:ext cx="11052149" cy="907941"/>
          </a:xfrm>
          <a:prstGeom prst="rect">
            <a:avLst/>
          </a:prstGeom>
          <a:noFill/>
        </p:spPr>
        <p:txBody>
          <a:bodyPr wrap="square" lIns="0" rIns="0" rtlCol="0">
            <a:spAutoFit/>
          </a:bodyPr>
          <a:lstStyle/>
          <a:p>
            <a:pPr algn="just">
              <a:spcAft>
                <a:spcPts val="600"/>
              </a:spcAft>
              <a:defRPr/>
            </a:pPr>
            <a:r>
              <a:rPr lang="sr-Latn-RS" sz="1200" noProof="1">
                <a:solidFill>
                  <a:srgbClr val="6E706E"/>
                </a:solidFill>
                <a:latin typeface="Century Gothic" panose="020B0502020202020204" pitchFamily="34" charset="0"/>
              </a:rPr>
              <a:t>Najveći broj firmi – ¼ njih se nije susretala sa značajnim </a:t>
            </a:r>
            <a:r>
              <a:rPr lang="sr-Latn-RS" sz="1200" b="1" noProof="1">
                <a:solidFill>
                  <a:srgbClr val="6E706E"/>
                </a:solidFill>
                <a:latin typeface="Century Gothic" panose="020B0502020202020204" pitchFamily="34" charset="0"/>
              </a:rPr>
              <a:t>administrativnim barijerama </a:t>
            </a:r>
            <a:r>
              <a:rPr lang="sr-Latn-RS" sz="1200" noProof="1">
                <a:solidFill>
                  <a:srgbClr val="6E706E"/>
                </a:solidFill>
                <a:latin typeface="Century Gothic" panose="020B0502020202020204" pitchFamily="34" charset="0"/>
              </a:rPr>
              <a:t>kod digitalne transformacije. Slede razlozi koji se odnose na nejasne tržišne potrebe za digitalnom transformacijom i nedovoljne finansijske mogućnosti za ovu vrstu transformacije. </a:t>
            </a:r>
          </a:p>
          <a:p>
            <a:pPr algn="just">
              <a:spcAft>
                <a:spcPts val="600"/>
              </a:spcAft>
              <a:defRPr/>
            </a:pPr>
            <a:r>
              <a:rPr lang="sr-Latn-RS" sz="1200" noProof="1">
                <a:solidFill>
                  <a:srgbClr val="6E706E"/>
                </a:solidFill>
                <a:latin typeface="Century Gothic" panose="020B0502020202020204" pitchFamily="34" charset="0"/>
              </a:rPr>
              <a:t>Pri kraju liste barijera je i nepostojanje adekvatnog regulatornog okvira. Minimum 1/5 preduzeća očekuje od države novačnu podršku u vidu grantova i subvencija, a ima poteškoće u dobijanju istih.     </a:t>
            </a:r>
          </a:p>
        </p:txBody>
      </p:sp>
      <p:sp>
        <p:nvSpPr>
          <p:cNvPr id="8"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Koliko su navedene barijere uticale na digitalne transformacije</a:t>
            </a:r>
            <a:endParaRPr lang="sr-Latn-RS" sz="2000" dirty="0">
              <a:solidFill>
                <a:srgbClr val="004B88"/>
              </a:solidFill>
              <a:latin typeface="Century Gothic" panose="020B0502020202020204" pitchFamily="34" charset="0"/>
            </a:endParaRPr>
          </a:p>
          <a:p>
            <a:r>
              <a:rPr lang="it-IT" sz="2000" dirty="0">
                <a:solidFill>
                  <a:srgbClr val="004B88"/>
                </a:solidFill>
                <a:latin typeface="Century Gothic" panose="020B0502020202020204" pitchFamily="34" charset="0"/>
              </a:rPr>
              <a:t>Vašeg preduzeća? </a:t>
            </a:r>
            <a:endParaRPr lang="en-US" sz="2000" dirty="0">
              <a:solidFill>
                <a:srgbClr val="004B88"/>
              </a:solidFill>
              <a:latin typeface="Century Gothic" panose="020B0502020202020204" pitchFamily="34" charset="0"/>
            </a:endParaRPr>
          </a:p>
        </p:txBody>
      </p:sp>
      <p:sp>
        <p:nvSpPr>
          <p:cNvPr id="9" name="TextBox 8">
            <a:extLst>
              <a:ext uri="{FF2B5EF4-FFF2-40B4-BE49-F238E27FC236}">
                <a16:creationId xmlns:a16="http://schemas.microsoft.com/office/drawing/2014/main" id="{EF22715C-329B-4985-B298-76BAA0DB8E57}"/>
              </a:ext>
            </a:extLst>
          </p:cNvPr>
          <p:cNvSpPr txBox="1"/>
          <p:nvPr/>
        </p:nvSpPr>
        <p:spPr>
          <a:xfrm>
            <a:off x="10870086" y="6431190"/>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6E706E"/>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6E706E"/>
                </a:solidFill>
                <a:effectLst/>
                <a:uLnTx/>
                <a:uFillTx/>
                <a:latin typeface="Century Gothic" panose="020B0502020202020204" pitchFamily="34" charset="0"/>
              </a:rPr>
              <a:t>: n = 309</a:t>
            </a:r>
          </a:p>
        </p:txBody>
      </p:sp>
    </p:spTree>
    <p:extLst>
      <p:ext uri="{BB962C8B-B14F-4D97-AF65-F5344CB8AC3E}">
        <p14:creationId xmlns:p14="http://schemas.microsoft.com/office/powerpoint/2010/main" val="387124284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83F09976-FBCA-4825-A08C-14B212575165}"/>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48</a:t>
            </a:fld>
            <a:endParaRPr lang="en-US" dirty="0"/>
          </a:p>
        </p:txBody>
      </p:sp>
      <p:graphicFrame>
        <p:nvGraphicFramePr>
          <p:cNvPr id="7" name="Table 6">
            <a:extLst>
              <a:ext uri="{FF2B5EF4-FFF2-40B4-BE49-F238E27FC236}">
                <a16:creationId xmlns:a16="http://schemas.microsoft.com/office/drawing/2014/main" id="{2FBD9DE5-8D01-4BCD-81C7-105C7B1F589B}"/>
              </a:ext>
            </a:extLst>
          </p:cNvPr>
          <p:cNvGraphicFramePr>
            <a:graphicFrameLocks noGrp="1"/>
          </p:cNvGraphicFramePr>
          <p:nvPr>
            <p:extLst>
              <p:ext uri="{D42A27DB-BD31-4B8C-83A1-F6EECF244321}">
                <p14:modId xmlns:p14="http://schemas.microsoft.com/office/powerpoint/2010/main" val="4228712522"/>
              </p:ext>
            </p:extLst>
          </p:nvPr>
        </p:nvGraphicFramePr>
        <p:xfrm>
          <a:off x="284915" y="1275356"/>
          <a:ext cx="11622170" cy="4739136"/>
        </p:xfrm>
        <a:graphic>
          <a:graphicData uri="http://schemas.openxmlformats.org/drawingml/2006/table">
            <a:tbl>
              <a:tblPr/>
              <a:tblGrid>
                <a:gridCol w="1645920">
                  <a:extLst>
                    <a:ext uri="{9D8B030D-6E8A-4147-A177-3AD203B41FA5}">
                      <a16:colId xmlns:a16="http://schemas.microsoft.com/office/drawing/2014/main" val="20000"/>
                    </a:ext>
                  </a:extLst>
                </a:gridCol>
                <a:gridCol w="399050">
                  <a:extLst>
                    <a:ext uri="{9D8B030D-6E8A-4147-A177-3AD203B41FA5}">
                      <a16:colId xmlns:a16="http://schemas.microsoft.com/office/drawing/2014/main" val="20001"/>
                    </a:ext>
                  </a:extLst>
                </a:gridCol>
                <a:gridCol w="399050">
                  <a:extLst>
                    <a:ext uri="{9D8B030D-6E8A-4147-A177-3AD203B41FA5}">
                      <a16:colId xmlns:a16="http://schemas.microsoft.com/office/drawing/2014/main" val="20002"/>
                    </a:ext>
                  </a:extLst>
                </a:gridCol>
                <a:gridCol w="399050">
                  <a:extLst>
                    <a:ext uri="{9D8B030D-6E8A-4147-A177-3AD203B41FA5}">
                      <a16:colId xmlns:a16="http://schemas.microsoft.com/office/drawing/2014/main" val="20003"/>
                    </a:ext>
                  </a:extLst>
                </a:gridCol>
                <a:gridCol w="399050">
                  <a:extLst>
                    <a:ext uri="{9D8B030D-6E8A-4147-A177-3AD203B41FA5}">
                      <a16:colId xmlns:a16="http://schemas.microsoft.com/office/drawing/2014/main" val="20004"/>
                    </a:ext>
                  </a:extLst>
                </a:gridCol>
                <a:gridCol w="399050">
                  <a:extLst>
                    <a:ext uri="{9D8B030D-6E8A-4147-A177-3AD203B41FA5}">
                      <a16:colId xmlns:a16="http://schemas.microsoft.com/office/drawing/2014/main" val="20005"/>
                    </a:ext>
                  </a:extLst>
                </a:gridCol>
                <a:gridCol w="399050">
                  <a:extLst>
                    <a:ext uri="{9D8B030D-6E8A-4147-A177-3AD203B41FA5}">
                      <a16:colId xmlns:a16="http://schemas.microsoft.com/office/drawing/2014/main" val="20006"/>
                    </a:ext>
                  </a:extLst>
                </a:gridCol>
                <a:gridCol w="399050">
                  <a:extLst>
                    <a:ext uri="{9D8B030D-6E8A-4147-A177-3AD203B41FA5}">
                      <a16:colId xmlns:a16="http://schemas.microsoft.com/office/drawing/2014/main" val="20007"/>
                    </a:ext>
                  </a:extLst>
                </a:gridCol>
                <a:gridCol w="399050">
                  <a:extLst>
                    <a:ext uri="{9D8B030D-6E8A-4147-A177-3AD203B41FA5}">
                      <a16:colId xmlns:a16="http://schemas.microsoft.com/office/drawing/2014/main" val="20008"/>
                    </a:ext>
                  </a:extLst>
                </a:gridCol>
                <a:gridCol w="399050">
                  <a:extLst>
                    <a:ext uri="{9D8B030D-6E8A-4147-A177-3AD203B41FA5}">
                      <a16:colId xmlns:a16="http://schemas.microsoft.com/office/drawing/2014/main" val="20009"/>
                    </a:ext>
                  </a:extLst>
                </a:gridCol>
                <a:gridCol w="399050">
                  <a:extLst>
                    <a:ext uri="{9D8B030D-6E8A-4147-A177-3AD203B41FA5}">
                      <a16:colId xmlns:a16="http://schemas.microsoft.com/office/drawing/2014/main" val="20010"/>
                    </a:ext>
                  </a:extLst>
                </a:gridCol>
                <a:gridCol w="399050">
                  <a:extLst>
                    <a:ext uri="{9D8B030D-6E8A-4147-A177-3AD203B41FA5}">
                      <a16:colId xmlns:a16="http://schemas.microsoft.com/office/drawing/2014/main" val="20011"/>
                    </a:ext>
                  </a:extLst>
                </a:gridCol>
                <a:gridCol w="399050">
                  <a:extLst>
                    <a:ext uri="{9D8B030D-6E8A-4147-A177-3AD203B41FA5}">
                      <a16:colId xmlns:a16="http://schemas.microsoft.com/office/drawing/2014/main" val="20012"/>
                    </a:ext>
                  </a:extLst>
                </a:gridCol>
                <a:gridCol w="399050">
                  <a:extLst>
                    <a:ext uri="{9D8B030D-6E8A-4147-A177-3AD203B41FA5}">
                      <a16:colId xmlns:a16="http://schemas.microsoft.com/office/drawing/2014/main" val="20013"/>
                    </a:ext>
                  </a:extLst>
                </a:gridCol>
                <a:gridCol w="399050">
                  <a:extLst>
                    <a:ext uri="{9D8B030D-6E8A-4147-A177-3AD203B41FA5}">
                      <a16:colId xmlns:a16="http://schemas.microsoft.com/office/drawing/2014/main" val="20014"/>
                    </a:ext>
                  </a:extLst>
                </a:gridCol>
                <a:gridCol w="399050">
                  <a:extLst>
                    <a:ext uri="{9D8B030D-6E8A-4147-A177-3AD203B41FA5}">
                      <a16:colId xmlns:a16="http://schemas.microsoft.com/office/drawing/2014/main" val="20015"/>
                    </a:ext>
                  </a:extLst>
                </a:gridCol>
                <a:gridCol w="399050">
                  <a:extLst>
                    <a:ext uri="{9D8B030D-6E8A-4147-A177-3AD203B41FA5}">
                      <a16:colId xmlns:a16="http://schemas.microsoft.com/office/drawing/2014/main" val="20016"/>
                    </a:ext>
                  </a:extLst>
                </a:gridCol>
                <a:gridCol w="399050">
                  <a:extLst>
                    <a:ext uri="{9D8B030D-6E8A-4147-A177-3AD203B41FA5}">
                      <a16:colId xmlns:a16="http://schemas.microsoft.com/office/drawing/2014/main" val="20017"/>
                    </a:ext>
                  </a:extLst>
                </a:gridCol>
                <a:gridCol w="399050">
                  <a:extLst>
                    <a:ext uri="{9D8B030D-6E8A-4147-A177-3AD203B41FA5}">
                      <a16:colId xmlns:a16="http://schemas.microsoft.com/office/drawing/2014/main" val="20018"/>
                    </a:ext>
                  </a:extLst>
                </a:gridCol>
                <a:gridCol w="399050">
                  <a:extLst>
                    <a:ext uri="{9D8B030D-6E8A-4147-A177-3AD203B41FA5}">
                      <a16:colId xmlns:a16="http://schemas.microsoft.com/office/drawing/2014/main" val="20019"/>
                    </a:ext>
                  </a:extLst>
                </a:gridCol>
                <a:gridCol w="399050">
                  <a:extLst>
                    <a:ext uri="{9D8B030D-6E8A-4147-A177-3AD203B41FA5}">
                      <a16:colId xmlns:a16="http://schemas.microsoft.com/office/drawing/2014/main" val="20020"/>
                    </a:ext>
                  </a:extLst>
                </a:gridCol>
                <a:gridCol w="399050">
                  <a:extLst>
                    <a:ext uri="{9D8B030D-6E8A-4147-A177-3AD203B41FA5}">
                      <a16:colId xmlns:a16="http://schemas.microsoft.com/office/drawing/2014/main" val="20021"/>
                    </a:ext>
                  </a:extLst>
                </a:gridCol>
                <a:gridCol w="399050">
                  <a:extLst>
                    <a:ext uri="{9D8B030D-6E8A-4147-A177-3AD203B41FA5}">
                      <a16:colId xmlns:a16="http://schemas.microsoft.com/office/drawing/2014/main" val="20022"/>
                    </a:ext>
                  </a:extLst>
                </a:gridCol>
                <a:gridCol w="399050">
                  <a:extLst>
                    <a:ext uri="{9D8B030D-6E8A-4147-A177-3AD203B41FA5}">
                      <a16:colId xmlns:a16="http://schemas.microsoft.com/office/drawing/2014/main" val="20023"/>
                    </a:ext>
                  </a:extLst>
                </a:gridCol>
                <a:gridCol w="399050">
                  <a:extLst>
                    <a:ext uri="{9D8B030D-6E8A-4147-A177-3AD203B41FA5}">
                      <a16:colId xmlns:a16="http://schemas.microsoft.com/office/drawing/2014/main" val="20024"/>
                    </a:ext>
                  </a:extLst>
                </a:gridCol>
                <a:gridCol w="399050">
                  <a:extLst>
                    <a:ext uri="{9D8B030D-6E8A-4147-A177-3AD203B41FA5}">
                      <a16:colId xmlns:a16="http://schemas.microsoft.com/office/drawing/2014/main" val="20025"/>
                    </a:ext>
                  </a:extLst>
                </a:gridCol>
              </a:tblGrid>
              <a:tr h="544286">
                <a:tc>
                  <a:txBody>
                    <a:bodyPr/>
                    <a:lstStyle/>
                    <a:p>
                      <a:pPr algn="l" fontAlgn="ctr"/>
                      <a:endParaRPr lang="en-US" sz="800" b="0" i="0" u="none" strike="noStrike" dirty="0">
                        <a:solidFill>
                          <a:srgbClr val="9933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dirty="0" err="1">
                          <a:solidFill>
                            <a:srgbClr val="000000"/>
                          </a:solidFill>
                          <a:latin typeface="Century Gothic" panose="020B0502020202020204" pitchFamily="34" charset="0"/>
                        </a:rPr>
                        <a:t>Veličina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preduzeća</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latin typeface="Century Gothic" panose="020B0502020202020204" pitchFamily="34" charset="0"/>
                        </a:rPr>
                        <a:t>Teritorija poslovanja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Osnivanje firme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51795">
                <a:tc>
                  <a:txBody>
                    <a:bodyPr/>
                    <a:lstStyle/>
                    <a:p>
                      <a:pPr algn="l" fontAlgn="ctr"/>
                      <a:r>
                        <a:rPr lang="en-US" sz="800" b="0" i="0" u="none" strike="noStrike" dirty="0">
                          <a:solidFill>
                            <a:srgbClr val="000000"/>
                          </a:solidFill>
                          <a:latin typeface="Century Gothic" panose="020B0502020202020204" pitchFamily="34" charset="0"/>
                        </a:rPr>
                        <a:t> </a:t>
                      </a:r>
                    </a:p>
                  </a:txBody>
                  <a:tcPr marL="4003" marR="4003" marT="400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Srednje</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Malo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Privredno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društvo</a:t>
                      </a:r>
                      <a:endParaRPr lang="en-US" sz="800" b="0" i="0" u="none" strike="noStrike" dirty="0">
                        <a:solidFill>
                          <a:srgbClr val="000000"/>
                        </a:solidFill>
                        <a:latin typeface="Century Gothic" panose="020B0502020202020204" pitchFamily="34" charset="0"/>
                      </a:endParaRP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Preduzetnik</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Lokalni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nivo</a:t>
                      </a:r>
                      <a:r>
                        <a:rPr lang="en-US" sz="800" b="0" i="0" u="none" strike="noStrike" dirty="0">
                          <a:solidFill>
                            <a:srgbClr val="000000"/>
                          </a:solidFill>
                          <a:latin typeface="Century Gothic" panose="020B0502020202020204" pitchFamily="34" charset="0"/>
                        </a:rPr>
                        <a:t> (grad)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Regionalni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nivo</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Beograd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 god.</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57135">
                <a:tc>
                  <a:txBody>
                    <a:bodyPr/>
                    <a:lstStyle/>
                    <a:p>
                      <a:pPr algn="ctr" fontAlgn="ctr"/>
                      <a:r>
                        <a:rPr lang="en-US" sz="8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effectLst/>
                          <a:latin typeface="Century Gothic" panose="020B0502020202020204" pitchFamily="34" charset="0"/>
                        </a:rPr>
                        <a:t>309</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40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225</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163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146</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123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51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72</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30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118</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86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30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75</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46</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69</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146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48</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13</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26</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75</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177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357215">
                <a:tc>
                  <a:txBody>
                    <a:bodyPr/>
                    <a:lstStyle/>
                    <a:p>
                      <a:pPr algn="ctr" fontAlgn="ctr"/>
                      <a:r>
                        <a:rPr lang="en-US" sz="800" b="0" i="0" u="none" strike="noStrike" dirty="0" err="1">
                          <a:solidFill>
                            <a:srgbClr val="000000"/>
                          </a:solidFill>
                          <a:latin typeface="Century Gothic" panose="020B0502020202020204" pitchFamily="34" charset="0"/>
                        </a:rPr>
                        <a:t>Grupa</a:t>
                      </a:r>
                      <a:endParaRPr lang="en-US" sz="800" b="0"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(A)</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01845">
                <a:tc>
                  <a:txBody>
                    <a:bodyPr/>
                    <a:lstStyle/>
                    <a:p>
                      <a:pPr marL="0" algn="l" defTabSz="914400" rtl="0" eaLnBrk="1" fontAlgn="t" latinLnBrk="0" hangingPunct="1"/>
                      <a:r>
                        <a:rPr lang="en-US" sz="800" b="0" i="0" u="none" strike="noStrike" kern="1200" dirty="0" err="1">
                          <a:solidFill>
                            <a:srgbClr val="000000"/>
                          </a:solidFill>
                          <a:effectLst/>
                          <a:latin typeface="Century Gothic" panose="020B0502020202020204" pitchFamily="34" charset="0"/>
                          <a:ea typeface="+mn-ea"/>
                          <a:cs typeface="+mn-cs"/>
                        </a:rPr>
                        <a:t>Administrativne</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barijere</a:t>
                      </a:r>
                      <a:endParaRPr lang="en-US" sz="800" b="0" i="0" u="none" strike="noStrike" kern="1200" dirty="0">
                        <a:solidFill>
                          <a:srgbClr val="000000"/>
                        </a:solidFill>
                        <a:effectLst/>
                        <a:latin typeface="Century Gothic" panose="020B0502020202020204" pitchFamily="34" charset="0"/>
                        <a:ea typeface="+mn-ea"/>
                        <a:cs typeface="+mn-cs"/>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1.87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2.31</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D</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2.22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1.55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1.94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401845">
                <a:tc>
                  <a:txBody>
                    <a:bodyPr/>
                    <a:lstStyle/>
                    <a:p>
                      <a:pPr marL="0" algn="l" defTabSz="914400" rtl="0" eaLnBrk="1" fontAlgn="t" latinLnBrk="0" hangingPunct="1"/>
                      <a:r>
                        <a:rPr lang="en-US" sz="800" b="0" i="0" u="none" strike="noStrike" kern="1200" dirty="0" err="1">
                          <a:solidFill>
                            <a:srgbClr val="000000"/>
                          </a:solidFill>
                          <a:effectLst/>
                          <a:latin typeface="Century Gothic" panose="020B0502020202020204" pitchFamily="34" charset="0"/>
                          <a:ea typeface="+mn-ea"/>
                          <a:cs typeface="+mn-cs"/>
                        </a:rPr>
                        <a:t>Nejasne</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tržišne</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potrebe</a:t>
                      </a:r>
                      <a:r>
                        <a:rPr lang="en-US" sz="800" b="0" i="0" u="none" strike="noStrike" kern="1200" dirty="0">
                          <a:solidFill>
                            <a:srgbClr val="000000"/>
                          </a:solidFill>
                          <a:effectLst/>
                          <a:latin typeface="Century Gothic" panose="020B0502020202020204" pitchFamily="34" charset="0"/>
                          <a:ea typeface="+mn-ea"/>
                          <a:cs typeface="+mn-cs"/>
                        </a:rPr>
                        <a:t> za </a:t>
                      </a:r>
                      <a:r>
                        <a:rPr lang="en-US" sz="800" b="0" i="0" u="none" strike="noStrike" kern="1200" dirty="0" err="1">
                          <a:solidFill>
                            <a:srgbClr val="000000"/>
                          </a:solidFill>
                          <a:effectLst/>
                          <a:latin typeface="Century Gothic" panose="020B0502020202020204" pitchFamily="34" charset="0"/>
                          <a:ea typeface="+mn-ea"/>
                          <a:cs typeface="+mn-cs"/>
                        </a:rPr>
                        <a:t>digitalnom</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transformacijom</a:t>
                      </a:r>
                      <a:endParaRPr lang="en-US" sz="800" b="0" i="0" u="none" strike="noStrike" kern="1200" dirty="0">
                        <a:solidFill>
                          <a:srgbClr val="000000"/>
                        </a:solidFill>
                        <a:effectLst/>
                        <a:latin typeface="Century Gothic" panose="020B0502020202020204" pitchFamily="34" charset="0"/>
                        <a:ea typeface="+mn-ea"/>
                        <a:cs typeface="+mn-cs"/>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1.67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2.35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56496557"/>
                  </a:ext>
                </a:extLst>
              </a:tr>
              <a:tr h="462492">
                <a:tc>
                  <a:txBody>
                    <a:bodyPr/>
                    <a:lstStyle/>
                    <a:p>
                      <a:pPr marL="0" algn="l" defTabSz="914400" rtl="0" eaLnBrk="1" fontAlgn="t" latinLnBrk="0" hangingPunct="1"/>
                      <a:r>
                        <a:rPr lang="en-US" sz="800" b="0" i="0" u="none" strike="noStrike" kern="1200" dirty="0" err="1">
                          <a:solidFill>
                            <a:srgbClr val="000000"/>
                          </a:solidFill>
                          <a:effectLst/>
                          <a:latin typeface="Century Gothic" panose="020B0502020202020204" pitchFamily="34" charset="0"/>
                          <a:ea typeface="+mn-ea"/>
                          <a:cs typeface="+mn-cs"/>
                        </a:rPr>
                        <a:t>Nedovoljno</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finansija</a:t>
                      </a:r>
                      <a:r>
                        <a:rPr lang="en-US" sz="800" b="0" i="0" u="none" strike="noStrike" kern="1200" dirty="0">
                          <a:solidFill>
                            <a:srgbClr val="000000"/>
                          </a:solidFill>
                          <a:effectLst/>
                          <a:latin typeface="Century Gothic" panose="020B0502020202020204" pitchFamily="34" charset="0"/>
                          <a:ea typeface="+mn-ea"/>
                          <a:cs typeface="+mn-cs"/>
                        </a:rPr>
                        <a:t> za </a:t>
                      </a:r>
                      <a:r>
                        <a:rPr lang="en-US" sz="800" b="0" i="0" u="none" strike="noStrike" kern="1200" dirty="0" err="1">
                          <a:solidFill>
                            <a:srgbClr val="000000"/>
                          </a:solidFill>
                          <a:effectLst/>
                          <a:latin typeface="Century Gothic" panose="020B0502020202020204" pitchFamily="34" charset="0"/>
                          <a:ea typeface="+mn-ea"/>
                          <a:cs typeface="+mn-cs"/>
                        </a:rPr>
                        <a:t>digitalnu</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transformaciju</a:t>
                      </a:r>
                      <a:endParaRPr lang="en-US" sz="800" b="0" i="0" u="none" strike="noStrike" kern="1200" dirty="0">
                        <a:solidFill>
                          <a:srgbClr val="000000"/>
                        </a:solidFill>
                        <a:effectLst/>
                        <a:latin typeface="Century Gothic" panose="020B0502020202020204" pitchFamily="34" charset="0"/>
                        <a:ea typeface="+mn-ea"/>
                        <a:cs typeface="+mn-cs"/>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1.84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1.76</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1.81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1.88</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401845">
                <a:tc>
                  <a:txBody>
                    <a:bodyPr/>
                    <a:lstStyle/>
                    <a:p>
                      <a:pPr marL="0" algn="l" defTabSz="914400" rtl="0" eaLnBrk="1" fontAlgn="t" latinLnBrk="0" hangingPunct="1"/>
                      <a:r>
                        <a:rPr lang="en-US" sz="800" b="0" i="0" u="none" strike="noStrike" kern="1200" dirty="0" err="1">
                          <a:solidFill>
                            <a:srgbClr val="000000"/>
                          </a:solidFill>
                          <a:effectLst/>
                          <a:latin typeface="Century Gothic" panose="020B0502020202020204" pitchFamily="34" charset="0"/>
                          <a:ea typeface="+mn-ea"/>
                          <a:cs typeface="+mn-cs"/>
                        </a:rPr>
                        <a:t>Nedostatak</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obučenog</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kadra</a:t>
                      </a:r>
                      <a:endParaRPr lang="en-US" sz="800" b="0" i="0" u="none" strike="noStrike" kern="1200" dirty="0">
                        <a:solidFill>
                          <a:srgbClr val="000000"/>
                        </a:solidFill>
                        <a:effectLst/>
                        <a:latin typeface="Century Gothic" panose="020B0502020202020204" pitchFamily="34" charset="0"/>
                        <a:ea typeface="+mn-ea"/>
                        <a:cs typeface="+mn-cs"/>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1.81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1.83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2.2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1.67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6"/>
                  </a:ext>
                </a:extLst>
              </a:tr>
              <a:tr h="401845">
                <a:tc>
                  <a:txBody>
                    <a:bodyPr/>
                    <a:lstStyle/>
                    <a:p>
                      <a:pPr marL="0" algn="l" defTabSz="914400" rtl="0" eaLnBrk="1" fontAlgn="t" latinLnBrk="0" hangingPunct="1"/>
                      <a:r>
                        <a:rPr lang="en-US" sz="800" b="0" i="0" u="none" strike="noStrike" kern="1200" dirty="0" err="1">
                          <a:solidFill>
                            <a:srgbClr val="000000"/>
                          </a:solidFill>
                          <a:effectLst/>
                          <a:latin typeface="Century Gothic" panose="020B0502020202020204" pitchFamily="34" charset="0"/>
                          <a:ea typeface="+mn-ea"/>
                          <a:cs typeface="+mn-cs"/>
                        </a:rPr>
                        <a:t>Nedostatak</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mentorske</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podrške</a:t>
                      </a:r>
                      <a:endParaRPr lang="en-US" sz="800" b="0" i="0" u="none" strike="noStrike" kern="1200" dirty="0">
                        <a:solidFill>
                          <a:srgbClr val="000000"/>
                        </a:solidFill>
                        <a:effectLst/>
                        <a:latin typeface="Century Gothic" panose="020B0502020202020204" pitchFamily="34" charset="0"/>
                        <a:ea typeface="+mn-ea"/>
                        <a:cs typeface="+mn-cs"/>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1.93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1.72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1.67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2.25</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E</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1.62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7"/>
                  </a:ext>
                </a:extLst>
              </a:tr>
              <a:tr h="462492">
                <a:tc>
                  <a:txBody>
                    <a:bodyPr/>
                    <a:lstStyle/>
                    <a:p>
                      <a:pPr marL="0" algn="l" defTabSz="914400" rtl="0" eaLnBrk="1" fontAlgn="t" latinLnBrk="0" hangingPunct="1"/>
                      <a:r>
                        <a:rPr lang="en-US" sz="800" b="0" i="0" u="none" strike="noStrike" kern="1200" dirty="0" err="1">
                          <a:solidFill>
                            <a:srgbClr val="000000"/>
                          </a:solidFill>
                          <a:effectLst/>
                          <a:latin typeface="Century Gothic" panose="020B0502020202020204" pitchFamily="34" charset="0"/>
                          <a:ea typeface="+mn-ea"/>
                          <a:cs typeface="+mn-cs"/>
                        </a:rPr>
                        <a:t>Neadekvatan</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regulatorni</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okvir</a:t>
                      </a:r>
                      <a:endParaRPr lang="en-US" sz="800" b="0" i="0" u="none" strike="noStrike" kern="1200" dirty="0">
                        <a:solidFill>
                          <a:srgbClr val="000000"/>
                        </a:solidFill>
                        <a:effectLst/>
                        <a:latin typeface="Century Gothic" panose="020B0502020202020204" pitchFamily="34" charset="0"/>
                        <a:ea typeface="+mn-ea"/>
                        <a:cs typeface="+mn-cs"/>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1.62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1.73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1.92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1.62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8"/>
                  </a:ext>
                </a:extLst>
              </a:tr>
              <a:tr h="396341">
                <a:tc>
                  <a:txBody>
                    <a:bodyPr/>
                    <a:lstStyle/>
                    <a:p>
                      <a:pPr marL="0" algn="l" defTabSz="914400" rtl="0" eaLnBrk="1" fontAlgn="t" latinLnBrk="0" hangingPunct="1"/>
                      <a:r>
                        <a:rPr lang="en-US" sz="800" b="0" i="0" u="none" strike="noStrike" kern="1200" dirty="0" err="1">
                          <a:solidFill>
                            <a:srgbClr val="000000"/>
                          </a:solidFill>
                          <a:effectLst/>
                          <a:latin typeface="Century Gothic" panose="020B0502020202020204" pitchFamily="34" charset="0"/>
                          <a:ea typeface="+mn-ea"/>
                          <a:cs typeface="+mn-cs"/>
                        </a:rPr>
                        <a:t>Poteškoće</a:t>
                      </a:r>
                      <a:r>
                        <a:rPr lang="en-US" sz="800" b="0" i="0" u="none" strike="noStrike" kern="1200" dirty="0">
                          <a:solidFill>
                            <a:srgbClr val="000000"/>
                          </a:solidFill>
                          <a:effectLst/>
                          <a:latin typeface="Century Gothic" panose="020B0502020202020204" pitchFamily="34" charset="0"/>
                          <a:ea typeface="+mn-ea"/>
                          <a:cs typeface="+mn-cs"/>
                        </a:rPr>
                        <a:t> u </a:t>
                      </a:r>
                      <a:r>
                        <a:rPr lang="en-US" sz="800" b="0" i="0" u="none" strike="noStrike" kern="1200" dirty="0" err="1">
                          <a:solidFill>
                            <a:srgbClr val="000000"/>
                          </a:solidFill>
                          <a:effectLst/>
                          <a:latin typeface="Century Gothic" panose="020B0502020202020204" pitchFamily="34" charset="0"/>
                          <a:ea typeface="+mn-ea"/>
                          <a:cs typeface="+mn-cs"/>
                        </a:rPr>
                        <a:t>dobijanju</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državnih</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grantova</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i</a:t>
                      </a:r>
                      <a:r>
                        <a:rPr lang="en-US" sz="800" b="0" i="0" u="none" strike="noStrike" kern="1200" dirty="0">
                          <a:solidFill>
                            <a:srgbClr val="000000"/>
                          </a:solidFill>
                          <a:effectLst/>
                          <a:latin typeface="Century Gothic" panose="020B0502020202020204" pitchFamily="34" charset="0"/>
                          <a:ea typeface="+mn-ea"/>
                          <a:cs typeface="+mn-cs"/>
                        </a:rPr>
                        <a:t> </a:t>
                      </a:r>
                      <a:r>
                        <a:rPr lang="en-US" sz="800" b="0" i="0" u="none" strike="noStrike" kern="1200" dirty="0" err="1">
                          <a:solidFill>
                            <a:srgbClr val="000000"/>
                          </a:solidFill>
                          <a:effectLst/>
                          <a:latin typeface="Century Gothic" panose="020B0502020202020204" pitchFamily="34" charset="0"/>
                          <a:ea typeface="+mn-ea"/>
                          <a:cs typeface="+mn-cs"/>
                        </a:rPr>
                        <a:t>subvencija</a:t>
                      </a:r>
                      <a:endParaRPr lang="en-US" sz="800" b="0" i="0" u="none" strike="noStrike" kern="1200" dirty="0">
                        <a:solidFill>
                          <a:srgbClr val="000000"/>
                        </a:solidFill>
                        <a:effectLst/>
                        <a:latin typeface="Century Gothic" panose="020B0502020202020204" pitchFamily="34" charset="0"/>
                        <a:ea typeface="+mn-ea"/>
                        <a:cs typeface="+mn-cs"/>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1.66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2.2</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A B E</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1.51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1.92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1.46</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1.91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1.58</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9"/>
                  </a:ext>
                </a:extLst>
              </a:tr>
            </a:tbl>
          </a:graphicData>
        </a:graphic>
      </p:graphicFrame>
      <p:sp>
        <p:nvSpPr>
          <p:cNvPr id="4" name="Rectangle 3">
            <a:extLst>
              <a:ext uri="{FF2B5EF4-FFF2-40B4-BE49-F238E27FC236}">
                <a16:creationId xmlns:a16="http://schemas.microsoft.com/office/drawing/2014/main" id="{17B88F2B-37C9-4037-81A0-180F87EC0CB5}"/>
              </a:ext>
            </a:extLst>
          </p:cNvPr>
          <p:cNvSpPr/>
          <p:nvPr/>
        </p:nvSpPr>
        <p:spPr>
          <a:xfrm>
            <a:off x="284915" y="1319745"/>
            <a:ext cx="1481741" cy="310068"/>
          </a:xfrm>
          <a:prstGeom prst="rect">
            <a:avLst/>
          </a:prstGeom>
          <a:solidFill>
            <a:srgbClr val="004B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latin typeface="Century Gothic" panose="020B0502020202020204" pitchFamily="34" charset="0"/>
              </a:rPr>
              <a:t>U </a:t>
            </a:r>
            <a:r>
              <a:rPr lang="en-US" sz="800" dirty="0" err="1">
                <a:latin typeface="Century Gothic" panose="020B0502020202020204" pitchFamily="34" charset="0"/>
              </a:rPr>
              <a:t>tabeli</a:t>
            </a:r>
            <a:r>
              <a:rPr lang="en-US" sz="800" dirty="0">
                <a:latin typeface="Century Gothic" panose="020B0502020202020204" pitchFamily="34" charset="0"/>
              </a:rPr>
              <a:t> </a:t>
            </a:r>
            <a:r>
              <a:rPr lang="en-US" sz="800" dirty="0" err="1">
                <a:latin typeface="Century Gothic" panose="020B0502020202020204" pitchFamily="34" charset="0"/>
              </a:rPr>
              <a:t>su</a:t>
            </a:r>
            <a:r>
              <a:rPr lang="en-US" sz="800" dirty="0">
                <a:latin typeface="Century Gothic" panose="020B0502020202020204" pitchFamily="34" charset="0"/>
              </a:rPr>
              <a:t> </a:t>
            </a:r>
            <a:r>
              <a:rPr lang="en-US" sz="800" dirty="0" err="1">
                <a:latin typeface="Century Gothic" panose="020B0502020202020204" pitchFamily="34" charset="0"/>
              </a:rPr>
              <a:t>proseci</a:t>
            </a:r>
            <a:endParaRPr lang="sr-Latn-RS" sz="800" dirty="0">
              <a:latin typeface="Century Gothic" panose="020B0502020202020204" pitchFamily="34" charset="0"/>
            </a:endParaRPr>
          </a:p>
          <a:p>
            <a:pPr algn="ctr"/>
            <a:r>
              <a:rPr lang="en-US" sz="800" dirty="0">
                <a:latin typeface="Century Gothic" panose="020B0502020202020204" pitchFamily="34" charset="0"/>
              </a:rPr>
              <a:t> (</a:t>
            </a:r>
            <a:r>
              <a:rPr lang="en-US" sz="800" dirty="0" err="1">
                <a:latin typeface="Century Gothic" panose="020B0502020202020204" pitchFamily="34" charset="0"/>
              </a:rPr>
              <a:t>skala</a:t>
            </a:r>
            <a:r>
              <a:rPr lang="en-US" sz="800" dirty="0">
                <a:latin typeface="Century Gothic" panose="020B0502020202020204" pitchFamily="34" charset="0"/>
              </a:rPr>
              <a:t> 1-4)</a:t>
            </a:r>
          </a:p>
        </p:txBody>
      </p:sp>
      <p:sp>
        <p:nvSpPr>
          <p:cNvPr id="10"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Koliko su navedene barijere uticale na digitalne transformacije</a:t>
            </a:r>
            <a:endParaRPr lang="sr-Latn-RS" sz="2000" dirty="0">
              <a:solidFill>
                <a:srgbClr val="004B88"/>
              </a:solidFill>
              <a:latin typeface="Century Gothic" panose="020B0502020202020204" pitchFamily="34" charset="0"/>
            </a:endParaRPr>
          </a:p>
          <a:p>
            <a:r>
              <a:rPr lang="it-IT" sz="2000" dirty="0">
                <a:solidFill>
                  <a:srgbClr val="004B88"/>
                </a:solidFill>
                <a:latin typeface="Century Gothic" panose="020B0502020202020204" pitchFamily="34" charset="0"/>
              </a:rPr>
              <a:t>Vašeg preduzeća? </a:t>
            </a:r>
            <a:endParaRPr lang="en-US" sz="2000" dirty="0">
              <a:solidFill>
                <a:srgbClr val="004B88"/>
              </a:solidFill>
              <a:latin typeface="Century Gothic" panose="020B0502020202020204" pitchFamily="34" charset="0"/>
            </a:endParaRPr>
          </a:p>
        </p:txBody>
      </p:sp>
      <p:sp>
        <p:nvSpPr>
          <p:cNvPr id="11" name="Rectangle 10">
            <a:extLst>
              <a:ext uri="{FF2B5EF4-FFF2-40B4-BE49-F238E27FC236}">
                <a16:creationId xmlns:a16="http://schemas.microsoft.com/office/drawing/2014/main" id="{AA7D1CF7-CA6F-42DA-8003-CA0C1B35397F}"/>
              </a:ext>
            </a:extLst>
          </p:cNvPr>
          <p:cNvSpPr/>
          <p:nvPr/>
        </p:nvSpPr>
        <p:spPr>
          <a:xfrm>
            <a:off x="2345524" y="2577737"/>
            <a:ext cx="780853" cy="3417572"/>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2" name="Rectangle 11">
            <a:extLst>
              <a:ext uri="{FF2B5EF4-FFF2-40B4-BE49-F238E27FC236}">
                <a16:creationId xmlns:a16="http://schemas.microsoft.com/office/drawing/2014/main" id="{38A9EE64-F2AA-4003-8F2D-E5CE72995AAD}"/>
              </a:ext>
            </a:extLst>
          </p:cNvPr>
          <p:cNvSpPr/>
          <p:nvPr/>
        </p:nvSpPr>
        <p:spPr>
          <a:xfrm>
            <a:off x="5935757" y="2546235"/>
            <a:ext cx="375905" cy="3417572"/>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3" name="Rectangle 12">
            <a:extLst>
              <a:ext uri="{FF2B5EF4-FFF2-40B4-BE49-F238E27FC236}">
                <a16:creationId xmlns:a16="http://schemas.microsoft.com/office/drawing/2014/main" id="{F012D9A0-05C0-4A16-A56A-F2EEC12DC086}"/>
              </a:ext>
            </a:extLst>
          </p:cNvPr>
          <p:cNvSpPr/>
          <p:nvPr/>
        </p:nvSpPr>
        <p:spPr>
          <a:xfrm>
            <a:off x="6734644" y="2546235"/>
            <a:ext cx="375905" cy="3417572"/>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4" name="Rectangle 13">
            <a:extLst>
              <a:ext uri="{FF2B5EF4-FFF2-40B4-BE49-F238E27FC236}">
                <a16:creationId xmlns:a16="http://schemas.microsoft.com/office/drawing/2014/main" id="{E700A232-55F5-4829-B60C-700B7F3E700E}"/>
              </a:ext>
            </a:extLst>
          </p:cNvPr>
          <p:cNvSpPr/>
          <p:nvPr/>
        </p:nvSpPr>
        <p:spPr>
          <a:xfrm>
            <a:off x="10318221" y="2585355"/>
            <a:ext cx="375905" cy="3417572"/>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4038890073"/>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62F9FBA-1281-4BAF-A75D-40E74F98085C}"/>
              </a:ext>
            </a:extLst>
          </p:cNvPr>
          <p:cNvPicPr>
            <a:picLocks noChangeAspect="1"/>
          </p:cNvPicPr>
          <p:nvPr/>
        </p:nvPicPr>
        <p:blipFill>
          <a:blip r:embed="rId2"/>
          <a:stretch>
            <a:fillRect/>
          </a:stretch>
        </p:blipFill>
        <p:spPr>
          <a:xfrm flipH="1">
            <a:off x="3133744" y="-602"/>
            <a:ext cx="9058256" cy="6868630"/>
          </a:xfrm>
          <a:prstGeom prst="rect">
            <a:avLst/>
          </a:prstGeom>
        </p:spPr>
      </p:pic>
      <p:sp>
        <p:nvSpPr>
          <p:cNvPr id="10" name="object 4">
            <a:extLst>
              <a:ext uri="{FF2B5EF4-FFF2-40B4-BE49-F238E27FC236}">
                <a16:creationId xmlns:a16="http://schemas.microsoft.com/office/drawing/2014/main" id="{B9D4D545-4A5F-4E06-B8A0-DFC19C925D83}"/>
              </a:ext>
            </a:extLst>
          </p:cNvPr>
          <p:cNvSpPr/>
          <p:nvPr/>
        </p:nvSpPr>
        <p:spPr>
          <a:xfrm flipV="1">
            <a:off x="1121928" y="2"/>
            <a:ext cx="5620624" cy="6866282"/>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rgbClr val="004B8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 name="object 4">
            <a:extLst>
              <a:ext uri="{FF2B5EF4-FFF2-40B4-BE49-F238E27FC236}">
                <a16:creationId xmlns:a16="http://schemas.microsoft.com/office/drawing/2014/main" id="{F521BB49-B2B7-4241-8F59-8E8D0A3AC935}"/>
              </a:ext>
            </a:extLst>
          </p:cNvPr>
          <p:cNvSpPr/>
          <p:nvPr/>
        </p:nvSpPr>
        <p:spPr>
          <a:xfrm flipV="1">
            <a:off x="580422" y="2"/>
            <a:ext cx="5620624" cy="6856242"/>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rgbClr val="0080C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 name="object 4">
            <a:extLst>
              <a:ext uri="{FF2B5EF4-FFF2-40B4-BE49-F238E27FC236}">
                <a16:creationId xmlns:a16="http://schemas.microsoft.com/office/drawing/2014/main" id="{68DF4282-6C27-448E-B0A7-CE662FD13BBE}"/>
              </a:ext>
            </a:extLst>
          </p:cNvPr>
          <p:cNvSpPr/>
          <p:nvPr/>
        </p:nvSpPr>
        <p:spPr>
          <a:xfrm flipV="1">
            <a:off x="0" y="0"/>
            <a:ext cx="5620624" cy="6869230"/>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chemeClr val="bg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Title 5">
            <a:extLst>
              <a:ext uri="{FF2B5EF4-FFF2-40B4-BE49-F238E27FC236}">
                <a16:creationId xmlns:a16="http://schemas.microsoft.com/office/drawing/2014/main" id="{2A616CFA-F382-46DC-92A7-C1C1CCAEE63F}"/>
              </a:ext>
            </a:extLst>
          </p:cNvPr>
          <p:cNvSpPr txBox="1">
            <a:spLocks/>
          </p:cNvSpPr>
          <p:nvPr/>
        </p:nvSpPr>
        <p:spPr>
          <a:xfrm>
            <a:off x="-134871" y="2604845"/>
            <a:ext cx="5455015" cy="16483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pPr lvl="0" algn="ctr">
              <a:defRPr/>
            </a:pPr>
            <a:r>
              <a:rPr lang="sr-Latn-RS" sz="4400" dirty="0">
                <a:solidFill>
                  <a:srgbClr val="004B88"/>
                </a:solidFill>
                <a:latin typeface="Century Gothic" panose="020B0502020202020204" pitchFamily="34" charset="0"/>
              </a:rPr>
              <a:t>PODRŠKA INOVIRANJU I DIGITALNOJ TRANSFORMACIJI</a:t>
            </a:r>
            <a:endParaRPr lang="en-US" sz="44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2056782343"/>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79C9EC6-EDEF-466B-A8BE-5522D01EBB77}"/>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5</a:t>
            </a:fld>
            <a:endParaRPr lang="en-US" dirty="0"/>
          </a:p>
        </p:txBody>
      </p:sp>
      <p:sp>
        <p:nvSpPr>
          <p:cNvPr id="4" name="TextBox 3">
            <a:extLst>
              <a:ext uri="{FF2B5EF4-FFF2-40B4-BE49-F238E27FC236}">
                <a16:creationId xmlns:a16="http://schemas.microsoft.com/office/drawing/2014/main" id="{176E6DF9-0885-43DD-8D5A-501722502E49}"/>
              </a:ext>
            </a:extLst>
          </p:cNvPr>
          <p:cNvSpPr txBox="1"/>
          <p:nvPr/>
        </p:nvSpPr>
        <p:spPr>
          <a:xfrm>
            <a:off x="6125378" y="1179152"/>
            <a:ext cx="5486400" cy="2062103"/>
          </a:xfrm>
          <a:prstGeom prst="rect">
            <a:avLst/>
          </a:prstGeom>
          <a:noFill/>
        </p:spPr>
        <p:txBody>
          <a:bodyPr wrap="square" lIns="0" rIns="0" rtlCol="0">
            <a:spAutoFit/>
          </a:bodyPr>
          <a:lstStyle/>
          <a:p>
            <a:pPr marL="342900" marR="0" lvl="0" indent="-342900" algn="just">
              <a:spcBef>
                <a:spcPts val="0"/>
              </a:spcBef>
              <a:spcAft>
                <a:spcPts val="600"/>
              </a:spcAft>
              <a:buFont typeface="Symbol" panose="05050102010706020507" pitchFamily="18" charset="2"/>
              <a:buChar char=""/>
              <a:tabLst>
                <a:tab pos="228600" algn="l"/>
              </a:tabLst>
            </a:pPr>
            <a:r>
              <a:rPr lang="en-US" sz="1200" dirty="0" err="1">
                <a:solidFill>
                  <a:srgbClr val="6E706E"/>
                </a:solidFill>
                <a:effectLst/>
                <a:latin typeface="Century Gothic" panose="020B0502020202020204" pitchFamily="34" charset="0"/>
                <a:ea typeface="Times New Roman" panose="02020603050405020304" pitchFamily="18" charset="0"/>
                <a:cs typeface="Times New Roman" panose="02020603050405020304" pitchFamily="18" charset="0"/>
              </a:rPr>
              <a:t>Naslov</a:t>
            </a:r>
            <a:r>
              <a:rPr lang="en-US" sz="1200" dirty="0" err="1">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i</a:t>
            </a:r>
            <a:r>
              <a:rPr lang="en-US" sz="1200" dirty="0">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 </a:t>
            </a:r>
            <a:r>
              <a:rPr lang="en-US" sz="1200" dirty="0" err="1">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slajdova</a:t>
            </a:r>
            <a:r>
              <a:rPr lang="en-US" sz="1200" dirty="0">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 </a:t>
            </a:r>
            <a:r>
              <a:rPr lang="en-US" sz="1200" dirty="0" err="1">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odgovaraju</a:t>
            </a:r>
            <a:r>
              <a:rPr lang="en-US" sz="1200" dirty="0">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 </a:t>
            </a:r>
            <a:r>
              <a:rPr lang="en-US" sz="1200" dirty="0" err="1">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varijablama</a:t>
            </a:r>
            <a:r>
              <a:rPr lang="en-US" sz="1200" dirty="0">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 </a:t>
            </a:r>
            <a:r>
              <a:rPr lang="en-US" sz="1200" dirty="0" err="1">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čije</a:t>
            </a:r>
            <a:r>
              <a:rPr lang="en-US" sz="1200" dirty="0">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 </a:t>
            </a:r>
            <a:r>
              <a:rPr lang="en-US" sz="1200" dirty="0" err="1">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su</a:t>
            </a:r>
            <a:r>
              <a:rPr lang="en-US" sz="1200" dirty="0">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 </a:t>
            </a:r>
            <a:r>
              <a:rPr lang="en-US" sz="1200" dirty="0" err="1">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relativne</a:t>
            </a:r>
            <a:r>
              <a:rPr lang="en-US" sz="1200" dirty="0">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 </a:t>
            </a:r>
            <a:r>
              <a:rPr lang="en-US" sz="1200" dirty="0" err="1">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frekvence</a:t>
            </a:r>
            <a:r>
              <a:rPr lang="en-US" sz="1200" dirty="0">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a:t>
            </a:r>
            <a:r>
              <a:rPr lang="en-US" sz="1200" dirty="0" err="1">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proseci</a:t>
            </a:r>
            <a:r>
              <a:rPr lang="en-US" sz="1200" dirty="0">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 </a:t>
            </a:r>
            <a:r>
              <a:rPr lang="en-US" sz="1200" dirty="0" err="1">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prikazane</a:t>
            </a:r>
            <a:r>
              <a:rPr lang="en-US" sz="1200" dirty="0">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 u </a:t>
            </a:r>
            <a:r>
              <a:rPr lang="en-US" sz="1200" dirty="0" err="1">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tabelama</a:t>
            </a:r>
            <a:endParaRPr lang="en-US" sz="1200" dirty="0">
              <a:solidFill>
                <a:srgbClr val="6E706E"/>
              </a:solidFill>
              <a:latin typeface="Century Gothic" panose="020B0502020202020204" pitchFamily="34" charset="0"/>
              <a:ea typeface="Times New Roman" panose="02020603050405020304" pitchFamily="18" charset="0"/>
              <a:cs typeface="Times New Roman" panose="02020603050405020304" pitchFamily="18" charset="0"/>
            </a:endParaRPr>
          </a:p>
          <a:p>
            <a:pPr marL="342900" marR="0" lvl="0" indent="-342900" algn="just">
              <a:spcBef>
                <a:spcPts val="0"/>
              </a:spcBef>
              <a:spcAft>
                <a:spcPts val="600"/>
              </a:spcAft>
              <a:buFont typeface="Symbol" panose="05050102010706020507" pitchFamily="18" charset="2"/>
              <a:buChar char=""/>
              <a:tabLst>
                <a:tab pos="228600" algn="l"/>
              </a:tabLst>
            </a:pPr>
            <a:r>
              <a:rPr lang="it-IT" sz="1200" dirty="0">
                <a:solidFill>
                  <a:srgbClr val="6E706E"/>
                </a:solidFill>
                <a:effectLst/>
                <a:latin typeface="Century Gothic" panose="020B0502020202020204" pitchFamily="34" charset="0"/>
                <a:ea typeface="Times New Roman" panose="02020603050405020304" pitchFamily="18" charset="0"/>
                <a:cs typeface="Times New Roman" panose="02020603050405020304" pitchFamily="18" charset="0"/>
              </a:rPr>
              <a:t>U prvoj koloni </a:t>
            </a:r>
            <a:r>
              <a:rPr lang="it-IT" sz="1200" b="1" dirty="0">
                <a:solidFill>
                  <a:srgbClr val="6E706E"/>
                </a:solidFill>
                <a:effectLst/>
                <a:latin typeface="Century Gothic" panose="020B0502020202020204" pitchFamily="34" charset="0"/>
                <a:ea typeface="Times New Roman" panose="02020603050405020304" pitchFamily="18" charset="0"/>
                <a:cs typeface="Times New Roman" panose="02020603050405020304" pitchFamily="18" charset="0"/>
              </a:rPr>
              <a:t>Total</a:t>
            </a:r>
            <a:r>
              <a:rPr lang="it-IT" sz="1200" dirty="0">
                <a:solidFill>
                  <a:srgbClr val="6E706E"/>
                </a:solidFill>
                <a:effectLst/>
                <a:latin typeface="Century Gothic" panose="020B0502020202020204" pitchFamily="34" charset="0"/>
                <a:ea typeface="Times New Roman" panose="02020603050405020304" pitchFamily="18" charset="0"/>
                <a:cs typeface="Times New Roman" panose="02020603050405020304" pitchFamily="18" charset="0"/>
              </a:rPr>
              <a:t> su prikazani procenti/proseci za svaku kategoriju relevantne varijable na ukupnom uzorku. </a:t>
            </a:r>
          </a:p>
          <a:p>
            <a:pPr marL="342900" marR="0" lvl="0" indent="-342900" algn="just">
              <a:spcBef>
                <a:spcPts val="0"/>
              </a:spcBef>
              <a:spcAft>
                <a:spcPts val="600"/>
              </a:spcAft>
              <a:buFont typeface="Symbol" panose="05050102010706020507" pitchFamily="18" charset="2"/>
              <a:buChar char=""/>
              <a:tabLst>
                <a:tab pos="228600" algn="l"/>
              </a:tabLst>
            </a:pPr>
            <a:r>
              <a:rPr lang="it-IT" sz="1200" dirty="0">
                <a:solidFill>
                  <a:srgbClr val="6E706E"/>
                </a:solidFill>
                <a:effectLst/>
                <a:latin typeface="Century Gothic" panose="020B0502020202020204" pitchFamily="34" charset="0"/>
                <a:ea typeface="Times New Roman" panose="02020603050405020304" pitchFamily="18" charset="0"/>
                <a:cs typeface="Times New Roman" panose="02020603050405020304" pitchFamily="18" charset="0"/>
              </a:rPr>
              <a:t>U narednim kolonima su prikazani procenti/proseci datih kategorija u okviru </a:t>
            </a:r>
            <a:r>
              <a:rPr lang="en-US" sz="1200" dirty="0" err="1">
                <a:solidFill>
                  <a:srgbClr val="6E706E"/>
                </a:solidFill>
                <a:effectLst/>
                <a:latin typeface="Century Gothic" panose="020B0502020202020204" pitchFamily="34" charset="0"/>
                <a:ea typeface="Times New Roman" panose="02020603050405020304" pitchFamily="18" charset="0"/>
                <a:cs typeface="Times New Roman" panose="02020603050405020304" pitchFamily="18" charset="0"/>
              </a:rPr>
              <a:t>različitih</a:t>
            </a:r>
            <a:r>
              <a:rPr lang="en-US" sz="1200" dirty="0">
                <a:solidFill>
                  <a:srgbClr val="6E706E"/>
                </a:solidFill>
                <a:effectLst/>
                <a:latin typeface="Century Gothic" panose="020B0502020202020204" pitchFamily="34" charset="0"/>
                <a:ea typeface="Times New Roman" panose="02020603050405020304" pitchFamily="18" charset="0"/>
                <a:cs typeface="Times New Roman" panose="02020603050405020304" pitchFamily="18" charset="0"/>
              </a:rPr>
              <a:t> </a:t>
            </a:r>
            <a:r>
              <a:rPr lang="en-US" sz="1200" dirty="0" err="1">
                <a:solidFill>
                  <a:srgbClr val="6E706E"/>
                </a:solidFill>
                <a:effectLst/>
                <a:latin typeface="Century Gothic" panose="020B0502020202020204" pitchFamily="34" charset="0"/>
                <a:ea typeface="Times New Roman" panose="02020603050405020304" pitchFamily="18" charset="0"/>
                <a:cs typeface="Times New Roman" panose="02020603050405020304" pitchFamily="18" charset="0"/>
              </a:rPr>
              <a:t>poduzoraka</a:t>
            </a:r>
            <a:endParaRPr lang="en-US" sz="1200" dirty="0">
              <a:solidFill>
                <a:srgbClr val="6E706E"/>
              </a:solidFill>
              <a:effectLst/>
              <a:latin typeface="Century Gothic" panose="020B0502020202020204" pitchFamily="34" charset="0"/>
              <a:ea typeface="Times New Roman" panose="02020603050405020304" pitchFamily="18" charset="0"/>
            </a:endParaRPr>
          </a:p>
          <a:p>
            <a:pPr marL="342900" marR="0" lvl="0" indent="-342900" algn="just">
              <a:spcBef>
                <a:spcPts val="0"/>
              </a:spcBef>
              <a:spcAft>
                <a:spcPts val="600"/>
              </a:spcAft>
              <a:buFont typeface="Symbol" panose="05050102010706020507" pitchFamily="18" charset="2"/>
              <a:buChar char=""/>
              <a:tabLst>
                <a:tab pos="228600" algn="l"/>
              </a:tabLst>
            </a:pPr>
            <a:r>
              <a:rPr lang="it-IT" sz="1200" dirty="0">
                <a:solidFill>
                  <a:srgbClr val="6E706E"/>
                </a:solidFill>
                <a:effectLst/>
                <a:latin typeface="Century Gothic" panose="020B0502020202020204" pitchFamily="34" charset="0"/>
                <a:ea typeface="Times New Roman" panose="02020603050405020304" pitchFamily="18" charset="0"/>
                <a:cs typeface="Times New Roman" panose="02020603050405020304" pitchFamily="18" charset="0"/>
              </a:rPr>
              <a:t>Red označen sa </a:t>
            </a:r>
            <a:r>
              <a:rPr lang="it-IT" sz="1200" b="1" dirty="0">
                <a:solidFill>
                  <a:srgbClr val="6E706E"/>
                </a:solidFill>
                <a:effectLst/>
                <a:latin typeface="Century Gothic" panose="020B0502020202020204" pitchFamily="34" charset="0"/>
                <a:ea typeface="Times New Roman" panose="02020603050405020304" pitchFamily="18" charset="0"/>
                <a:cs typeface="Times New Roman" panose="02020603050405020304" pitchFamily="18" charset="0"/>
              </a:rPr>
              <a:t>N</a:t>
            </a:r>
            <a:r>
              <a:rPr lang="it-IT" sz="1200" dirty="0">
                <a:solidFill>
                  <a:srgbClr val="6E706E"/>
                </a:solidFill>
                <a:effectLst/>
                <a:latin typeface="Century Gothic" panose="020B0502020202020204" pitchFamily="34" charset="0"/>
                <a:ea typeface="Times New Roman" panose="02020603050405020304" pitchFamily="18" charset="0"/>
                <a:cs typeface="Times New Roman" panose="02020603050405020304" pitchFamily="18" charset="0"/>
              </a:rPr>
              <a:t> označava veličinu baze, tj. kolika je veličina (pod)uzorka na kome su izračunati procenti/proseci.</a:t>
            </a:r>
          </a:p>
          <a:p>
            <a:pPr marL="0" marR="0">
              <a:spcBef>
                <a:spcPts val="0"/>
              </a:spcBef>
              <a:spcAft>
                <a:spcPts val="0"/>
              </a:spcAft>
            </a:pPr>
            <a:endParaRPr lang="en-US" sz="1200" dirty="0">
              <a:solidFill>
                <a:srgbClr val="6E706E"/>
              </a:solidFill>
              <a:effectLst/>
              <a:latin typeface="Century Gothic" panose="020B0502020202020204" pitchFamily="34" charset="0"/>
              <a:ea typeface="Times New Roman" panose="02020603050405020304" pitchFamily="18" charset="0"/>
            </a:endParaRPr>
          </a:p>
        </p:txBody>
      </p:sp>
      <p:graphicFrame>
        <p:nvGraphicFramePr>
          <p:cNvPr id="5" name="Table 4">
            <a:extLst>
              <a:ext uri="{FF2B5EF4-FFF2-40B4-BE49-F238E27FC236}">
                <a16:creationId xmlns:a16="http://schemas.microsoft.com/office/drawing/2014/main" id="{D61DEECB-9359-40F6-AB51-FAA0AB31796B}"/>
              </a:ext>
            </a:extLst>
          </p:cNvPr>
          <p:cNvGraphicFramePr>
            <a:graphicFrameLocks noGrp="1"/>
          </p:cNvGraphicFramePr>
          <p:nvPr>
            <p:extLst>
              <p:ext uri="{D42A27DB-BD31-4B8C-83A1-F6EECF244321}">
                <p14:modId xmlns:p14="http://schemas.microsoft.com/office/powerpoint/2010/main" val="956471918"/>
              </p:ext>
            </p:extLst>
          </p:nvPr>
        </p:nvGraphicFramePr>
        <p:xfrm>
          <a:off x="533968" y="1281644"/>
          <a:ext cx="5353631" cy="2476355"/>
        </p:xfrm>
        <a:graphic>
          <a:graphicData uri="http://schemas.openxmlformats.org/drawingml/2006/table">
            <a:tbl>
              <a:tblPr/>
              <a:tblGrid>
                <a:gridCol w="2509519">
                  <a:extLst>
                    <a:ext uri="{9D8B030D-6E8A-4147-A177-3AD203B41FA5}">
                      <a16:colId xmlns:a16="http://schemas.microsoft.com/office/drawing/2014/main" val="2239934525"/>
                    </a:ext>
                  </a:extLst>
                </a:gridCol>
                <a:gridCol w="355514">
                  <a:extLst>
                    <a:ext uri="{9D8B030D-6E8A-4147-A177-3AD203B41FA5}">
                      <a16:colId xmlns:a16="http://schemas.microsoft.com/office/drawing/2014/main" val="2323959404"/>
                    </a:ext>
                  </a:extLst>
                </a:gridCol>
                <a:gridCol w="355514">
                  <a:extLst>
                    <a:ext uri="{9D8B030D-6E8A-4147-A177-3AD203B41FA5}">
                      <a16:colId xmlns:a16="http://schemas.microsoft.com/office/drawing/2014/main" val="2152125106"/>
                    </a:ext>
                  </a:extLst>
                </a:gridCol>
                <a:gridCol w="355514">
                  <a:extLst>
                    <a:ext uri="{9D8B030D-6E8A-4147-A177-3AD203B41FA5}">
                      <a16:colId xmlns:a16="http://schemas.microsoft.com/office/drawing/2014/main" val="2362840381"/>
                    </a:ext>
                  </a:extLst>
                </a:gridCol>
                <a:gridCol w="355514">
                  <a:extLst>
                    <a:ext uri="{9D8B030D-6E8A-4147-A177-3AD203B41FA5}">
                      <a16:colId xmlns:a16="http://schemas.microsoft.com/office/drawing/2014/main" val="1543877700"/>
                    </a:ext>
                  </a:extLst>
                </a:gridCol>
                <a:gridCol w="355514">
                  <a:extLst>
                    <a:ext uri="{9D8B030D-6E8A-4147-A177-3AD203B41FA5}">
                      <a16:colId xmlns:a16="http://schemas.microsoft.com/office/drawing/2014/main" val="1960357247"/>
                    </a:ext>
                  </a:extLst>
                </a:gridCol>
                <a:gridCol w="355514">
                  <a:extLst>
                    <a:ext uri="{9D8B030D-6E8A-4147-A177-3AD203B41FA5}">
                      <a16:colId xmlns:a16="http://schemas.microsoft.com/office/drawing/2014/main" val="806018042"/>
                    </a:ext>
                  </a:extLst>
                </a:gridCol>
                <a:gridCol w="355514">
                  <a:extLst>
                    <a:ext uri="{9D8B030D-6E8A-4147-A177-3AD203B41FA5}">
                      <a16:colId xmlns:a16="http://schemas.microsoft.com/office/drawing/2014/main" val="3390275300"/>
                    </a:ext>
                  </a:extLst>
                </a:gridCol>
                <a:gridCol w="355514">
                  <a:extLst>
                    <a:ext uri="{9D8B030D-6E8A-4147-A177-3AD203B41FA5}">
                      <a16:colId xmlns:a16="http://schemas.microsoft.com/office/drawing/2014/main" val="2171629490"/>
                    </a:ext>
                  </a:extLst>
                </a:gridCol>
              </a:tblGrid>
              <a:tr h="263791">
                <a:tc rowSpan="2">
                  <a:txBody>
                    <a:bodyPr/>
                    <a:lstStyle/>
                    <a:p>
                      <a:pPr algn="ctr" fontAlgn="ctr"/>
                      <a:r>
                        <a:rPr lang="en-US" sz="800" b="0" i="0" u="none" strike="noStrike" dirty="0">
                          <a:solidFill>
                            <a:srgbClr val="6E706E"/>
                          </a:solidFill>
                          <a:effectLst/>
                          <a:latin typeface="Century Gothic" panose="020B0502020202020204" pitchFamily="34" charset="0"/>
                        </a:rPr>
                        <a:t> </a:t>
                      </a:r>
                    </a:p>
                  </a:txBody>
                  <a:tcPr marL="4687" marR="4687" marT="4687" marB="0" anchor="ctr">
                    <a:lnL w="12700"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p>
                      <a:endParaRPr lang="en-US" sz="800" dirty="0">
                        <a:solidFill>
                          <a:srgbClr val="6E706E"/>
                        </a:solidFill>
                        <a:latin typeface="Century Gothic" panose="020B0502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gridSpan="2">
                  <a:txBody>
                    <a:bodyPr/>
                    <a:lstStyle/>
                    <a:p>
                      <a:pPr algn="ctr"/>
                      <a:r>
                        <a:rPr lang="en-US" sz="800" dirty="0">
                          <a:solidFill>
                            <a:srgbClr val="6E706E"/>
                          </a:solidFill>
                          <a:latin typeface="Century Gothic" panose="020B0502020202020204" pitchFamily="34" charset="0"/>
                        </a:rPr>
                        <a:t>Pol</a:t>
                      </a:r>
                    </a:p>
                  </a:txBody>
                  <a:tcPr anchor="ctr">
                    <a:lnL w="1270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5">
                  <a:txBody>
                    <a:bodyPr/>
                    <a:lstStyle/>
                    <a:p>
                      <a:pPr algn="ctr"/>
                      <a:r>
                        <a:rPr lang="en-US" sz="800">
                          <a:solidFill>
                            <a:srgbClr val="6E706E"/>
                          </a:solidFill>
                          <a:latin typeface="Century Gothic" panose="020B0502020202020204" pitchFamily="34" charset="0"/>
                        </a:rPr>
                        <a:t>Uzrast</a:t>
                      </a:r>
                    </a:p>
                  </a:txBody>
                  <a:tcPr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572121765"/>
                  </a:ext>
                </a:extLst>
              </a:tr>
              <a:tr h="361327">
                <a:tc vMerge="1">
                  <a:txBody>
                    <a:bodyPr/>
                    <a:lstStyle/>
                    <a:p>
                      <a:endParaRPr lang="en-US"/>
                    </a:p>
                  </a:txBody>
                  <a:tcPr/>
                </a:tc>
                <a:tc>
                  <a:txBody>
                    <a:bodyPr/>
                    <a:lstStyle/>
                    <a:p>
                      <a:pPr algn="ctr" fontAlgn="ctr"/>
                      <a:r>
                        <a:rPr lang="en-US" sz="800" b="0" i="0" u="none" strike="noStrike" dirty="0">
                          <a:solidFill>
                            <a:srgbClr val="6E706E"/>
                          </a:solidFill>
                          <a:effectLst/>
                          <a:latin typeface="Century Gothic" panose="020B0502020202020204" pitchFamily="34" charset="0"/>
                        </a:rPr>
                        <a:t>Total</a:t>
                      </a:r>
                    </a:p>
                  </a:txBody>
                  <a:tcPr marL="0" marR="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err="1">
                          <a:solidFill>
                            <a:srgbClr val="6E706E"/>
                          </a:solidFill>
                          <a:effectLst/>
                          <a:latin typeface="Century Gothic" panose="020B0502020202020204" pitchFamily="34" charset="0"/>
                        </a:rPr>
                        <a:t>Muški</a:t>
                      </a:r>
                      <a:endParaRPr lang="en-US" sz="800" b="0" i="0" u="none" strike="noStrike" dirty="0">
                        <a:solidFill>
                          <a:srgbClr val="6E706E"/>
                        </a:solidFill>
                        <a:effectLst/>
                        <a:latin typeface="Century Gothic" panose="020B0502020202020204" pitchFamily="34" charset="0"/>
                      </a:endParaRPr>
                    </a:p>
                  </a:txBody>
                  <a:tcPr marL="0" marR="0" marT="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6E706E"/>
                          </a:solidFill>
                          <a:effectLst/>
                          <a:latin typeface="Century Gothic" panose="020B0502020202020204" pitchFamily="34" charset="0"/>
                        </a:rPr>
                        <a:t>Ženski</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6E706E"/>
                          </a:solidFill>
                          <a:effectLst/>
                          <a:latin typeface="Century Gothic" panose="020B0502020202020204" pitchFamily="34" charset="0"/>
                        </a:rPr>
                        <a:t>18-24</a:t>
                      </a:r>
                    </a:p>
                  </a:txBody>
                  <a:tcPr marL="0" marR="0" marT="0"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6E706E"/>
                          </a:solidFill>
                          <a:effectLst/>
                          <a:latin typeface="Century Gothic" panose="020B0502020202020204" pitchFamily="34" charset="0"/>
                        </a:rPr>
                        <a:t>25-34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6E706E"/>
                          </a:solidFill>
                          <a:effectLst/>
                          <a:latin typeface="Century Gothic" panose="020B0502020202020204" pitchFamily="34" charset="0"/>
                        </a:rPr>
                        <a:t>35-44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6E706E"/>
                          </a:solidFill>
                          <a:effectLst/>
                          <a:latin typeface="Century Gothic" panose="020B0502020202020204" pitchFamily="34" charset="0"/>
                        </a:rPr>
                        <a:t>45-54</a:t>
                      </a:r>
                    </a:p>
                  </a:txBody>
                  <a:tcPr marL="0" marR="0" marT="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6E706E"/>
                          </a:solidFill>
                          <a:effectLst/>
                          <a:latin typeface="Century Gothic" panose="020B0502020202020204" pitchFamily="34" charset="0"/>
                        </a:rPr>
                        <a:t>55-64</a:t>
                      </a:r>
                    </a:p>
                  </a:txBody>
                  <a:tcPr marL="0" marR="0" marT="0"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56558002"/>
                  </a:ext>
                </a:extLst>
              </a:tr>
              <a:tr h="271754">
                <a:tc>
                  <a:txBody>
                    <a:bodyPr/>
                    <a:lstStyle/>
                    <a:p>
                      <a:pPr algn="ctr" fontAlgn="ctr"/>
                      <a:r>
                        <a:rPr lang="en-US" sz="800" b="0" i="0" u="none" strike="noStrike" dirty="0" err="1">
                          <a:solidFill>
                            <a:srgbClr val="6E706E"/>
                          </a:solidFill>
                          <a:effectLst/>
                          <a:latin typeface="Century Gothic" panose="020B0502020202020204" pitchFamily="34" charset="0"/>
                        </a:rPr>
                        <a:t>Grupa</a:t>
                      </a:r>
                      <a:r>
                        <a:rPr lang="en-US" sz="800" b="0" i="0" u="none" strike="noStrike" dirty="0">
                          <a:solidFill>
                            <a:srgbClr val="6E706E"/>
                          </a:solidFill>
                          <a:effectLst/>
                          <a:latin typeface="Century Gothic" panose="020B0502020202020204" pitchFamily="34" charset="0"/>
                        </a:rPr>
                        <a:t>  </a:t>
                      </a:r>
                    </a:p>
                  </a:txBody>
                  <a:tcPr marL="4687" marR="4687" marT="468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1" i="0" u="none" strike="noStrike" dirty="0">
                          <a:solidFill>
                            <a:schemeClr val="bg1"/>
                          </a:solidFill>
                          <a:effectLst/>
                          <a:latin typeface="Century Gothic" panose="020B0502020202020204" pitchFamily="34" charset="0"/>
                        </a:rPr>
                        <a:t>A</a:t>
                      </a:r>
                    </a:p>
                  </a:txBody>
                  <a:tcPr marL="4687" marR="4687" marT="468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4B88"/>
                    </a:solidFill>
                  </a:tcPr>
                </a:tc>
                <a:tc>
                  <a:txBody>
                    <a:bodyPr/>
                    <a:lstStyle/>
                    <a:p>
                      <a:pPr algn="ctr" fontAlgn="ctr"/>
                      <a:r>
                        <a:rPr lang="en-US" sz="800" b="1" i="0" u="none" strike="noStrike" dirty="0">
                          <a:solidFill>
                            <a:schemeClr val="bg1"/>
                          </a:solidFill>
                          <a:effectLst/>
                          <a:latin typeface="Century Gothic" panose="020B0502020202020204" pitchFamily="34" charset="0"/>
                        </a:rPr>
                        <a:t>B</a:t>
                      </a:r>
                    </a:p>
                  </a:txBody>
                  <a:tcPr marL="4687" marR="4687" marT="4687"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1" i="0" u="none" strike="noStrike" dirty="0">
                          <a:solidFill>
                            <a:schemeClr val="bg1"/>
                          </a:solidFill>
                          <a:effectLst/>
                          <a:latin typeface="Century Gothic" panose="020B0502020202020204" pitchFamily="34" charset="0"/>
                        </a:rPr>
                        <a:t>C</a:t>
                      </a:r>
                    </a:p>
                  </a:txBody>
                  <a:tcPr marL="4687" marR="4687" marT="468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1" i="0" u="none" strike="noStrike" dirty="0">
                          <a:solidFill>
                            <a:schemeClr val="bg1"/>
                          </a:solidFill>
                          <a:effectLst/>
                          <a:latin typeface="Century Gothic" panose="020B0502020202020204" pitchFamily="34" charset="0"/>
                        </a:rPr>
                        <a:t>B</a:t>
                      </a:r>
                    </a:p>
                  </a:txBody>
                  <a:tcPr marL="4687" marR="4687" marT="468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1" i="0" u="none" strike="noStrike" dirty="0">
                          <a:solidFill>
                            <a:schemeClr val="bg1"/>
                          </a:solidFill>
                          <a:effectLst/>
                          <a:latin typeface="Century Gothic" panose="020B0502020202020204" pitchFamily="34" charset="0"/>
                        </a:rPr>
                        <a:t>C</a:t>
                      </a:r>
                    </a:p>
                  </a:txBody>
                  <a:tcPr marL="4687" marR="4687" marT="46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1" i="0" u="none" strike="noStrike" dirty="0">
                          <a:solidFill>
                            <a:schemeClr val="bg1"/>
                          </a:solidFill>
                          <a:effectLst/>
                          <a:latin typeface="Century Gothic" panose="020B0502020202020204" pitchFamily="34" charset="0"/>
                        </a:rPr>
                        <a:t>D</a:t>
                      </a:r>
                    </a:p>
                  </a:txBody>
                  <a:tcPr marL="4687" marR="4687" marT="46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1" i="0" u="none" strike="noStrike" dirty="0">
                          <a:solidFill>
                            <a:schemeClr val="bg1"/>
                          </a:solidFill>
                          <a:effectLst/>
                          <a:latin typeface="Century Gothic" panose="020B0502020202020204" pitchFamily="34" charset="0"/>
                        </a:rPr>
                        <a:t>E</a:t>
                      </a:r>
                    </a:p>
                  </a:txBody>
                  <a:tcPr marL="4687" marR="4687" marT="46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1" i="0" u="none" strike="noStrike" dirty="0">
                          <a:solidFill>
                            <a:schemeClr val="bg1"/>
                          </a:solidFill>
                          <a:effectLst/>
                          <a:latin typeface="Century Gothic" panose="020B0502020202020204" pitchFamily="34" charset="0"/>
                        </a:rPr>
                        <a:t>F</a:t>
                      </a:r>
                    </a:p>
                  </a:txBody>
                  <a:tcPr marL="4687" marR="4687" marT="468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222814382"/>
                  </a:ext>
                </a:extLst>
              </a:tr>
              <a:tr h="271754">
                <a:tc>
                  <a:txBody>
                    <a:bodyPr/>
                    <a:lstStyle/>
                    <a:p>
                      <a:pPr algn="ctr" fontAlgn="ctr"/>
                      <a:r>
                        <a:rPr lang="en-US" sz="800" b="0" i="0" u="none" strike="noStrike" dirty="0">
                          <a:solidFill>
                            <a:srgbClr val="6E706E"/>
                          </a:solidFill>
                          <a:effectLst/>
                          <a:latin typeface="Century Gothic" panose="020B0502020202020204" pitchFamily="34" charset="0"/>
                        </a:rPr>
                        <a:t>n =</a:t>
                      </a:r>
                    </a:p>
                  </a:txBody>
                  <a:tcPr marL="4687" marR="4687" marT="468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1" i="0" u="none" strike="noStrike" dirty="0">
                          <a:solidFill>
                            <a:schemeClr val="bg1"/>
                          </a:solidFill>
                          <a:effectLst/>
                          <a:latin typeface="Century Gothic" panose="020B0502020202020204" pitchFamily="34" charset="0"/>
                        </a:rPr>
                        <a:t>800</a:t>
                      </a:r>
                    </a:p>
                  </a:txBody>
                  <a:tcPr marL="4687" marR="4687" marT="468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4B88"/>
                    </a:solidFill>
                  </a:tcPr>
                </a:tc>
                <a:tc>
                  <a:txBody>
                    <a:bodyPr/>
                    <a:lstStyle/>
                    <a:p>
                      <a:pPr algn="ctr" fontAlgn="ctr"/>
                      <a:r>
                        <a:rPr lang="en-US" sz="800" b="1" i="0" u="none" strike="noStrike" dirty="0">
                          <a:solidFill>
                            <a:schemeClr val="bg1"/>
                          </a:solidFill>
                          <a:effectLst/>
                          <a:latin typeface="Century Gothic" panose="020B0502020202020204" pitchFamily="34" charset="0"/>
                        </a:rPr>
                        <a:t>392</a:t>
                      </a:r>
                    </a:p>
                  </a:txBody>
                  <a:tcPr marL="4687" marR="4687" marT="4687"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1" i="0" u="none" strike="noStrike" dirty="0">
                          <a:solidFill>
                            <a:schemeClr val="bg1"/>
                          </a:solidFill>
                          <a:effectLst/>
                          <a:latin typeface="Century Gothic" panose="020B0502020202020204" pitchFamily="34" charset="0"/>
                        </a:rPr>
                        <a:t>408</a:t>
                      </a:r>
                    </a:p>
                  </a:txBody>
                  <a:tcPr marL="4687" marR="4687" marT="468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1" i="0" u="none" strike="noStrike" dirty="0">
                          <a:solidFill>
                            <a:schemeClr val="bg1"/>
                          </a:solidFill>
                          <a:effectLst/>
                          <a:latin typeface="Century Gothic" panose="020B0502020202020204" pitchFamily="34" charset="0"/>
                        </a:rPr>
                        <a:t>105</a:t>
                      </a:r>
                    </a:p>
                  </a:txBody>
                  <a:tcPr marL="4687" marR="4687" marT="468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1" i="0" u="none" strike="noStrike" dirty="0">
                          <a:solidFill>
                            <a:schemeClr val="bg1"/>
                          </a:solidFill>
                          <a:effectLst/>
                          <a:latin typeface="Century Gothic" panose="020B0502020202020204" pitchFamily="34" charset="0"/>
                        </a:rPr>
                        <a:t>167</a:t>
                      </a:r>
                    </a:p>
                  </a:txBody>
                  <a:tcPr marL="4687" marR="4687" marT="46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1" i="0" u="none" strike="noStrike" dirty="0">
                          <a:solidFill>
                            <a:schemeClr val="bg1"/>
                          </a:solidFill>
                          <a:effectLst/>
                          <a:latin typeface="Century Gothic" panose="020B0502020202020204" pitchFamily="34" charset="0"/>
                        </a:rPr>
                        <a:t>165</a:t>
                      </a:r>
                    </a:p>
                  </a:txBody>
                  <a:tcPr marL="4687" marR="4687" marT="46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1" i="0" u="none" strike="noStrike" dirty="0">
                          <a:solidFill>
                            <a:schemeClr val="bg1"/>
                          </a:solidFill>
                          <a:effectLst/>
                          <a:latin typeface="Century Gothic" panose="020B0502020202020204" pitchFamily="34" charset="0"/>
                        </a:rPr>
                        <a:t>172</a:t>
                      </a:r>
                    </a:p>
                  </a:txBody>
                  <a:tcPr marL="4687" marR="4687" marT="46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1" i="0" u="none" strike="noStrike" dirty="0">
                          <a:solidFill>
                            <a:schemeClr val="bg1"/>
                          </a:solidFill>
                          <a:effectLst/>
                          <a:latin typeface="Century Gothic" panose="020B0502020202020204" pitchFamily="34" charset="0"/>
                        </a:rPr>
                        <a:t>191</a:t>
                      </a:r>
                    </a:p>
                  </a:txBody>
                  <a:tcPr marL="4687" marR="4687" marT="468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562043745"/>
                  </a:ext>
                </a:extLst>
              </a:tr>
              <a:tr h="397608">
                <a:tc>
                  <a:txBody>
                    <a:bodyPr/>
                    <a:lstStyle/>
                    <a:p>
                      <a:pPr algn="l" fontAlgn="ctr"/>
                      <a:r>
                        <a:rPr lang="pl-PL" sz="800" b="0" i="0" u="none" strike="noStrike" dirty="0">
                          <a:solidFill>
                            <a:srgbClr val="6E706E"/>
                          </a:solidFill>
                          <a:effectLst/>
                          <a:latin typeface="Century Gothic" panose="020B0502020202020204" pitchFamily="34" charset="0"/>
                        </a:rPr>
                        <a:t>Uzeću novi, inovirani, bez obzira na cenu</a:t>
                      </a:r>
                    </a:p>
                  </a:txBody>
                  <a:tcPr marL="4687" marR="4687" marT="468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0" i="0" u="none" strike="noStrike" dirty="0">
                          <a:solidFill>
                            <a:srgbClr val="6E706E"/>
                          </a:solidFill>
                          <a:effectLst/>
                          <a:latin typeface="Century Gothic" panose="020B0502020202020204" pitchFamily="34" charset="0"/>
                        </a:rPr>
                        <a:t>9.9</a:t>
                      </a:r>
                      <a:br>
                        <a:rPr lang="en-US" sz="800" b="0" i="0" u="none" strike="noStrike" dirty="0">
                          <a:solidFill>
                            <a:srgbClr val="6E706E"/>
                          </a:solidFill>
                          <a:effectLst/>
                          <a:latin typeface="Century Gothic" panose="020B0502020202020204" pitchFamily="34" charset="0"/>
                        </a:rPr>
                      </a:br>
                      <a:endParaRPr lang="en-US" sz="800" b="0" i="0" u="none" strike="noStrike" dirty="0">
                        <a:solidFill>
                          <a:srgbClr val="6E706E"/>
                        </a:solidFill>
                        <a:effectLst/>
                        <a:latin typeface="Century Gothic" panose="020B0502020202020204" pitchFamily="34" charset="0"/>
                      </a:endParaRPr>
                    </a:p>
                  </a:txBody>
                  <a:tcPr marL="4687" marR="4687" marT="468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6E706E"/>
                          </a:solidFill>
                          <a:effectLst/>
                          <a:latin typeface="Century Gothic" panose="020B0502020202020204" pitchFamily="34" charset="0"/>
                        </a:rPr>
                        <a:t>10.2</a:t>
                      </a:r>
                      <a:br>
                        <a:rPr lang="en-US" sz="800" b="0" i="0" u="none" strike="noStrike" dirty="0">
                          <a:solidFill>
                            <a:srgbClr val="6E706E"/>
                          </a:solidFill>
                          <a:effectLst/>
                          <a:latin typeface="Century Gothic" panose="020B0502020202020204" pitchFamily="34" charset="0"/>
                        </a:rPr>
                      </a:br>
                      <a:endParaRPr lang="en-US" sz="800" b="0" i="0" u="none" strike="noStrike" dirty="0">
                        <a:solidFill>
                          <a:srgbClr val="6E706E"/>
                        </a:solidFill>
                        <a:effectLst/>
                        <a:latin typeface="Century Gothic" panose="020B0502020202020204" pitchFamily="34" charset="0"/>
                      </a:endParaRPr>
                    </a:p>
                  </a:txBody>
                  <a:tcPr marL="4687" marR="4687" marT="4687"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6E706E"/>
                          </a:solidFill>
                          <a:effectLst/>
                          <a:latin typeface="Century Gothic" panose="020B0502020202020204" pitchFamily="34" charset="0"/>
                        </a:rPr>
                        <a:t>9.6</a:t>
                      </a:r>
                      <a:br>
                        <a:rPr lang="en-US" sz="800" b="0" i="0" u="none" strike="noStrike" dirty="0">
                          <a:solidFill>
                            <a:srgbClr val="6E706E"/>
                          </a:solidFill>
                          <a:effectLst/>
                          <a:latin typeface="Century Gothic" panose="020B0502020202020204" pitchFamily="34" charset="0"/>
                        </a:rPr>
                      </a:br>
                      <a:endParaRPr lang="en-US" sz="800" b="0" i="0" u="none" strike="noStrike" dirty="0">
                        <a:solidFill>
                          <a:srgbClr val="6E706E"/>
                        </a:solidFill>
                        <a:effectLst/>
                        <a:latin typeface="Century Gothic" panose="020B0502020202020204" pitchFamily="34" charset="0"/>
                      </a:endParaRPr>
                    </a:p>
                  </a:txBody>
                  <a:tcPr marL="4687" marR="4687" marT="468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effectLst/>
                          <a:latin typeface="Century Gothic" panose="020B0502020202020204" pitchFamily="34" charset="0"/>
                        </a:rPr>
                        <a:t>15.2</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D</a:t>
                      </a:r>
                    </a:p>
                  </a:txBody>
                  <a:tcPr marL="4687" marR="4687" marT="468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dirty="0">
                          <a:solidFill>
                            <a:srgbClr val="6E706E"/>
                          </a:solidFill>
                          <a:effectLst/>
                          <a:latin typeface="Century Gothic" panose="020B0502020202020204" pitchFamily="34" charset="0"/>
                        </a:rPr>
                        <a:t>11.4</a:t>
                      </a:r>
                      <a:br>
                        <a:rPr lang="en-US" sz="800" b="0" i="0" u="none" strike="noStrike" dirty="0">
                          <a:solidFill>
                            <a:srgbClr val="6E706E"/>
                          </a:solidFill>
                          <a:effectLst/>
                          <a:latin typeface="Century Gothic" panose="020B0502020202020204" pitchFamily="34" charset="0"/>
                        </a:rPr>
                      </a:br>
                      <a:endParaRPr lang="en-US" sz="800" b="0" i="0" u="none" strike="noStrike" dirty="0">
                        <a:solidFill>
                          <a:srgbClr val="6E706E"/>
                        </a:solidFill>
                        <a:effectLst/>
                        <a:latin typeface="Century Gothic" panose="020B0502020202020204" pitchFamily="34" charset="0"/>
                      </a:endParaRPr>
                    </a:p>
                  </a:txBody>
                  <a:tcPr marL="4687" marR="4687" marT="46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6E706E"/>
                          </a:solidFill>
                          <a:effectLst/>
                          <a:latin typeface="Century Gothic" panose="020B0502020202020204" pitchFamily="34" charset="0"/>
                        </a:rPr>
                        <a:t>6.7</a:t>
                      </a:r>
                      <a:br>
                        <a:rPr lang="en-US" sz="800" b="0" i="0" u="none" strike="noStrike" dirty="0">
                          <a:solidFill>
                            <a:srgbClr val="6E706E"/>
                          </a:solidFill>
                          <a:effectLst/>
                          <a:latin typeface="Century Gothic" panose="020B0502020202020204" pitchFamily="34" charset="0"/>
                        </a:rPr>
                      </a:br>
                      <a:endParaRPr lang="en-US" sz="800" b="0" i="0" u="none" strike="noStrike" dirty="0">
                        <a:solidFill>
                          <a:srgbClr val="6E706E"/>
                        </a:solidFill>
                        <a:effectLst/>
                        <a:latin typeface="Century Gothic" panose="020B0502020202020204" pitchFamily="34" charset="0"/>
                      </a:endParaRPr>
                    </a:p>
                  </a:txBody>
                  <a:tcPr marL="4687" marR="4687" marT="46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6E706E"/>
                          </a:solidFill>
                          <a:effectLst/>
                          <a:latin typeface="Century Gothic" panose="020B0502020202020204" pitchFamily="34" charset="0"/>
                        </a:rPr>
                        <a:t>9.3</a:t>
                      </a:r>
                      <a:br>
                        <a:rPr lang="en-US" sz="800" b="0" i="0" u="none" strike="noStrike" dirty="0">
                          <a:solidFill>
                            <a:srgbClr val="6E706E"/>
                          </a:solidFill>
                          <a:effectLst/>
                          <a:latin typeface="Century Gothic" panose="020B0502020202020204" pitchFamily="34" charset="0"/>
                        </a:rPr>
                      </a:br>
                      <a:endParaRPr lang="en-US" sz="800" b="0" i="0" u="none" strike="noStrike" dirty="0">
                        <a:solidFill>
                          <a:srgbClr val="6E706E"/>
                        </a:solidFill>
                        <a:effectLst/>
                        <a:latin typeface="Century Gothic" panose="020B0502020202020204" pitchFamily="34" charset="0"/>
                      </a:endParaRPr>
                    </a:p>
                  </a:txBody>
                  <a:tcPr marL="4687" marR="4687" marT="46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6E706E"/>
                          </a:solidFill>
                          <a:effectLst/>
                          <a:latin typeface="Century Gothic" panose="020B0502020202020204" pitchFamily="34" charset="0"/>
                        </a:rPr>
                        <a:t>8.9</a:t>
                      </a:r>
                      <a:br>
                        <a:rPr lang="en-US" sz="800" b="0" i="0" u="none" strike="noStrike" dirty="0">
                          <a:solidFill>
                            <a:srgbClr val="6E706E"/>
                          </a:solidFill>
                          <a:effectLst/>
                          <a:latin typeface="Century Gothic" panose="020B0502020202020204" pitchFamily="34" charset="0"/>
                        </a:rPr>
                      </a:br>
                      <a:endParaRPr lang="en-US" sz="800" b="0" i="0" u="none" strike="noStrike" dirty="0">
                        <a:solidFill>
                          <a:srgbClr val="6E706E"/>
                        </a:solidFill>
                        <a:effectLst/>
                        <a:latin typeface="Century Gothic" panose="020B0502020202020204" pitchFamily="34" charset="0"/>
                      </a:endParaRPr>
                    </a:p>
                  </a:txBody>
                  <a:tcPr marL="4687" marR="4687" marT="468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76872644"/>
                  </a:ext>
                </a:extLst>
              </a:tr>
              <a:tr h="505053">
                <a:tc>
                  <a:txBody>
                    <a:bodyPr/>
                    <a:lstStyle/>
                    <a:p>
                      <a:pPr algn="l" fontAlgn="ctr"/>
                      <a:r>
                        <a:rPr lang="en-US" sz="800" b="0" i="0" u="none" strike="noStrike" dirty="0" err="1">
                          <a:solidFill>
                            <a:srgbClr val="6E706E"/>
                          </a:solidFill>
                          <a:effectLst/>
                          <a:latin typeface="Century Gothic" panose="020B0502020202020204" pitchFamily="34" charset="0"/>
                        </a:rPr>
                        <a:t>Ako</a:t>
                      </a:r>
                      <a:r>
                        <a:rPr lang="en-US" sz="800" b="0" i="0" u="none" strike="noStrike" dirty="0">
                          <a:solidFill>
                            <a:srgbClr val="6E706E"/>
                          </a:solidFill>
                          <a:effectLst/>
                          <a:latin typeface="Century Gothic" panose="020B0502020202020204" pitchFamily="34" charset="0"/>
                        </a:rPr>
                        <a:t> </a:t>
                      </a:r>
                      <a:r>
                        <a:rPr lang="en-US" sz="800" b="0" i="0" u="none" strike="noStrike" dirty="0" err="1">
                          <a:solidFill>
                            <a:srgbClr val="6E706E"/>
                          </a:solidFill>
                          <a:effectLst/>
                          <a:latin typeface="Century Gothic" panose="020B0502020202020204" pitchFamily="34" charset="0"/>
                        </a:rPr>
                        <a:t>nije</a:t>
                      </a:r>
                      <a:r>
                        <a:rPr lang="en-US" sz="800" b="0" i="0" u="none" strike="noStrike" dirty="0">
                          <a:solidFill>
                            <a:srgbClr val="6E706E"/>
                          </a:solidFill>
                          <a:effectLst/>
                          <a:latin typeface="Century Gothic" panose="020B0502020202020204" pitchFamily="34" charset="0"/>
                        </a:rPr>
                        <a:t> </a:t>
                      </a:r>
                      <a:r>
                        <a:rPr lang="en-US" sz="800" b="0" i="0" u="none" strike="noStrike" dirty="0" err="1">
                          <a:solidFill>
                            <a:srgbClr val="6E706E"/>
                          </a:solidFill>
                          <a:effectLst/>
                          <a:latin typeface="Century Gothic" panose="020B0502020202020204" pitchFamily="34" charset="0"/>
                        </a:rPr>
                        <a:t>generalno</a:t>
                      </a:r>
                      <a:r>
                        <a:rPr lang="en-US" sz="800" b="0" i="0" u="none" strike="noStrike" dirty="0">
                          <a:solidFill>
                            <a:srgbClr val="6E706E"/>
                          </a:solidFill>
                          <a:effectLst/>
                          <a:latin typeface="Century Gothic" panose="020B0502020202020204" pitchFamily="34" charset="0"/>
                        </a:rPr>
                        <a:t> </a:t>
                      </a:r>
                      <a:r>
                        <a:rPr lang="en-US" sz="800" b="0" i="0" u="none" strike="noStrike" dirty="0" err="1">
                          <a:solidFill>
                            <a:srgbClr val="6E706E"/>
                          </a:solidFill>
                          <a:effectLst/>
                          <a:latin typeface="Century Gothic" panose="020B0502020202020204" pitchFamily="34" charset="0"/>
                        </a:rPr>
                        <a:t>skup</a:t>
                      </a:r>
                      <a:r>
                        <a:rPr lang="en-US" sz="800" b="0" i="0" u="none" strike="noStrike" dirty="0">
                          <a:solidFill>
                            <a:srgbClr val="6E706E"/>
                          </a:solidFill>
                          <a:effectLst/>
                          <a:latin typeface="Century Gothic" panose="020B0502020202020204" pitchFamily="34" charset="0"/>
                        </a:rPr>
                        <a:t> </a:t>
                      </a:r>
                      <a:r>
                        <a:rPr lang="en-US" sz="800" b="0" i="0" u="none" strike="noStrike" dirty="0" err="1">
                          <a:solidFill>
                            <a:srgbClr val="6E706E"/>
                          </a:solidFill>
                          <a:effectLst/>
                          <a:latin typeface="Century Gothic" panose="020B0502020202020204" pitchFamily="34" charset="0"/>
                        </a:rPr>
                        <a:t>proizvod</a:t>
                      </a:r>
                      <a:r>
                        <a:rPr lang="en-US" sz="800" b="0" i="0" u="none" strike="noStrike" dirty="0">
                          <a:solidFill>
                            <a:srgbClr val="6E706E"/>
                          </a:solidFill>
                          <a:effectLst/>
                          <a:latin typeface="Century Gothic" panose="020B0502020202020204" pitchFamily="34" charset="0"/>
                        </a:rPr>
                        <a:t>, </a:t>
                      </a:r>
                      <a:r>
                        <a:rPr lang="en-US" sz="800" b="0" i="0" u="none" strike="noStrike" dirty="0" err="1">
                          <a:solidFill>
                            <a:srgbClr val="6E706E"/>
                          </a:solidFill>
                          <a:effectLst/>
                          <a:latin typeface="Century Gothic" panose="020B0502020202020204" pitchFamily="34" charset="0"/>
                        </a:rPr>
                        <a:t>uzeću</a:t>
                      </a:r>
                      <a:r>
                        <a:rPr lang="en-US" sz="800" b="0" i="0" u="none" strike="noStrike" dirty="0">
                          <a:solidFill>
                            <a:srgbClr val="6E706E"/>
                          </a:solidFill>
                          <a:effectLst/>
                          <a:latin typeface="Century Gothic" panose="020B0502020202020204" pitchFamily="34" charset="0"/>
                        </a:rPr>
                        <a:t> </a:t>
                      </a:r>
                      <a:r>
                        <a:rPr lang="en-US" sz="800" b="0" i="0" u="none" strike="noStrike" dirty="0" err="1">
                          <a:solidFill>
                            <a:srgbClr val="6E706E"/>
                          </a:solidFill>
                          <a:effectLst/>
                          <a:latin typeface="Century Gothic" panose="020B0502020202020204" pitchFamily="34" charset="0"/>
                        </a:rPr>
                        <a:t>inovirani</a:t>
                      </a:r>
                      <a:r>
                        <a:rPr lang="en-US" sz="800" b="0" i="0" u="none" strike="noStrike" dirty="0">
                          <a:solidFill>
                            <a:srgbClr val="6E706E"/>
                          </a:solidFill>
                          <a:effectLst/>
                          <a:latin typeface="Century Gothic" panose="020B0502020202020204" pitchFamily="34" charset="0"/>
                        </a:rPr>
                        <a:t>, </a:t>
                      </a:r>
                      <a:r>
                        <a:rPr lang="en-US" sz="800" b="0" i="0" u="none" strike="noStrike" dirty="0" err="1">
                          <a:solidFill>
                            <a:srgbClr val="6E706E"/>
                          </a:solidFill>
                          <a:effectLst/>
                          <a:latin typeface="Century Gothic" panose="020B0502020202020204" pitchFamily="34" charset="0"/>
                        </a:rPr>
                        <a:t>ali</a:t>
                      </a:r>
                      <a:r>
                        <a:rPr lang="en-US" sz="800" b="0" i="0" u="none" strike="noStrike" dirty="0">
                          <a:solidFill>
                            <a:srgbClr val="6E706E"/>
                          </a:solidFill>
                          <a:effectLst/>
                          <a:latin typeface="Century Gothic" panose="020B0502020202020204" pitchFamily="34" charset="0"/>
                        </a:rPr>
                        <a:t> </a:t>
                      </a:r>
                      <a:r>
                        <a:rPr lang="en-US" sz="800" b="0" i="0" u="none" strike="noStrike" dirty="0" err="1">
                          <a:solidFill>
                            <a:srgbClr val="6E706E"/>
                          </a:solidFill>
                          <a:effectLst/>
                          <a:latin typeface="Century Gothic" panose="020B0502020202020204" pitchFamily="34" charset="0"/>
                        </a:rPr>
                        <a:t>ako</a:t>
                      </a:r>
                      <a:r>
                        <a:rPr lang="en-US" sz="800" b="0" i="0" u="none" strike="noStrike" dirty="0">
                          <a:solidFill>
                            <a:srgbClr val="6E706E"/>
                          </a:solidFill>
                          <a:effectLst/>
                          <a:latin typeface="Century Gothic" panose="020B0502020202020204" pitchFamily="34" charset="0"/>
                        </a:rPr>
                        <a:t> se </a:t>
                      </a:r>
                      <a:r>
                        <a:rPr lang="en-US" sz="800" b="0" i="0" u="none" strike="noStrike" dirty="0" err="1">
                          <a:solidFill>
                            <a:srgbClr val="6E706E"/>
                          </a:solidFill>
                          <a:effectLst/>
                          <a:latin typeface="Century Gothic" panose="020B0502020202020204" pitchFamily="34" charset="0"/>
                        </a:rPr>
                        <a:t>radi</a:t>
                      </a:r>
                      <a:r>
                        <a:rPr lang="en-US" sz="800" b="0" i="0" u="none" strike="noStrike" dirty="0">
                          <a:solidFill>
                            <a:srgbClr val="6E706E"/>
                          </a:solidFill>
                          <a:effectLst/>
                          <a:latin typeface="Century Gothic" panose="020B0502020202020204" pitchFamily="34" charset="0"/>
                        </a:rPr>
                        <a:t> o </a:t>
                      </a:r>
                      <a:r>
                        <a:rPr lang="en-US" sz="800" b="0" i="0" u="none" strike="noStrike" dirty="0" err="1">
                          <a:solidFill>
                            <a:srgbClr val="6E706E"/>
                          </a:solidFill>
                          <a:effectLst/>
                          <a:latin typeface="Century Gothic" panose="020B0502020202020204" pitchFamily="34" charset="0"/>
                        </a:rPr>
                        <a:t>skupom</a:t>
                      </a:r>
                      <a:r>
                        <a:rPr lang="en-US" sz="800" b="0" i="0" u="none" strike="noStrike" dirty="0">
                          <a:solidFill>
                            <a:srgbClr val="6E706E"/>
                          </a:solidFill>
                          <a:effectLst/>
                          <a:latin typeface="Century Gothic" panose="020B0502020202020204" pitchFamily="34" charset="0"/>
                        </a:rPr>
                        <a:t>, </a:t>
                      </a:r>
                      <a:r>
                        <a:rPr lang="en-US" sz="800" b="0" i="0" u="none" strike="noStrike" dirty="0" err="1">
                          <a:solidFill>
                            <a:srgbClr val="6E706E"/>
                          </a:solidFill>
                          <a:effectLst/>
                          <a:latin typeface="Century Gothic" panose="020B0502020202020204" pitchFamily="34" charset="0"/>
                        </a:rPr>
                        <a:t>onda</a:t>
                      </a:r>
                      <a:r>
                        <a:rPr lang="en-US" sz="800" b="0" i="0" u="none" strike="noStrike" dirty="0">
                          <a:solidFill>
                            <a:srgbClr val="6E706E"/>
                          </a:solidFill>
                          <a:effectLst/>
                          <a:latin typeface="Century Gothic" panose="020B0502020202020204" pitchFamily="34" charset="0"/>
                        </a:rPr>
                        <a:t> </a:t>
                      </a:r>
                      <a:r>
                        <a:rPr lang="en-US" sz="800" b="0" i="0" u="none" strike="noStrike" dirty="0" err="1">
                          <a:solidFill>
                            <a:srgbClr val="6E706E"/>
                          </a:solidFill>
                          <a:effectLst/>
                          <a:latin typeface="Century Gothic" panose="020B0502020202020204" pitchFamily="34" charset="0"/>
                        </a:rPr>
                        <a:t>ću</a:t>
                      </a:r>
                      <a:r>
                        <a:rPr lang="en-US" sz="800" b="0" i="0" u="none" strike="noStrike" dirty="0">
                          <a:solidFill>
                            <a:srgbClr val="6E706E"/>
                          </a:solidFill>
                          <a:effectLst/>
                          <a:latin typeface="Century Gothic" panose="020B0502020202020204" pitchFamily="34" charset="0"/>
                        </a:rPr>
                        <a:t> </a:t>
                      </a:r>
                      <a:r>
                        <a:rPr lang="en-US" sz="800" b="0" i="0" u="none" strike="noStrike" dirty="0" err="1">
                          <a:solidFill>
                            <a:srgbClr val="6E706E"/>
                          </a:solidFill>
                          <a:effectLst/>
                          <a:latin typeface="Century Gothic" panose="020B0502020202020204" pitchFamily="34" charset="0"/>
                        </a:rPr>
                        <a:t>ići</a:t>
                      </a:r>
                      <a:r>
                        <a:rPr lang="en-US" sz="800" b="0" i="0" u="none" strike="noStrike" dirty="0">
                          <a:solidFill>
                            <a:srgbClr val="6E706E"/>
                          </a:solidFill>
                          <a:effectLst/>
                          <a:latin typeface="Century Gothic" panose="020B0502020202020204" pitchFamily="34" charset="0"/>
                        </a:rPr>
                        <a:t> </a:t>
                      </a:r>
                      <a:r>
                        <a:rPr lang="en-US" sz="800" b="0" i="0" u="none" strike="noStrike" dirty="0" err="1">
                          <a:solidFill>
                            <a:srgbClr val="6E706E"/>
                          </a:solidFill>
                          <a:effectLst/>
                          <a:latin typeface="Century Gothic" panose="020B0502020202020204" pitchFamily="34" charset="0"/>
                        </a:rPr>
                        <a:t>na</a:t>
                      </a:r>
                      <a:r>
                        <a:rPr lang="en-US" sz="800" b="0" i="0" u="none" strike="noStrike" dirty="0">
                          <a:solidFill>
                            <a:srgbClr val="6E706E"/>
                          </a:solidFill>
                          <a:effectLst/>
                          <a:latin typeface="Century Gothic" panose="020B0502020202020204" pitchFamily="34" charset="0"/>
                        </a:rPr>
                        <a:t> </a:t>
                      </a:r>
                      <a:r>
                        <a:rPr lang="en-US" sz="800" b="0" i="0" u="none" strike="noStrike" dirty="0" err="1">
                          <a:solidFill>
                            <a:srgbClr val="6E706E"/>
                          </a:solidFill>
                          <a:effectLst/>
                          <a:latin typeface="Century Gothic" panose="020B0502020202020204" pitchFamily="34" charset="0"/>
                        </a:rPr>
                        <a:t>sigurno</a:t>
                      </a:r>
                      <a:r>
                        <a:rPr lang="en-US" sz="800" b="0" i="0" u="none" strike="noStrike" dirty="0">
                          <a:solidFill>
                            <a:srgbClr val="6E706E"/>
                          </a:solidFill>
                          <a:effectLst/>
                          <a:latin typeface="Century Gothic" panose="020B0502020202020204" pitchFamily="34" charset="0"/>
                        </a:rPr>
                        <a:t>, </a:t>
                      </a:r>
                      <a:r>
                        <a:rPr lang="en-US" sz="800" b="0" i="0" u="none" strike="noStrike" dirty="0" err="1">
                          <a:solidFill>
                            <a:srgbClr val="6E706E"/>
                          </a:solidFill>
                          <a:effectLst/>
                          <a:latin typeface="Century Gothic" panose="020B0502020202020204" pitchFamily="34" charset="0"/>
                        </a:rPr>
                        <a:t>i</a:t>
                      </a:r>
                      <a:r>
                        <a:rPr lang="en-US" sz="800" b="0" i="0" u="none" strike="noStrike" dirty="0">
                          <a:solidFill>
                            <a:srgbClr val="6E706E"/>
                          </a:solidFill>
                          <a:effectLst/>
                          <a:latin typeface="Century Gothic" panose="020B0502020202020204" pitchFamily="34" charset="0"/>
                        </a:rPr>
                        <a:t> </a:t>
                      </a:r>
                      <a:r>
                        <a:rPr lang="en-US" sz="800" b="0" i="0" u="none" strike="noStrike" dirty="0" err="1">
                          <a:solidFill>
                            <a:srgbClr val="6E706E"/>
                          </a:solidFill>
                          <a:effectLst/>
                          <a:latin typeface="Century Gothic" panose="020B0502020202020204" pitchFamily="34" charset="0"/>
                        </a:rPr>
                        <a:t>kupiti</a:t>
                      </a:r>
                      <a:r>
                        <a:rPr lang="en-US" sz="800" b="0" i="0" u="none" strike="noStrike" dirty="0">
                          <a:solidFill>
                            <a:srgbClr val="6E706E"/>
                          </a:solidFill>
                          <a:effectLst/>
                          <a:latin typeface="Century Gothic" panose="020B0502020202020204" pitchFamily="34" charset="0"/>
                        </a:rPr>
                        <a:t> ono </a:t>
                      </a:r>
                      <a:r>
                        <a:rPr lang="en-US" sz="800" b="0" i="0" u="none" strike="noStrike" dirty="0" err="1">
                          <a:solidFill>
                            <a:srgbClr val="6E706E"/>
                          </a:solidFill>
                          <a:effectLst/>
                          <a:latin typeface="Century Gothic" panose="020B0502020202020204" pitchFamily="34" charset="0"/>
                        </a:rPr>
                        <a:t>što</a:t>
                      </a:r>
                      <a:r>
                        <a:rPr lang="en-US" sz="800" b="0" i="0" u="none" strike="noStrike" dirty="0">
                          <a:solidFill>
                            <a:srgbClr val="6E706E"/>
                          </a:solidFill>
                          <a:effectLst/>
                          <a:latin typeface="Century Gothic" panose="020B0502020202020204" pitchFamily="34" charset="0"/>
                        </a:rPr>
                        <a:t> mi je </a:t>
                      </a:r>
                      <a:r>
                        <a:rPr lang="en-US" sz="800" b="0" i="0" u="none" strike="noStrike" dirty="0" err="1">
                          <a:solidFill>
                            <a:srgbClr val="6E706E"/>
                          </a:solidFill>
                          <a:effectLst/>
                          <a:latin typeface="Century Gothic" panose="020B0502020202020204" pitchFamily="34" charset="0"/>
                        </a:rPr>
                        <a:t>poznato</a:t>
                      </a:r>
                      <a:endParaRPr lang="en-US" sz="800" b="0" i="0" u="none" strike="noStrike" dirty="0">
                        <a:solidFill>
                          <a:srgbClr val="6E706E"/>
                        </a:solidFill>
                        <a:effectLst/>
                        <a:latin typeface="Century Gothic" panose="020B0502020202020204" pitchFamily="34" charset="0"/>
                      </a:endParaRPr>
                    </a:p>
                  </a:txBody>
                  <a:tcPr marL="4687" marR="4687" marT="468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0" i="0" u="none" strike="noStrike" dirty="0">
                          <a:solidFill>
                            <a:srgbClr val="6E706E"/>
                          </a:solidFill>
                          <a:effectLst/>
                          <a:latin typeface="Century Gothic" panose="020B0502020202020204" pitchFamily="34" charset="0"/>
                        </a:rPr>
                        <a:t>75.5</a:t>
                      </a:r>
                      <a:br>
                        <a:rPr lang="en-US" sz="800" b="0" i="0" u="none" strike="noStrike" dirty="0">
                          <a:solidFill>
                            <a:srgbClr val="6E706E"/>
                          </a:solidFill>
                          <a:effectLst/>
                          <a:latin typeface="Century Gothic" panose="020B0502020202020204" pitchFamily="34" charset="0"/>
                        </a:rPr>
                      </a:br>
                      <a:endParaRPr lang="en-US" sz="800" b="0" i="0" u="none" strike="noStrike" dirty="0">
                        <a:solidFill>
                          <a:srgbClr val="6E706E"/>
                        </a:solidFill>
                        <a:effectLst/>
                        <a:latin typeface="Century Gothic" panose="020B0502020202020204" pitchFamily="34" charset="0"/>
                      </a:endParaRPr>
                    </a:p>
                  </a:txBody>
                  <a:tcPr marL="4687" marR="4687" marT="468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6E706E"/>
                          </a:solidFill>
                          <a:effectLst/>
                          <a:latin typeface="Century Gothic" panose="020B0502020202020204" pitchFamily="34" charset="0"/>
                        </a:rPr>
                        <a:t>73.7</a:t>
                      </a:r>
                      <a:br>
                        <a:rPr lang="en-US" sz="800" b="0" i="0" u="none" strike="noStrike" dirty="0">
                          <a:solidFill>
                            <a:srgbClr val="6E706E"/>
                          </a:solidFill>
                          <a:effectLst/>
                          <a:latin typeface="Century Gothic" panose="020B0502020202020204" pitchFamily="34" charset="0"/>
                        </a:rPr>
                      </a:br>
                      <a:endParaRPr lang="en-US" sz="800" b="0" i="0" u="none" strike="noStrike" dirty="0">
                        <a:solidFill>
                          <a:srgbClr val="6E706E"/>
                        </a:solidFill>
                        <a:effectLst/>
                        <a:latin typeface="Century Gothic" panose="020B0502020202020204" pitchFamily="34" charset="0"/>
                      </a:endParaRPr>
                    </a:p>
                  </a:txBody>
                  <a:tcPr marL="4687" marR="4687" marT="4687"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6E706E"/>
                          </a:solidFill>
                          <a:effectLst/>
                          <a:latin typeface="Century Gothic" panose="020B0502020202020204" pitchFamily="34" charset="0"/>
                        </a:rPr>
                        <a:t>77.2</a:t>
                      </a:r>
                      <a:br>
                        <a:rPr lang="en-US" sz="800" b="0" i="0" u="none" strike="noStrike" dirty="0">
                          <a:solidFill>
                            <a:srgbClr val="6E706E"/>
                          </a:solidFill>
                          <a:effectLst/>
                          <a:latin typeface="Century Gothic" panose="020B0502020202020204" pitchFamily="34" charset="0"/>
                        </a:rPr>
                      </a:br>
                      <a:endParaRPr lang="en-US" sz="800" b="0" i="0" u="none" strike="noStrike" dirty="0">
                        <a:solidFill>
                          <a:srgbClr val="6E706E"/>
                        </a:solidFill>
                        <a:effectLst/>
                        <a:latin typeface="Century Gothic" panose="020B0502020202020204" pitchFamily="34" charset="0"/>
                      </a:endParaRPr>
                    </a:p>
                  </a:txBody>
                  <a:tcPr marL="4687" marR="4687" marT="468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6E706E"/>
                          </a:solidFill>
                          <a:effectLst/>
                          <a:latin typeface="Century Gothic" panose="020B0502020202020204" pitchFamily="34" charset="0"/>
                        </a:rPr>
                        <a:t>71.4</a:t>
                      </a:r>
                      <a:br>
                        <a:rPr lang="en-US" sz="800" b="0" i="0" u="none" strike="noStrike" dirty="0">
                          <a:solidFill>
                            <a:srgbClr val="6E706E"/>
                          </a:solidFill>
                          <a:effectLst/>
                          <a:latin typeface="Century Gothic" panose="020B0502020202020204" pitchFamily="34" charset="0"/>
                        </a:rPr>
                      </a:br>
                      <a:endParaRPr lang="en-US" sz="800" b="0" i="0" u="none" strike="noStrike" dirty="0">
                        <a:solidFill>
                          <a:srgbClr val="6E706E"/>
                        </a:solidFill>
                        <a:effectLst/>
                        <a:latin typeface="Century Gothic" panose="020B0502020202020204" pitchFamily="34" charset="0"/>
                      </a:endParaRPr>
                    </a:p>
                  </a:txBody>
                  <a:tcPr marL="4687" marR="4687" marT="468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pt-BR" sz="800" b="1" i="0" u="none" strike="noStrike" dirty="0">
                          <a:solidFill>
                            <a:schemeClr val="bg1"/>
                          </a:solidFill>
                          <a:effectLst/>
                          <a:latin typeface="Century Gothic" panose="020B0502020202020204" pitchFamily="34" charset="0"/>
                        </a:rPr>
                        <a:t>82</a:t>
                      </a:r>
                      <a:br>
                        <a:rPr lang="pt-BR" sz="800" b="1" i="0" u="none" strike="noStrike" dirty="0">
                          <a:solidFill>
                            <a:schemeClr val="bg1"/>
                          </a:solidFill>
                          <a:effectLst/>
                          <a:latin typeface="Century Gothic" panose="020B0502020202020204" pitchFamily="34" charset="0"/>
                        </a:rPr>
                      </a:br>
                      <a:r>
                        <a:rPr lang="pt-BR" sz="800" b="1" i="0" u="none" strike="noStrike" dirty="0">
                          <a:solidFill>
                            <a:schemeClr val="bg1"/>
                          </a:solidFill>
                          <a:effectLst/>
                          <a:latin typeface="Century Gothic" panose="020B0502020202020204" pitchFamily="34" charset="0"/>
                        </a:rPr>
                        <a:t>A B E F</a:t>
                      </a:r>
                    </a:p>
                  </a:txBody>
                  <a:tcPr marL="4687" marR="4687" marT="46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pt-BR" sz="800" b="1" i="0" u="none" strike="noStrike" dirty="0">
                          <a:solidFill>
                            <a:schemeClr val="bg1"/>
                          </a:solidFill>
                          <a:effectLst/>
                          <a:latin typeface="Century Gothic" panose="020B0502020202020204" pitchFamily="34" charset="0"/>
                        </a:rPr>
                        <a:t>84.2</a:t>
                      </a:r>
                      <a:br>
                        <a:rPr lang="pt-BR" sz="800" b="1" i="0" u="none" strike="noStrike" dirty="0">
                          <a:solidFill>
                            <a:schemeClr val="bg1"/>
                          </a:solidFill>
                          <a:effectLst/>
                          <a:latin typeface="Century Gothic" panose="020B0502020202020204" pitchFamily="34" charset="0"/>
                        </a:rPr>
                      </a:br>
                      <a:r>
                        <a:rPr lang="pt-BR" sz="800" b="1" i="0" u="none" strike="noStrike" dirty="0">
                          <a:solidFill>
                            <a:schemeClr val="bg1"/>
                          </a:solidFill>
                          <a:effectLst/>
                          <a:latin typeface="Century Gothic" panose="020B0502020202020204" pitchFamily="34" charset="0"/>
                        </a:rPr>
                        <a:t>A B E F</a:t>
                      </a:r>
                    </a:p>
                  </a:txBody>
                  <a:tcPr marL="4687" marR="4687" marT="46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6E706E"/>
                          </a:solidFill>
                          <a:effectLst/>
                          <a:latin typeface="Century Gothic" panose="020B0502020202020204" pitchFamily="34" charset="0"/>
                        </a:rPr>
                        <a:t>72.7</a:t>
                      </a:r>
                      <a:br>
                        <a:rPr lang="en-US" sz="800" b="0" i="0" u="none" strike="noStrike" dirty="0">
                          <a:solidFill>
                            <a:srgbClr val="6E706E"/>
                          </a:solidFill>
                          <a:effectLst/>
                          <a:latin typeface="Century Gothic" panose="020B0502020202020204" pitchFamily="34" charset="0"/>
                        </a:rPr>
                      </a:br>
                      <a:endParaRPr lang="en-US" sz="800" b="0" i="0" u="none" strike="noStrike" dirty="0">
                        <a:solidFill>
                          <a:srgbClr val="6E706E"/>
                        </a:solidFill>
                        <a:effectLst/>
                        <a:latin typeface="Century Gothic" panose="020B0502020202020204" pitchFamily="34" charset="0"/>
                      </a:endParaRPr>
                    </a:p>
                  </a:txBody>
                  <a:tcPr marL="4687" marR="4687" marT="46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effectLst/>
                          <a:latin typeface="Century Gothic" panose="020B0502020202020204" pitchFamily="34" charset="0"/>
                        </a:rPr>
                        <a:t>67</a:t>
                      </a:r>
                      <a:br>
                        <a:rPr lang="en-US" sz="800" b="1" i="0" u="none" strike="noStrike" dirty="0">
                          <a:solidFill>
                            <a:schemeClr val="bg1"/>
                          </a:solidFill>
                          <a:effectLst/>
                          <a:latin typeface="Century Gothic" panose="020B0502020202020204" pitchFamily="34" charset="0"/>
                        </a:rPr>
                      </a:br>
                      <a:endParaRPr lang="en-US" sz="800" b="1" i="0" u="none" strike="noStrike" dirty="0">
                        <a:solidFill>
                          <a:schemeClr val="bg1"/>
                        </a:solidFill>
                        <a:effectLst/>
                        <a:latin typeface="Century Gothic" panose="020B0502020202020204" pitchFamily="34" charset="0"/>
                      </a:endParaRPr>
                    </a:p>
                  </a:txBody>
                  <a:tcPr marL="4687" marR="4687" marT="468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extLst>
                  <a:ext uri="{0D108BD9-81ED-4DB2-BD59-A6C34878D82A}">
                    <a16:rowId xmlns:a16="http://schemas.microsoft.com/office/drawing/2014/main" val="2869487590"/>
                  </a:ext>
                </a:extLst>
              </a:tr>
              <a:tr h="405068">
                <a:tc>
                  <a:txBody>
                    <a:bodyPr/>
                    <a:lstStyle/>
                    <a:p>
                      <a:pPr algn="l" fontAlgn="ctr"/>
                      <a:r>
                        <a:rPr lang="pl-PL" sz="800" b="0" i="0" u="none" strike="noStrike" dirty="0">
                          <a:solidFill>
                            <a:srgbClr val="6E706E"/>
                          </a:solidFill>
                          <a:effectLst/>
                          <a:latin typeface="Century Gothic" panose="020B0502020202020204" pitchFamily="34" charset="0"/>
                        </a:rPr>
                        <a:t>Kupiću tradicionalni, cena mi je važna</a:t>
                      </a:r>
                    </a:p>
                  </a:txBody>
                  <a:tcPr marL="4687" marR="4687" marT="468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fontAlgn="ctr"/>
                      <a:r>
                        <a:rPr lang="en-US" sz="800" b="0" i="0" u="none" strike="noStrike" dirty="0">
                          <a:solidFill>
                            <a:srgbClr val="6E706E"/>
                          </a:solidFill>
                          <a:effectLst/>
                          <a:latin typeface="Century Gothic" panose="020B0502020202020204" pitchFamily="34" charset="0"/>
                        </a:rPr>
                        <a:t>14.6</a:t>
                      </a:r>
                      <a:br>
                        <a:rPr lang="en-US" sz="800" b="0" i="0" u="none" strike="noStrike" dirty="0">
                          <a:solidFill>
                            <a:srgbClr val="6E706E"/>
                          </a:solidFill>
                          <a:effectLst/>
                          <a:latin typeface="Century Gothic" panose="020B0502020202020204" pitchFamily="34" charset="0"/>
                        </a:rPr>
                      </a:br>
                      <a:endParaRPr lang="en-US" sz="800" b="0" i="0" u="none" strike="noStrike" dirty="0">
                        <a:solidFill>
                          <a:srgbClr val="6E706E"/>
                        </a:solidFill>
                        <a:effectLst/>
                        <a:latin typeface="Century Gothic" panose="020B0502020202020204" pitchFamily="34" charset="0"/>
                      </a:endParaRPr>
                    </a:p>
                  </a:txBody>
                  <a:tcPr marL="4687" marR="4687" marT="4687"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6E706E"/>
                          </a:solidFill>
                          <a:effectLst/>
                          <a:latin typeface="Century Gothic" panose="020B0502020202020204" pitchFamily="34" charset="0"/>
                        </a:rPr>
                        <a:t>16.1</a:t>
                      </a:r>
                      <a:br>
                        <a:rPr lang="en-US" sz="800" b="0" i="0" u="none" strike="noStrike">
                          <a:solidFill>
                            <a:srgbClr val="6E706E"/>
                          </a:solidFill>
                          <a:effectLst/>
                          <a:latin typeface="Century Gothic" panose="020B0502020202020204" pitchFamily="34" charset="0"/>
                        </a:rPr>
                      </a:br>
                      <a:endParaRPr lang="en-US" sz="800" b="0" i="0" u="none" strike="noStrike">
                        <a:solidFill>
                          <a:srgbClr val="6E706E"/>
                        </a:solidFill>
                        <a:effectLst/>
                        <a:latin typeface="Century Gothic" panose="020B0502020202020204" pitchFamily="34" charset="0"/>
                      </a:endParaRPr>
                    </a:p>
                  </a:txBody>
                  <a:tcPr marL="4687" marR="4687" marT="4687"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6E706E"/>
                          </a:solidFill>
                          <a:effectLst/>
                          <a:latin typeface="Century Gothic" panose="020B0502020202020204" pitchFamily="34" charset="0"/>
                        </a:rPr>
                        <a:t>13.2</a:t>
                      </a:r>
                      <a:br>
                        <a:rPr lang="en-US" sz="800" b="0" i="0" u="none" strike="noStrike">
                          <a:solidFill>
                            <a:srgbClr val="6E706E"/>
                          </a:solidFill>
                          <a:effectLst/>
                          <a:latin typeface="Century Gothic" panose="020B0502020202020204" pitchFamily="34" charset="0"/>
                        </a:rPr>
                      </a:br>
                      <a:endParaRPr lang="en-US" sz="800" b="0" i="0" u="none" strike="noStrike">
                        <a:solidFill>
                          <a:srgbClr val="6E706E"/>
                        </a:solidFill>
                        <a:effectLst/>
                        <a:latin typeface="Century Gothic" panose="020B0502020202020204" pitchFamily="34" charset="0"/>
                      </a:endParaRPr>
                    </a:p>
                  </a:txBody>
                  <a:tcPr marL="4687" marR="4687" marT="468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6E706E"/>
                          </a:solidFill>
                          <a:effectLst/>
                          <a:latin typeface="Century Gothic" panose="020B0502020202020204" pitchFamily="34" charset="0"/>
                        </a:rPr>
                        <a:t>13.3</a:t>
                      </a:r>
                      <a:br>
                        <a:rPr lang="en-US" sz="800" b="0" i="0" u="none" strike="noStrike">
                          <a:solidFill>
                            <a:srgbClr val="6E706E"/>
                          </a:solidFill>
                          <a:effectLst/>
                          <a:latin typeface="Century Gothic" panose="020B0502020202020204" pitchFamily="34" charset="0"/>
                        </a:rPr>
                      </a:br>
                      <a:endParaRPr lang="en-US" sz="800" b="0" i="0" u="none" strike="noStrike">
                        <a:solidFill>
                          <a:srgbClr val="6E706E"/>
                        </a:solidFill>
                        <a:effectLst/>
                        <a:latin typeface="Century Gothic" panose="020B0502020202020204" pitchFamily="34" charset="0"/>
                      </a:endParaRPr>
                    </a:p>
                  </a:txBody>
                  <a:tcPr marL="4687" marR="4687" marT="4687" marB="0" anchor="ctr">
                    <a:lnL w="1270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effectLst/>
                          <a:latin typeface="Century Gothic" panose="020B0502020202020204" pitchFamily="34" charset="0"/>
                        </a:rPr>
                        <a:t>6.6</a:t>
                      </a:r>
                      <a:br>
                        <a:rPr lang="en-US" sz="800" b="1" i="0" u="none" strike="noStrike" dirty="0">
                          <a:solidFill>
                            <a:schemeClr val="bg1"/>
                          </a:solidFill>
                          <a:effectLst/>
                          <a:latin typeface="Century Gothic" panose="020B0502020202020204" pitchFamily="34" charset="0"/>
                        </a:rPr>
                      </a:br>
                      <a:endParaRPr lang="en-US" sz="800" b="1" i="0" u="none" strike="noStrike" dirty="0">
                        <a:solidFill>
                          <a:schemeClr val="bg1"/>
                        </a:solidFill>
                        <a:effectLst/>
                        <a:latin typeface="Century Gothic" panose="020B0502020202020204" pitchFamily="34" charset="0"/>
                      </a:endParaRPr>
                    </a:p>
                  </a:txBody>
                  <a:tcPr marL="4687" marR="4687" marT="46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effectLst/>
                          <a:latin typeface="Century Gothic" panose="020B0502020202020204" pitchFamily="34" charset="0"/>
                        </a:rPr>
                        <a:t>9.1</a:t>
                      </a:r>
                      <a:br>
                        <a:rPr lang="en-US" sz="800" b="1" i="0" u="none" strike="noStrike" dirty="0">
                          <a:solidFill>
                            <a:schemeClr val="bg1"/>
                          </a:solidFill>
                          <a:effectLst/>
                          <a:latin typeface="Century Gothic" panose="020B0502020202020204" pitchFamily="34" charset="0"/>
                        </a:rPr>
                      </a:br>
                      <a:endParaRPr lang="en-US" sz="800" b="1" i="0" u="none" strike="noStrike" dirty="0">
                        <a:solidFill>
                          <a:schemeClr val="bg1"/>
                        </a:solidFill>
                        <a:effectLst/>
                        <a:latin typeface="Century Gothic" panose="020B0502020202020204" pitchFamily="34" charset="0"/>
                      </a:endParaRPr>
                    </a:p>
                  </a:txBody>
                  <a:tcPr marL="4687" marR="4687" marT="46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effectLst/>
                          <a:latin typeface="Century Gothic" panose="020B0502020202020204" pitchFamily="34" charset="0"/>
                        </a:rPr>
                        <a:t>18</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C D</a:t>
                      </a:r>
                    </a:p>
                  </a:txBody>
                  <a:tcPr marL="4687" marR="4687" marT="4687"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pt-BR" sz="800" b="1" i="0" u="none" strike="noStrike" dirty="0">
                          <a:solidFill>
                            <a:schemeClr val="bg1"/>
                          </a:solidFill>
                          <a:effectLst/>
                          <a:latin typeface="Century Gothic" panose="020B0502020202020204" pitchFamily="34" charset="0"/>
                        </a:rPr>
                        <a:t>24.1</a:t>
                      </a:r>
                      <a:br>
                        <a:rPr lang="pt-BR" sz="800" b="1" i="0" u="none" strike="noStrike" dirty="0">
                          <a:solidFill>
                            <a:schemeClr val="bg1"/>
                          </a:solidFill>
                          <a:effectLst/>
                          <a:latin typeface="Century Gothic" panose="020B0502020202020204" pitchFamily="34" charset="0"/>
                        </a:rPr>
                      </a:br>
                      <a:r>
                        <a:rPr lang="pt-BR" sz="800" b="1" i="0" u="none" strike="noStrike" dirty="0">
                          <a:solidFill>
                            <a:schemeClr val="bg1"/>
                          </a:solidFill>
                          <a:effectLst/>
                          <a:latin typeface="Century Gothic" panose="020B0502020202020204" pitchFamily="34" charset="0"/>
                        </a:rPr>
                        <a:t>A B C D</a:t>
                      </a:r>
                    </a:p>
                  </a:txBody>
                  <a:tcPr marL="4687" marR="4687" marT="4687" marB="0" anchor="ctr">
                    <a:lnL w="63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extLst>
                  <a:ext uri="{0D108BD9-81ED-4DB2-BD59-A6C34878D82A}">
                    <a16:rowId xmlns:a16="http://schemas.microsoft.com/office/drawing/2014/main" val="3414797116"/>
                  </a:ext>
                </a:extLst>
              </a:tr>
            </a:tbl>
          </a:graphicData>
        </a:graphic>
      </p:graphicFrame>
      <p:sp>
        <p:nvSpPr>
          <p:cNvPr id="7" name="TextBox 6">
            <a:extLst>
              <a:ext uri="{FF2B5EF4-FFF2-40B4-BE49-F238E27FC236}">
                <a16:creationId xmlns:a16="http://schemas.microsoft.com/office/drawing/2014/main" id="{2393924C-F6C6-4746-9390-A90B52C6F016}"/>
              </a:ext>
            </a:extLst>
          </p:cNvPr>
          <p:cNvSpPr txBox="1"/>
          <p:nvPr/>
        </p:nvSpPr>
        <p:spPr>
          <a:xfrm>
            <a:off x="533968" y="4113542"/>
            <a:ext cx="5353631" cy="2431435"/>
          </a:xfrm>
          <a:prstGeom prst="rect">
            <a:avLst/>
          </a:prstGeom>
          <a:noFill/>
        </p:spPr>
        <p:txBody>
          <a:bodyPr wrap="square" lIns="0" rIns="0">
            <a:spAutoFit/>
          </a:bodyPr>
          <a:lstStyle/>
          <a:p>
            <a:pPr marL="0" marR="0" indent="0" algn="just">
              <a:spcBef>
                <a:spcPts val="0"/>
              </a:spcBef>
              <a:spcAft>
                <a:spcPts val="600"/>
              </a:spcAft>
              <a:tabLst>
                <a:tab pos="228600" algn="l"/>
                <a:tab pos="457200" algn="l"/>
              </a:tabLst>
            </a:pPr>
            <a:r>
              <a:rPr lang="it-IT" sz="1200" dirty="0">
                <a:solidFill>
                  <a:srgbClr val="6E706E"/>
                </a:solidFill>
                <a:effectLst/>
                <a:latin typeface="Century Gothic" panose="020B0502020202020204" pitchFamily="34" charset="0"/>
                <a:ea typeface="Times New Roman" panose="02020603050405020304" pitchFamily="18" charset="0"/>
              </a:rPr>
              <a:t>Primer tumačenja </a:t>
            </a:r>
            <a:r>
              <a:rPr lang="it-IT" sz="1200" dirty="0">
                <a:solidFill>
                  <a:srgbClr val="6E706E"/>
                </a:solidFill>
                <a:latin typeface="Century Gothic" panose="020B0502020202020204" pitchFamily="34" charset="0"/>
                <a:ea typeface="Times New Roman" panose="02020603050405020304" pitchFamily="18" charset="0"/>
              </a:rPr>
              <a:t>tabele: </a:t>
            </a:r>
          </a:p>
          <a:p>
            <a:pPr marL="171450" marR="0" indent="-171450" algn="just">
              <a:spcBef>
                <a:spcPts val="0"/>
              </a:spcBef>
              <a:spcAft>
                <a:spcPts val="600"/>
              </a:spcAft>
              <a:buFont typeface="Arial" panose="020B0604020202020204" pitchFamily="34" charset="0"/>
              <a:buChar char="•"/>
              <a:tabLst>
                <a:tab pos="228600" algn="l"/>
                <a:tab pos="457200" algn="l"/>
              </a:tabLst>
            </a:pPr>
            <a:r>
              <a:rPr lang="it-IT" sz="1200" dirty="0">
                <a:solidFill>
                  <a:srgbClr val="6E706E"/>
                </a:solidFill>
                <a:effectLst/>
                <a:latin typeface="Century Gothic" panose="020B0502020202020204" pitchFamily="34" charset="0"/>
                <a:ea typeface="Times New Roman" panose="02020603050405020304" pitchFamily="18" charset="0"/>
              </a:rPr>
              <a:t>Nis</a:t>
            </a:r>
            <a:r>
              <a:rPr lang="it-IT" sz="1200" dirty="0">
                <a:solidFill>
                  <a:srgbClr val="6E706E"/>
                </a:solidFill>
                <a:latin typeface="Century Gothic" panose="020B0502020202020204" pitchFamily="34" charset="0"/>
                <a:ea typeface="Times New Roman" panose="02020603050405020304" pitchFamily="18" charset="0"/>
              </a:rPr>
              <a:t>u utvrđene značajne razlike između polova na testiranoj varijabli.</a:t>
            </a:r>
          </a:p>
          <a:p>
            <a:pPr marL="171450" marR="0" indent="-171450" algn="just">
              <a:spcBef>
                <a:spcPts val="0"/>
              </a:spcBef>
              <a:spcAft>
                <a:spcPts val="600"/>
              </a:spcAft>
              <a:buFont typeface="Arial" panose="020B0604020202020204" pitchFamily="34" charset="0"/>
              <a:buChar char="•"/>
              <a:tabLst>
                <a:tab pos="228600" algn="l"/>
                <a:tab pos="457200" algn="l"/>
              </a:tabLst>
            </a:pPr>
            <a:r>
              <a:rPr lang="it-IT" sz="1200" dirty="0">
                <a:solidFill>
                  <a:srgbClr val="6E706E"/>
                </a:solidFill>
                <a:effectLst/>
                <a:latin typeface="Century Gothic" panose="020B0502020202020204" pitchFamily="34" charset="0"/>
                <a:ea typeface="Times New Roman" panose="02020603050405020304" pitchFamily="18" charset="0"/>
              </a:rPr>
              <a:t>Kada je u pitanju uzrast, </a:t>
            </a:r>
            <a:r>
              <a:rPr lang="it-IT" sz="1200" dirty="0">
                <a:solidFill>
                  <a:srgbClr val="6E706E"/>
                </a:solidFill>
                <a:latin typeface="Century Gothic" panose="020B0502020202020204" pitchFamily="34" charset="0"/>
                <a:ea typeface="Times New Roman" panose="02020603050405020304" pitchFamily="18" charset="0"/>
              </a:rPr>
              <a:t>osobe iz uzrasne kategorije 18-24 su češće navodile da će uzeti inovirani proizvod bez obzira na cenu nego oni uzrasta 35-44. </a:t>
            </a:r>
            <a:r>
              <a:rPr lang="it-IT" sz="1200" dirty="0">
                <a:solidFill>
                  <a:srgbClr val="6E706E"/>
                </a:solidFill>
                <a:effectLst/>
                <a:latin typeface="Century Gothic" panose="020B0502020202020204" pitchFamily="34" charset="0"/>
                <a:ea typeface="Times New Roman" panose="02020603050405020304" pitchFamily="18" charset="0"/>
              </a:rPr>
              <a:t> </a:t>
            </a:r>
          </a:p>
          <a:p>
            <a:pPr marL="171450" marR="0" indent="-171450" algn="just">
              <a:spcBef>
                <a:spcPts val="0"/>
              </a:spcBef>
              <a:spcAft>
                <a:spcPts val="600"/>
              </a:spcAft>
              <a:buFont typeface="Arial" panose="020B0604020202020204" pitchFamily="34" charset="0"/>
              <a:buChar char="•"/>
              <a:tabLst>
                <a:tab pos="228600" algn="l"/>
                <a:tab pos="457200" algn="l"/>
              </a:tabLst>
            </a:pPr>
            <a:r>
              <a:rPr lang="it-IT" sz="1200" dirty="0">
                <a:solidFill>
                  <a:srgbClr val="6E706E"/>
                </a:solidFill>
                <a:latin typeface="Century Gothic" panose="020B0502020202020204" pitchFamily="34" charset="0"/>
                <a:ea typeface="Times New Roman" panose="02020603050405020304" pitchFamily="18" charset="0"/>
              </a:rPr>
              <a:t>Osobe uzrasta 55-64 će češće kupiti tradicionalni proizvod jer im je cena važna. Ova razlika postoji kada se posmatra ceo uzorak, a posebno u odnosu na kategorije od 18-45 godina.  </a:t>
            </a:r>
          </a:p>
          <a:p>
            <a:pPr marL="171450" marR="0" indent="-171450" algn="just">
              <a:spcBef>
                <a:spcPts val="0"/>
              </a:spcBef>
              <a:spcAft>
                <a:spcPts val="600"/>
              </a:spcAft>
              <a:buFont typeface="Arial" panose="020B0604020202020204" pitchFamily="34" charset="0"/>
              <a:buChar char="•"/>
              <a:tabLst>
                <a:tab pos="228600" algn="l"/>
                <a:tab pos="457200" algn="l"/>
              </a:tabLst>
            </a:pPr>
            <a:r>
              <a:rPr lang="it-IT" sz="1200" dirty="0">
                <a:solidFill>
                  <a:srgbClr val="6E706E"/>
                </a:solidFill>
                <a:effectLst/>
                <a:latin typeface="Century Gothic" panose="020B0502020202020204" pitchFamily="34" charset="0"/>
                <a:ea typeface="Times New Roman" panose="02020603050405020304" pitchFamily="18" charset="0"/>
              </a:rPr>
              <a:t>Osobe uzrasta 45-54 godine češće kupuju t</a:t>
            </a:r>
            <a:r>
              <a:rPr lang="it-IT" sz="1200" dirty="0">
                <a:solidFill>
                  <a:srgbClr val="6E706E"/>
                </a:solidFill>
                <a:latin typeface="Century Gothic" panose="020B0502020202020204" pitchFamily="34" charset="0"/>
                <a:ea typeface="Times New Roman" panose="02020603050405020304" pitchFamily="18" charset="0"/>
              </a:rPr>
              <a:t>radicionalne proizvode jer im je cena važna, ali ne u odnosu na ceo uzorak, već samo u odnosu na osobe uzrasta 25-44.</a:t>
            </a:r>
            <a:endParaRPr lang="en-US" sz="1200" dirty="0">
              <a:solidFill>
                <a:srgbClr val="6E706E"/>
              </a:solidFill>
              <a:effectLst/>
              <a:latin typeface="Century Gothic" panose="020B0502020202020204" pitchFamily="34" charset="0"/>
              <a:ea typeface="Times New Roman" panose="02020603050405020304" pitchFamily="18" charset="0"/>
            </a:endParaRPr>
          </a:p>
        </p:txBody>
      </p:sp>
      <p:sp>
        <p:nvSpPr>
          <p:cNvPr id="9" name="TextBox 8">
            <a:extLst>
              <a:ext uri="{FF2B5EF4-FFF2-40B4-BE49-F238E27FC236}">
                <a16:creationId xmlns:a16="http://schemas.microsoft.com/office/drawing/2014/main" id="{62EC91A6-1EEA-492E-BF5E-92F9D5F96DEF}"/>
              </a:ext>
            </a:extLst>
          </p:cNvPr>
          <p:cNvSpPr txBox="1"/>
          <p:nvPr/>
        </p:nvSpPr>
        <p:spPr>
          <a:xfrm>
            <a:off x="6125378" y="3401694"/>
            <a:ext cx="5486400" cy="2246769"/>
          </a:xfrm>
          <a:prstGeom prst="rect">
            <a:avLst/>
          </a:prstGeom>
          <a:noFill/>
        </p:spPr>
        <p:txBody>
          <a:bodyPr wrap="square" lIns="0" rIns="0">
            <a:spAutoFit/>
          </a:bodyPr>
          <a:lstStyle/>
          <a:p>
            <a:pPr marL="342900" marR="0" lvl="0" indent="-342900" algn="just">
              <a:spcBef>
                <a:spcPts val="0"/>
              </a:spcBef>
              <a:spcAft>
                <a:spcPts val="600"/>
              </a:spcAft>
              <a:buFont typeface="Symbol" panose="05050102010706020507" pitchFamily="18" charset="2"/>
              <a:buChar char=""/>
              <a:tabLst>
                <a:tab pos="228600" algn="l"/>
              </a:tabLst>
            </a:pPr>
            <a:r>
              <a:rPr lang="sr-Latn-RS" sz="1200" b="1" dirty="0">
                <a:solidFill>
                  <a:srgbClr val="0080C6"/>
                </a:solidFill>
                <a:latin typeface="Century Gothic" panose="020B0502020202020204" pitchFamily="34" charset="0"/>
                <a:ea typeface="Times New Roman" panose="02020603050405020304" pitchFamily="18" charset="0"/>
                <a:cs typeface="Times New Roman" panose="02020603050405020304" pitchFamily="18" charset="0"/>
              </a:rPr>
              <a:t>Plava</a:t>
            </a:r>
            <a:r>
              <a:rPr lang="it-IT" sz="1200" b="1" dirty="0">
                <a:solidFill>
                  <a:srgbClr val="0080C6"/>
                </a:solidFill>
                <a:latin typeface="Century Gothic" panose="020B0502020202020204" pitchFamily="34" charset="0"/>
                <a:ea typeface="Times New Roman" panose="02020603050405020304" pitchFamily="18" charset="0"/>
                <a:cs typeface="Times New Roman" panose="02020603050405020304" pitchFamily="18" charset="0"/>
              </a:rPr>
              <a:t> boja </a:t>
            </a:r>
            <a:r>
              <a:rPr lang="it-IT" sz="1200" dirty="0">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ćelije znači da da dati poduzorak postiže značajno više rezultate u odnosu na </a:t>
            </a:r>
            <a:r>
              <a:rPr lang="it-IT" sz="1200" u="sng" dirty="0">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ukupan uzorak </a:t>
            </a:r>
            <a:r>
              <a:rPr lang="it-IT" sz="1200" dirty="0">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(total). </a:t>
            </a:r>
          </a:p>
          <a:p>
            <a:pPr marL="342900" marR="0" lvl="0" indent="-342900" algn="just">
              <a:spcBef>
                <a:spcPts val="0"/>
              </a:spcBef>
              <a:spcAft>
                <a:spcPts val="600"/>
              </a:spcAft>
              <a:buFont typeface="Symbol" panose="05050102010706020507" pitchFamily="18" charset="2"/>
              <a:buChar char=""/>
              <a:tabLst>
                <a:tab pos="228600" algn="l"/>
              </a:tabLst>
            </a:pPr>
            <a:r>
              <a:rPr lang="it-IT" sz="1200" dirty="0">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U slučaju kada se porede razlike između više od 2 grupe, </a:t>
            </a:r>
            <a:r>
              <a:rPr lang="sr-Latn-RS" sz="1200" b="1" dirty="0">
                <a:solidFill>
                  <a:srgbClr val="FDB82E"/>
                </a:solidFill>
                <a:latin typeface="Century Gothic" panose="020B0502020202020204" pitchFamily="34" charset="0"/>
                <a:ea typeface="Times New Roman" panose="02020603050405020304" pitchFamily="18" charset="0"/>
                <a:cs typeface="Times New Roman" panose="02020603050405020304" pitchFamily="18" charset="0"/>
              </a:rPr>
              <a:t>žutom bojom</a:t>
            </a:r>
            <a:r>
              <a:rPr lang="sr-Latn-RS" sz="1200" b="1" dirty="0">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 </a:t>
            </a:r>
            <a:r>
              <a:rPr lang="it-IT" sz="1200" dirty="0">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ćelije su označene one grupe koje postižu viši rezultat u odnosu na neku drugu grupu, ali ne i u odnosu na ukupan uzorak. O kojoj grupi se radi saznaje se na osnovu </a:t>
            </a:r>
            <a:r>
              <a:rPr lang="it-IT" sz="1200" b="1" dirty="0">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slova ispod obojene ćelije</a:t>
            </a:r>
            <a:r>
              <a:rPr lang="it-IT" sz="1200" dirty="0">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a:t>
            </a:r>
          </a:p>
          <a:p>
            <a:pPr marL="342900" marR="0" lvl="0" indent="-342900" algn="just">
              <a:spcBef>
                <a:spcPts val="0"/>
              </a:spcBef>
              <a:spcAft>
                <a:spcPts val="600"/>
              </a:spcAft>
              <a:buFont typeface="Symbol" panose="05050102010706020507" pitchFamily="18" charset="2"/>
              <a:buChar char=""/>
              <a:tabLst>
                <a:tab pos="228600" algn="l"/>
              </a:tabLst>
            </a:pPr>
            <a:r>
              <a:rPr lang="sr-Latn-RS" sz="1200" b="1" dirty="0">
                <a:solidFill>
                  <a:srgbClr val="E64E9C"/>
                </a:solidFill>
                <a:effectLst/>
                <a:latin typeface="Century Gothic" panose="020B0502020202020204" pitchFamily="34" charset="0"/>
                <a:ea typeface="Times New Roman" panose="02020603050405020304" pitchFamily="18" charset="0"/>
                <a:cs typeface="Times New Roman" panose="02020603050405020304" pitchFamily="18" charset="0"/>
              </a:rPr>
              <a:t>Pink</a:t>
            </a:r>
            <a:r>
              <a:rPr lang="it-IT" sz="1200" b="1" dirty="0">
                <a:solidFill>
                  <a:srgbClr val="E64E9C"/>
                </a:solidFill>
                <a:effectLst/>
                <a:latin typeface="Century Gothic" panose="020B0502020202020204" pitchFamily="34" charset="0"/>
                <a:ea typeface="Times New Roman" panose="02020603050405020304" pitchFamily="18" charset="0"/>
                <a:cs typeface="Times New Roman" panose="02020603050405020304" pitchFamily="18" charset="0"/>
              </a:rPr>
              <a:t> boja </a:t>
            </a:r>
            <a:r>
              <a:rPr lang="it-IT" sz="1200" dirty="0">
                <a:solidFill>
                  <a:srgbClr val="6E706E"/>
                </a:solidFill>
                <a:effectLst/>
                <a:latin typeface="Century Gothic" panose="020B0502020202020204" pitchFamily="34" charset="0"/>
                <a:ea typeface="Times New Roman" panose="02020603050405020304" pitchFamily="18" charset="0"/>
                <a:cs typeface="Times New Roman" panose="02020603050405020304" pitchFamily="18" charset="0"/>
              </a:rPr>
              <a:t>ćelije ukazuje da data grupa na kategoriji postiže značajno niže rezultate u odnosu na </a:t>
            </a:r>
            <a:r>
              <a:rPr lang="it-IT" sz="1200" u="sng" dirty="0">
                <a:solidFill>
                  <a:srgbClr val="6E706E"/>
                </a:solidFill>
                <a:effectLst/>
                <a:latin typeface="Century Gothic" panose="020B0502020202020204" pitchFamily="34" charset="0"/>
                <a:ea typeface="Times New Roman" panose="02020603050405020304" pitchFamily="18" charset="0"/>
                <a:cs typeface="Times New Roman" panose="02020603050405020304" pitchFamily="18" charset="0"/>
              </a:rPr>
              <a:t>ceo uzorak </a:t>
            </a:r>
            <a:r>
              <a:rPr lang="it-IT" sz="1200" dirty="0">
                <a:solidFill>
                  <a:srgbClr val="6E706E"/>
                </a:solidFill>
                <a:effectLst/>
                <a:latin typeface="Century Gothic" panose="020B0502020202020204" pitchFamily="34" charset="0"/>
                <a:ea typeface="Times New Roman" panose="02020603050405020304" pitchFamily="18" charset="0"/>
                <a:cs typeface="Times New Roman" panose="02020603050405020304" pitchFamily="18" charset="0"/>
              </a:rPr>
              <a:t>(total). </a:t>
            </a:r>
          </a:p>
          <a:p>
            <a:pPr marL="342900" marR="0" lvl="0" indent="-342900" algn="just">
              <a:spcBef>
                <a:spcPts val="0"/>
              </a:spcBef>
              <a:spcAft>
                <a:spcPts val="600"/>
              </a:spcAft>
              <a:buFont typeface="Symbol" panose="05050102010706020507" pitchFamily="18" charset="2"/>
              <a:buChar char=""/>
              <a:tabLst>
                <a:tab pos="228600" algn="l"/>
              </a:tabLst>
            </a:pPr>
            <a:r>
              <a:rPr lang="it-IT" sz="1200" dirty="0">
                <a:solidFill>
                  <a:srgbClr val="6E706E"/>
                </a:solidFill>
                <a:effectLst/>
                <a:latin typeface="Century Gothic" panose="020B0502020202020204" pitchFamily="34" charset="0"/>
                <a:ea typeface="Times New Roman" panose="02020603050405020304" pitchFamily="18" charset="0"/>
                <a:cs typeface="Times New Roman" panose="02020603050405020304" pitchFamily="18" charset="0"/>
              </a:rPr>
              <a:t>Statistička značanost je ra</a:t>
            </a:r>
            <a:r>
              <a:rPr lang="it-IT" sz="1200" dirty="0">
                <a:solidFill>
                  <a:srgbClr val="6E706E"/>
                </a:solidFill>
                <a:latin typeface="Century Gothic" panose="020B0502020202020204" pitchFamily="34" charset="0"/>
                <a:ea typeface="Times New Roman" panose="02020603050405020304" pitchFamily="18" charset="0"/>
                <a:cs typeface="Times New Roman" panose="02020603050405020304" pitchFamily="18" charset="0"/>
              </a:rPr>
              <a:t>čunata na nivou </a:t>
            </a:r>
            <a:r>
              <a:rPr lang="el-GR" sz="1200" b="0" i="0" dirty="0">
                <a:solidFill>
                  <a:srgbClr val="6E706E"/>
                </a:solidFill>
                <a:effectLst/>
                <a:latin typeface="Century Gothic" panose="020B0502020202020204" pitchFamily="34" charset="0"/>
              </a:rPr>
              <a:t>α</a:t>
            </a:r>
            <a:r>
              <a:rPr lang="en-US" sz="1200" b="0" i="0" dirty="0">
                <a:solidFill>
                  <a:srgbClr val="6E706E"/>
                </a:solidFill>
                <a:effectLst/>
                <a:latin typeface="Century Gothic" panose="020B0502020202020204" pitchFamily="34" charset="0"/>
              </a:rPr>
              <a:t> = .05. </a:t>
            </a:r>
            <a:endParaRPr lang="it-IT" sz="1200" dirty="0">
              <a:solidFill>
                <a:srgbClr val="6E706E"/>
              </a:solidFill>
              <a:effectLst/>
              <a:latin typeface="Century Gothic" panose="020B0502020202020204" pitchFamily="34" charset="0"/>
              <a:ea typeface="Times New Roman" panose="02020603050405020304" pitchFamily="18" charset="0"/>
              <a:cs typeface="Times New Roman" panose="02020603050405020304" pitchFamily="18" charset="0"/>
            </a:endParaRPr>
          </a:p>
          <a:p>
            <a:pPr marL="0" marR="0">
              <a:spcBef>
                <a:spcPts val="0"/>
              </a:spcBef>
              <a:spcAft>
                <a:spcPts val="0"/>
              </a:spcAft>
            </a:pPr>
            <a:r>
              <a:rPr lang="sr-Latn-CS" sz="1200" dirty="0">
                <a:solidFill>
                  <a:srgbClr val="6E706E"/>
                </a:solidFill>
                <a:effectLst/>
                <a:latin typeface="Century Gothic" panose="020B0502020202020204" pitchFamily="34" charset="0"/>
                <a:ea typeface="Times New Roman" panose="02020603050405020304" pitchFamily="18" charset="0"/>
              </a:rPr>
              <a:t> </a:t>
            </a:r>
            <a:endParaRPr lang="en-US" sz="1200" dirty="0">
              <a:solidFill>
                <a:srgbClr val="6E706E"/>
              </a:solidFill>
              <a:effectLst/>
              <a:latin typeface="Century Gothic" panose="020B0502020202020204" pitchFamily="34" charset="0"/>
              <a:ea typeface="Times New Roman" panose="02020603050405020304" pitchFamily="18" charset="0"/>
            </a:endParaRPr>
          </a:p>
        </p:txBody>
      </p:sp>
      <p:sp>
        <p:nvSpPr>
          <p:cNvPr id="8" name="Title 10">
            <a:extLst>
              <a:ext uri="{FF2B5EF4-FFF2-40B4-BE49-F238E27FC236}">
                <a16:creationId xmlns:a16="http://schemas.microsoft.com/office/drawing/2014/main" id="{572A0F60-3D5C-4A61-B2D0-00906F00D594}"/>
              </a:ext>
            </a:extLst>
          </p:cNvPr>
          <p:cNvSpPr txBox="1">
            <a:spLocks/>
          </p:cNvSpPr>
          <p:nvPr/>
        </p:nvSpPr>
        <p:spPr>
          <a:xfrm>
            <a:off x="533968" y="145034"/>
            <a:ext cx="10515600"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sr-Latn-RS" sz="3000" dirty="0">
                <a:solidFill>
                  <a:srgbClr val="004B88"/>
                </a:solidFill>
                <a:latin typeface="Century Gothic" panose="020B0502020202020204" pitchFamily="34" charset="0"/>
              </a:rPr>
              <a:t>Kako tumačiti tabele?</a:t>
            </a:r>
            <a:endParaRPr lang="en-US" sz="3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180564200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hart 5">
            <a:extLst>
              <a:ext uri="{FF2B5EF4-FFF2-40B4-BE49-F238E27FC236}">
                <a16:creationId xmlns:a16="http://schemas.microsoft.com/office/drawing/2014/main" id="{C69779CC-5C10-43A0-AC8B-A1EA4000E0F4}"/>
              </a:ext>
            </a:extLst>
          </p:cNvPr>
          <p:cNvGraphicFramePr/>
          <p:nvPr>
            <p:extLst>
              <p:ext uri="{D42A27DB-BD31-4B8C-83A1-F6EECF244321}">
                <p14:modId xmlns:p14="http://schemas.microsoft.com/office/powerpoint/2010/main" val="3334276475"/>
              </p:ext>
            </p:extLst>
          </p:nvPr>
        </p:nvGraphicFramePr>
        <p:xfrm>
          <a:off x="-288757" y="1027422"/>
          <a:ext cx="6096000" cy="2310702"/>
        </p:xfrm>
        <a:graphic>
          <a:graphicData uri="http://schemas.openxmlformats.org/drawingml/2006/chart">
            <c:chart xmlns:c="http://schemas.openxmlformats.org/drawingml/2006/chart" xmlns:r="http://schemas.openxmlformats.org/officeDocument/2006/relationships" r:id="rId2"/>
          </a:graphicData>
        </a:graphic>
      </p:graphicFrame>
      <p:sp>
        <p:nvSpPr>
          <p:cNvPr id="2" name="Slide Number Placeholder 1">
            <a:extLst>
              <a:ext uri="{FF2B5EF4-FFF2-40B4-BE49-F238E27FC236}">
                <a16:creationId xmlns:a16="http://schemas.microsoft.com/office/drawing/2014/main" id="{49C0AC7A-17A8-4DFF-AD2F-6141EBD9F987}"/>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50</a:t>
            </a:fld>
            <a:endParaRPr lang="en-US" dirty="0"/>
          </a:p>
        </p:txBody>
      </p:sp>
      <p:sp>
        <p:nvSpPr>
          <p:cNvPr id="13" name="TextBox 12">
            <a:extLst>
              <a:ext uri="{FF2B5EF4-FFF2-40B4-BE49-F238E27FC236}">
                <a16:creationId xmlns:a16="http://schemas.microsoft.com/office/drawing/2014/main" id="{EF22715C-329B-4985-B298-76BAA0DB8E57}"/>
              </a:ext>
            </a:extLst>
          </p:cNvPr>
          <p:cNvSpPr txBox="1"/>
          <p:nvPr/>
        </p:nvSpPr>
        <p:spPr>
          <a:xfrm>
            <a:off x="597524" y="3137356"/>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6E706E"/>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6E706E"/>
                </a:solidFill>
                <a:effectLst/>
                <a:uLnTx/>
                <a:uFillTx/>
                <a:latin typeface="Century Gothic" panose="020B0502020202020204" pitchFamily="34" charset="0"/>
              </a:rPr>
              <a:t>: n = 426</a:t>
            </a:r>
          </a:p>
        </p:txBody>
      </p:sp>
      <p:graphicFrame>
        <p:nvGraphicFramePr>
          <p:cNvPr id="17" name="Table 16">
            <a:extLst>
              <a:ext uri="{FF2B5EF4-FFF2-40B4-BE49-F238E27FC236}">
                <a16:creationId xmlns:a16="http://schemas.microsoft.com/office/drawing/2014/main" id="{512171CB-0495-43BA-AB11-EF63678E181F}"/>
              </a:ext>
            </a:extLst>
          </p:cNvPr>
          <p:cNvGraphicFramePr>
            <a:graphicFrameLocks noGrp="1"/>
          </p:cNvGraphicFramePr>
          <p:nvPr>
            <p:extLst>
              <p:ext uri="{D42A27DB-BD31-4B8C-83A1-F6EECF244321}">
                <p14:modId xmlns:p14="http://schemas.microsoft.com/office/powerpoint/2010/main" val="3507781693"/>
              </p:ext>
            </p:extLst>
          </p:nvPr>
        </p:nvGraphicFramePr>
        <p:xfrm>
          <a:off x="597524" y="3224456"/>
          <a:ext cx="11009016" cy="3428271"/>
        </p:xfrm>
        <a:graphic>
          <a:graphicData uri="http://schemas.openxmlformats.org/drawingml/2006/table">
            <a:tbl>
              <a:tblPr/>
              <a:tblGrid>
                <a:gridCol w="1555391">
                  <a:extLst>
                    <a:ext uri="{9D8B030D-6E8A-4147-A177-3AD203B41FA5}">
                      <a16:colId xmlns:a16="http://schemas.microsoft.com/office/drawing/2014/main" val="4122199361"/>
                    </a:ext>
                  </a:extLst>
                </a:gridCol>
                <a:gridCol w="378145">
                  <a:extLst>
                    <a:ext uri="{9D8B030D-6E8A-4147-A177-3AD203B41FA5}">
                      <a16:colId xmlns:a16="http://schemas.microsoft.com/office/drawing/2014/main" val="2480301740"/>
                    </a:ext>
                  </a:extLst>
                </a:gridCol>
                <a:gridCol w="378145">
                  <a:extLst>
                    <a:ext uri="{9D8B030D-6E8A-4147-A177-3AD203B41FA5}">
                      <a16:colId xmlns:a16="http://schemas.microsoft.com/office/drawing/2014/main" val="3892960645"/>
                    </a:ext>
                  </a:extLst>
                </a:gridCol>
                <a:gridCol w="378145">
                  <a:extLst>
                    <a:ext uri="{9D8B030D-6E8A-4147-A177-3AD203B41FA5}">
                      <a16:colId xmlns:a16="http://schemas.microsoft.com/office/drawing/2014/main" val="4102571573"/>
                    </a:ext>
                  </a:extLst>
                </a:gridCol>
                <a:gridCol w="378145">
                  <a:extLst>
                    <a:ext uri="{9D8B030D-6E8A-4147-A177-3AD203B41FA5}">
                      <a16:colId xmlns:a16="http://schemas.microsoft.com/office/drawing/2014/main" val="3766538599"/>
                    </a:ext>
                  </a:extLst>
                </a:gridCol>
                <a:gridCol w="378145">
                  <a:extLst>
                    <a:ext uri="{9D8B030D-6E8A-4147-A177-3AD203B41FA5}">
                      <a16:colId xmlns:a16="http://schemas.microsoft.com/office/drawing/2014/main" val="3559737259"/>
                    </a:ext>
                  </a:extLst>
                </a:gridCol>
                <a:gridCol w="378145">
                  <a:extLst>
                    <a:ext uri="{9D8B030D-6E8A-4147-A177-3AD203B41FA5}">
                      <a16:colId xmlns:a16="http://schemas.microsoft.com/office/drawing/2014/main" val="2015948905"/>
                    </a:ext>
                  </a:extLst>
                </a:gridCol>
                <a:gridCol w="378145">
                  <a:extLst>
                    <a:ext uri="{9D8B030D-6E8A-4147-A177-3AD203B41FA5}">
                      <a16:colId xmlns:a16="http://schemas.microsoft.com/office/drawing/2014/main" val="2271547008"/>
                    </a:ext>
                  </a:extLst>
                </a:gridCol>
                <a:gridCol w="378145">
                  <a:extLst>
                    <a:ext uri="{9D8B030D-6E8A-4147-A177-3AD203B41FA5}">
                      <a16:colId xmlns:a16="http://schemas.microsoft.com/office/drawing/2014/main" val="997840473"/>
                    </a:ext>
                  </a:extLst>
                </a:gridCol>
                <a:gridCol w="378145">
                  <a:extLst>
                    <a:ext uri="{9D8B030D-6E8A-4147-A177-3AD203B41FA5}">
                      <a16:colId xmlns:a16="http://schemas.microsoft.com/office/drawing/2014/main" val="4036470767"/>
                    </a:ext>
                  </a:extLst>
                </a:gridCol>
                <a:gridCol w="378145">
                  <a:extLst>
                    <a:ext uri="{9D8B030D-6E8A-4147-A177-3AD203B41FA5}">
                      <a16:colId xmlns:a16="http://schemas.microsoft.com/office/drawing/2014/main" val="665290734"/>
                    </a:ext>
                  </a:extLst>
                </a:gridCol>
                <a:gridCol w="378145">
                  <a:extLst>
                    <a:ext uri="{9D8B030D-6E8A-4147-A177-3AD203B41FA5}">
                      <a16:colId xmlns:a16="http://schemas.microsoft.com/office/drawing/2014/main" val="147558719"/>
                    </a:ext>
                  </a:extLst>
                </a:gridCol>
                <a:gridCol w="378145">
                  <a:extLst>
                    <a:ext uri="{9D8B030D-6E8A-4147-A177-3AD203B41FA5}">
                      <a16:colId xmlns:a16="http://schemas.microsoft.com/office/drawing/2014/main" val="2802770074"/>
                    </a:ext>
                  </a:extLst>
                </a:gridCol>
                <a:gridCol w="378145">
                  <a:extLst>
                    <a:ext uri="{9D8B030D-6E8A-4147-A177-3AD203B41FA5}">
                      <a16:colId xmlns:a16="http://schemas.microsoft.com/office/drawing/2014/main" val="751360291"/>
                    </a:ext>
                  </a:extLst>
                </a:gridCol>
                <a:gridCol w="378145">
                  <a:extLst>
                    <a:ext uri="{9D8B030D-6E8A-4147-A177-3AD203B41FA5}">
                      <a16:colId xmlns:a16="http://schemas.microsoft.com/office/drawing/2014/main" val="3870379197"/>
                    </a:ext>
                  </a:extLst>
                </a:gridCol>
                <a:gridCol w="378145">
                  <a:extLst>
                    <a:ext uri="{9D8B030D-6E8A-4147-A177-3AD203B41FA5}">
                      <a16:colId xmlns:a16="http://schemas.microsoft.com/office/drawing/2014/main" val="992409752"/>
                    </a:ext>
                  </a:extLst>
                </a:gridCol>
                <a:gridCol w="378145">
                  <a:extLst>
                    <a:ext uri="{9D8B030D-6E8A-4147-A177-3AD203B41FA5}">
                      <a16:colId xmlns:a16="http://schemas.microsoft.com/office/drawing/2014/main" val="267566913"/>
                    </a:ext>
                  </a:extLst>
                </a:gridCol>
                <a:gridCol w="378145">
                  <a:extLst>
                    <a:ext uri="{9D8B030D-6E8A-4147-A177-3AD203B41FA5}">
                      <a16:colId xmlns:a16="http://schemas.microsoft.com/office/drawing/2014/main" val="2291544502"/>
                    </a:ext>
                  </a:extLst>
                </a:gridCol>
                <a:gridCol w="378145">
                  <a:extLst>
                    <a:ext uri="{9D8B030D-6E8A-4147-A177-3AD203B41FA5}">
                      <a16:colId xmlns:a16="http://schemas.microsoft.com/office/drawing/2014/main" val="1525950547"/>
                    </a:ext>
                  </a:extLst>
                </a:gridCol>
                <a:gridCol w="378145">
                  <a:extLst>
                    <a:ext uri="{9D8B030D-6E8A-4147-A177-3AD203B41FA5}">
                      <a16:colId xmlns:a16="http://schemas.microsoft.com/office/drawing/2014/main" val="1776630932"/>
                    </a:ext>
                  </a:extLst>
                </a:gridCol>
                <a:gridCol w="378145">
                  <a:extLst>
                    <a:ext uri="{9D8B030D-6E8A-4147-A177-3AD203B41FA5}">
                      <a16:colId xmlns:a16="http://schemas.microsoft.com/office/drawing/2014/main" val="4105003447"/>
                    </a:ext>
                  </a:extLst>
                </a:gridCol>
                <a:gridCol w="378145">
                  <a:extLst>
                    <a:ext uri="{9D8B030D-6E8A-4147-A177-3AD203B41FA5}">
                      <a16:colId xmlns:a16="http://schemas.microsoft.com/office/drawing/2014/main" val="3833170358"/>
                    </a:ext>
                  </a:extLst>
                </a:gridCol>
                <a:gridCol w="378145">
                  <a:extLst>
                    <a:ext uri="{9D8B030D-6E8A-4147-A177-3AD203B41FA5}">
                      <a16:colId xmlns:a16="http://schemas.microsoft.com/office/drawing/2014/main" val="2906114723"/>
                    </a:ext>
                  </a:extLst>
                </a:gridCol>
                <a:gridCol w="378145">
                  <a:extLst>
                    <a:ext uri="{9D8B030D-6E8A-4147-A177-3AD203B41FA5}">
                      <a16:colId xmlns:a16="http://schemas.microsoft.com/office/drawing/2014/main" val="1021600581"/>
                    </a:ext>
                  </a:extLst>
                </a:gridCol>
                <a:gridCol w="378145">
                  <a:extLst>
                    <a:ext uri="{9D8B030D-6E8A-4147-A177-3AD203B41FA5}">
                      <a16:colId xmlns:a16="http://schemas.microsoft.com/office/drawing/2014/main" val="2165541029"/>
                    </a:ext>
                  </a:extLst>
                </a:gridCol>
                <a:gridCol w="378145">
                  <a:extLst>
                    <a:ext uri="{9D8B030D-6E8A-4147-A177-3AD203B41FA5}">
                      <a16:colId xmlns:a16="http://schemas.microsoft.com/office/drawing/2014/main" val="2998192463"/>
                    </a:ext>
                  </a:extLst>
                </a:gridCol>
              </a:tblGrid>
              <a:tr h="381686">
                <a:tc>
                  <a:txBody>
                    <a:bodyPr/>
                    <a:lstStyle/>
                    <a:p>
                      <a:pPr algn="l" fontAlgn="b"/>
                      <a:r>
                        <a:rPr lang="en-US" sz="800" b="0" i="0" u="none" strike="noStrike" dirty="0">
                          <a:solidFill>
                            <a:srgbClr val="000000"/>
                          </a:solidFill>
                          <a:effectLst/>
                          <a:latin typeface="Century Gothic" panose="020B0502020202020204" pitchFamily="34" charset="0"/>
                        </a:rPr>
                        <a:t> </a:t>
                      </a:r>
                    </a:p>
                  </a:txBody>
                  <a:tcPr marL="4089" marR="4089" marT="4089" marB="0" anchor="b">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a:solidFill>
                            <a:srgbClr val="000000"/>
                          </a:solidFill>
                          <a:effectLst/>
                          <a:latin typeface="Century Gothic" panose="020B0502020202020204" pitchFamily="34" charset="0"/>
                        </a:rPr>
                        <a:t>Veličina preduzeća</a:t>
                      </a:r>
                    </a:p>
                  </a:txBody>
                  <a:tcPr marL="4089" marR="4089" marT="4089" marB="0" anchor="ctr">
                    <a:lnL w="19050" cap="flat" cmpd="sng" algn="ctr">
                      <a:solidFill>
                        <a:schemeClr val="tx1"/>
                      </a:solidFill>
                      <a:prstDash val="solid"/>
                      <a:round/>
                      <a:headEnd type="none" w="med" len="med"/>
                      <a:tailEnd type="none" w="med" len="med"/>
                    </a:lnL>
                    <a:lnR w="1270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effectLst/>
                          <a:latin typeface="Century Gothic" panose="020B0502020202020204" pitchFamily="34" charset="0"/>
                        </a:rPr>
                        <a:t>Privredno društvo</a:t>
                      </a:r>
                    </a:p>
                    <a:p>
                      <a:pPr algn="ctr" fontAlgn="ctr"/>
                      <a:r>
                        <a:rPr lang="en-US" sz="800" b="0" i="0" u="none" strike="noStrike">
                          <a:solidFill>
                            <a:srgbClr val="000000"/>
                          </a:solidFill>
                          <a:effectLst/>
                          <a:latin typeface="Century Gothic" panose="020B0502020202020204" pitchFamily="34" charset="0"/>
                        </a:rPr>
                        <a:t>Preduzetnik</a:t>
                      </a:r>
                    </a:p>
                  </a:txBody>
                  <a:tcPr marL="4089" marR="4089" marT="4089" marB="0" anchor="ctr">
                    <a:lnL w="1270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effectLst/>
                          <a:latin typeface="Century Gothic" panose="020B0502020202020204" pitchFamily="34" charset="0"/>
                        </a:rPr>
                        <a:t>Teritorija poslovanja</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Sedište</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Delatnost</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Osnivanje firme</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532261799"/>
                  </a:ext>
                </a:extLst>
              </a:tr>
              <a:tr h="982840">
                <a:tc>
                  <a:txBody>
                    <a:bodyPr/>
                    <a:lstStyle/>
                    <a:p>
                      <a:pPr algn="l" fontAlgn="b"/>
                      <a:r>
                        <a:rPr lang="en-US" sz="800" b="0" i="0" u="none" strike="noStrike">
                          <a:solidFill>
                            <a:srgbClr val="000000"/>
                          </a:solidFill>
                          <a:effectLst/>
                          <a:latin typeface="Century Gothic" panose="020B0502020202020204" pitchFamily="34" charset="0"/>
                        </a:rPr>
                        <a:t> </a:t>
                      </a:r>
                    </a:p>
                  </a:txBody>
                  <a:tcPr marL="4089" marR="4089" marT="4089" marB="0" anchor="b">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Total</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Veliko</a:t>
                      </a:r>
                      <a:endParaRPr lang="en-US" sz="800" b="0" i="0" u="none" strike="noStrike" dirty="0">
                        <a:solidFill>
                          <a:srgbClr val="000000"/>
                        </a:solidFill>
                        <a:effectLst/>
                        <a:latin typeface="Century Gothic" panose="020B0502020202020204" pitchFamily="34" charset="0"/>
                      </a:endParaRP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Srednje</a:t>
                      </a:r>
                      <a:endParaRPr lang="en-US" sz="800" b="0" i="0" u="none" strike="noStrike" dirty="0">
                        <a:solidFill>
                          <a:srgbClr val="000000"/>
                        </a:solidFill>
                        <a:effectLst/>
                        <a:latin typeface="Century Gothic" panose="020B0502020202020204" pitchFamily="34" charset="0"/>
                      </a:endParaRP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Malo</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Mikro</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Privredno društvo</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Preduzetnik</a:t>
                      </a:r>
                      <a:endParaRPr lang="en-US" sz="800" b="0" i="0" u="none" strike="noStrike" dirty="0">
                        <a:solidFill>
                          <a:srgbClr val="000000"/>
                        </a:solidFill>
                        <a:effectLst/>
                        <a:latin typeface="Century Gothic" panose="020B0502020202020204" pitchFamily="34" charset="0"/>
                      </a:endParaRP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Lokalni nivo (grad)</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Regionalni nivo</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Nacionalni nivo (Srbija)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Region Zapadnog Balkana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Evropski nivo</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Drugi kontitenti</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Beograd</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Vojvodina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Istočna i Južna Srbija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Šumadija i Zapadna Srbija</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Proizvodnja</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Trgovina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Usluga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Drugo</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Do 2 god.</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 god.</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5-10 god.</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 god.</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02505963"/>
                  </a:ext>
                </a:extLst>
              </a:tr>
              <a:tr h="157446">
                <a:tc>
                  <a:txBody>
                    <a:bodyPr/>
                    <a:lstStyle/>
                    <a:p>
                      <a:pPr algn="ctr" fontAlgn="ctr"/>
                      <a:r>
                        <a:rPr lang="en-US" sz="800" b="0" i="0" u="none" strike="noStrike" dirty="0">
                          <a:solidFill>
                            <a:schemeClr val="tx1"/>
                          </a:solidFill>
                          <a:effectLst/>
                          <a:latin typeface="Century Gothic" panose="020B0502020202020204" pitchFamily="34" charset="0"/>
                        </a:rPr>
                        <a:t> n = </a:t>
                      </a:r>
                    </a:p>
                  </a:txBody>
                  <a:tcPr marL="4089" marR="4089" marT="408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800" b="0" i="0" u="none" strike="noStrike" dirty="0">
                          <a:solidFill>
                            <a:schemeClr val="bg1"/>
                          </a:solidFill>
                          <a:effectLst/>
                          <a:latin typeface="Century Gothic" panose="020B0502020202020204" pitchFamily="34" charset="0"/>
                        </a:rPr>
                        <a:t>426</a:t>
                      </a:r>
                    </a:p>
                  </a:txBody>
                  <a:tcPr marL="4089" marR="4089" marT="4089"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chemeClr val="bg1"/>
                          </a:solidFill>
                          <a:effectLst/>
                          <a:latin typeface="Century Gothic" panose="020B0502020202020204" pitchFamily="34" charset="0"/>
                        </a:rPr>
                        <a:t>29</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chemeClr val="bg1"/>
                          </a:solidFill>
                          <a:effectLst/>
                          <a:latin typeface="Century Gothic" panose="020B0502020202020204" pitchFamily="34" charset="0"/>
                        </a:rPr>
                        <a:t>22</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chemeClr val="bg1"/>
                          </a:solidFill>
                          <a:effectLst/>
                          <a:latin typeface="Century Gothic" panose="020B0502020202020204" pitchFamily="34" charset="0"/>
                        </a:rPr>
                        <a:t>60</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chemeClr val="bg1"/>
                          </a:solidFill>
                          <a:effectLst/>
                          <a:latin typeface="Century Gothic" panose="020B0502020202020204" pitchFamily="34" charset="0"/>
                        </a:rPr>
                        <a:t>315</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chemeClr val="bg1"/>
                          </a:solidFill>
                          <a:effectLst/>
                          <a:latin typeface="Century Gothic" panose="020B0502020202020204" pitchFamily="34" charset="0"/>
                        </a:rPr>
                        <a:t>201</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chemeClr val="bg1"/>
                          </a:solidFill>
                          <a:effectLst/>
                          <a:latin typeface="Century Gothic" panose="020B0502020202020204" pitchFamily="34" charset="0"/>
                        </a:rPr>
                        <a:t>225</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198</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chemeClr val="bg1"/>
                          </a:solidFill>
                          <a:effectLst/>
                          <a:latin typeface="Century Gothic" panose="020B0502020202020204" pitchFamily="34" charset="0"/>
                        </a:rPr>
                        <a:t>66</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90</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chemeClr val="bg1"/>
                          </a:solidFill>
                          <a:effectLst/>
                          <a:latin typeface="Century Gothic" panose="020B0502020202020204" pitchFamily="34" charset="0"/>
                        </a:rPr>
                        <a:t>20</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chemeClr val="bg1"/>
                          </a:solidFill>
                          <a:effectLst/>
                          <a:latin typeface="Century Gothic" panose="020B0502020202020204" pitchFamily="34" charset="0"/>
                        </a:rPr>
                        <a:t>34</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chemeClr val="bg1"/>
                          </a:solidFill>
                          <a:effectLst/>
                          <a:latin typeface="Century Gothic" panose="020B0502020202020204" pitchFamily="34" charset="0"/>
                        </a:rPr>
                        <a:t>18</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chemeClr val="bg1"/>
                          </a:solidFill>
                          <a:effectLst/>
                          <a:latin typeface="Century Gothic" panose="020B0502020202020204" pitchFamily="34" charset="0"/>
                        </a:rPr>
                        <a:t>150</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118</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54</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104</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68</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98</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195</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65</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16</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30</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116</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242</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4187276426"/>
                  </a:ext>
                </a:extLst>
              </a:tr>
              <a:tr h="200385">
                <a:tc>
                  <a:txBody>
                    <a:bodyPr/>
                    <a:lstStyle/>
                    <a:p>
                      <a:pPr algn="l" fontAlgn="b"/>
                      <a:r>
                        <a:rPr lang="en-US" sz="800" b="0" i="0" u="none" strike="noStrike" dirty="0">
                          <a:solidFill>
                            <a:srgbClr val="000000"/>
                          </a:solidFill>
                          <a:effectLst/>
                          <a:latin typeface="Century Gothic" panose="020B0502020202020204" pitchFamily="34" charset="0"/>
                        </a:rPr>
                        <a:t> </a:t>
                      </a:r>
                    </a:p>
                  </a:txBody>
                  <a:tcPr marL="4089" marR="4089" marT="4089"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(A)</a:t>
                      </a:r>
                    </a:p>
                  </a:txBody>
                  <a:tcPr marL="4089" marR="4089" marT="4089"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(F)</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(G)</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93550958"/>
                  </a:ext>
                </a:extLst>
              </a:tr>
              <a:tr h="318469">
                <a:tc>
                  <a:txBody>
                    <a:bodyPr/>
                    <a:lstStyle/>
                    <a:p>
                      <a:pPr algn="l" fontAlgn="b"/>
                      <a:r>
                        <a:rPr lang="en-US" sz="800" b="0" i="0" u="none" strike="noStrike">
                          <a:solidFill>
                            <a:srgbClr val="000000"/>
                          </a:solidFill>
                          <a:effectLst/>
                          <a:latin typeface="Century Gothic" panose="020B0502020202020204" pitchFamily="34" charset="0"/>
                        </a:rPr>
                        <a:t>Sopstvena sredstva</a:t>
                      </a:r>
                    </a:p>
                  </a:txBody>
                  <a:tcPr marL="4089" marR="4089" marT="4089"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86.4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83.3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chemeClr val="bg1"/>
                          </a:solidFill>
                          <a:effectLst/>
                          <a:latin typeface="Century Gothic" panose="020B0502020202020204" pitchFamily="34" charset="0"/>
                        </a:rPr>
                        <a:t>91.1</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A B</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88.1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88.9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88.4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92.4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91.1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90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83.3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88.7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91.2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91.8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93.3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89.7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86.8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3465544"/>
                  </a:ext>
                </a:extLst>
              </a:tr>
              <a:tr h="318469">
                <a:tc>
                  <a:txBody>
                    <a:bodyPr/>
                    <a:lstStyle/>
                    <a:p>
                      <a:pPr algn="l" fontAlgn="b"/>
                      <a:r>
                        <a:rPr lang="en-US" sz="800" b="0" i="0" u="none" strike="noStrike" dirty="0" err="1">
                          <a:solidFill>
                            <a:srgbClr val="000000"/>
                          </a:solidFill>
                          <a:effectLst/>
                          <a:latin typeface="Century Gothic" panose="020B0502020202020204" pitchFamily="34" charset="0"/>
                        </a:rPr>
                        <a:t>Krediti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komercijalnih</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banaka</a:t>
                      </a:r>
                      <a:endParaRPr lang="en-US" sz="800" b="0" i="0" u="none" strike="noStrike" dirty="0">
                        <a:solidFill>
                          <a:srgbClr val="000000"/>
                        </a:solidFill>
                        <a:effectLst/>
                        <a:latin typeface="Century Gothic" panose="020B0502020202020204" pitchFamily="34" charset="0"/>
                      </a:endParaRPr>
                    </a:p>
                  </a:txBody>
                  <a:tcPr marL="4089" marR="4089" marT="4089"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effectLst/>
                          <a:latin typeface="Century Gothic" panose="020B0502020202020204" pitchFamily="34" charset="0"/>
                        </a:rPr>
                        <a:t>20.7</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9.1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14.7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8</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9.3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9.2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60898311"/>
                  </a:ext>
                </a:extLst>
              </a:tr>
              <a:tr h="432038">
                <a:tc>
                  <a:txBody>
                    <a:bodyPr/>
                    <a:lstStyle/>
                    <a:p>
                      <a:pPr algn="l" fontAlgn="b"/>
                      <a:r>
                        <a:rPr lang="it-IT" sz="800" b="0" i="0" u="none" strike="noStrike">
                          <a:solidFill>
                            <a:srgbClr val="000000"/>
                          </a:solidFill>
                          <a:effectLst/>
                          <a:latin typeface="Century Gothic" panose="020B0502020202020204" pitchFamily="34" charset="0"/>
                        </a:rPr>
                        <a:t>Pozajmice članova porodice i prijatelja</a:t>
                      </a:r>
                    </a:p>
                  </a:txBody>
                  <a:tcPr marL="4089" marR="4089" marT="4089"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93996854"/>
                  </a:ext>
                </a:extLst>
              </a:tr>
              <a:tr h="318469">
                <a:tc>
                  <a:txBody>
                    <a:bodyPr/>
                    <a:lstStyle/>
                    <a:p>
                      <a:pPr algn="l" fontAlgn="b"/>
                      <a:r>
                        <a:rPr lang="en-US" sz="800" b="0" i="0" u="none" strike="noStrike" dirty="0" err="1">
                          <a:solidFill>
                            <a:srgbClr val="000000"/>
                          </a:solidFill>
                          <a:effectLst/>
                          <a:latin typeface="Century Gothic" panose="020B0502020202020204" pitchFamily="34" charset="0"/>
                        </a:rPr>
                        <a:t>Lizing</a:t>
                      </a:r>
                      <a:endParaRPr lang="en-US" sz="800" b="0" i="0" u="none" strike="noStrike" dirty="0">
                        <a:solidFill>
                          <a:srgbClr val="000000"/>
                        </a:solidFill>
                        <a:effectLst/>
                        <a:latin typeface="Century Gothic" panose="020B0502020202020204" pitchFamily="34" charset="0"/>
                      </a:endParaRPr>
                    </a:p>
                  </a:txBody>
                  <a:tcPr marL="4089" marR="4089" marT="4089"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effectLst/>
                          <a:latin typeface="Century Gothic" panose="020B0502020202020204" pitchFamily="34" charset="0"/>
                        </a:rPr>
                        <a:t>0.9</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E</a:t>
                      </a:r>
                    </a:p>
                  </a:txBody>
                  <a:tcPr marL="4089" marR="4089" marT="4089"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effectLst/>
                          <a:latin typeface="Century Gothic" panose="020B0502020202020204" pitchFamily="34" charset="0"/>
                        </a:rPr>
                        <a:t>6.9</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A E</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chemeClr val="bg1"/>
                          </a:solidFill>
                          <a:effectLst/>
                          <a:latin typeface="Century Gothic" panose="020B0502020202020204" pitchFamily="34" charset="0"/>
                        </a:rPr>
                        <a:t>0.3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effectLst/>
                          <a:latin typeface="Century Gothic" panose="020B0502020202020204" pitchFamily="34" charset="0"/>
                        </a:rPr>
                        <a:t>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effectLst/>
                          <a:latin typeface="Century Gothic" panose="020B0502020202020204" pitchFamily="34" charset="0"/>
                        </a:rPr>
                        <a:t>5.9</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A</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chemeClr val="bg1"/>
                          </a:solidFill>
                          <a:effectLst/>
                          <a:latin typeface="Century Gothic" panose="020B0502020202020204" pitchFamily="34" charset="0"/>
                        </a:rPr>
                        <a:t>4.6</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A</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9414211"/>
                  </a:ext>
                </a:extLst>
              </a:tr>
              <a:tr h="318469">
                <a:tc>
                  <a:txBody>
                    <a:bodyPr/>
                    <a:lstStyle/>
                    <a:p>
                      <a:pPr algn="l" fontAlgn="b"/>
                      <a:r>
                        <a:rPr lang="en-US" sz="800" b="0" i="0" u="none" strike="noStrike" dirty="0" err="1">
                          <a:solidFill>
                            <a:srgbClr val="000000"/>
                          </a:solidFill>
                          <a:effectLst/>
                          <a:latin typeface="Century Gothic" panose="020B0502020202020204" pitchFamily="34" charset="0"/>
                        </a:rPr>
                        <a:t>Drugo</a:t>
                      </a:r>
                      <a:endParaRPr lang="en-US" sz="800" b="0" i="0" u="none" strike="noStrike" dirty="0">
                        <a:solidFill>
                          <a:srgbClr val="000000"/>
                        </a:solidFill>
                        <a:effectLst/>
                        <a:latin typeface="Century Gothic" panose="020B0502020202020204" pitchFamily="34" charset="0"/>
                      </a:endParaRPr>
                    </a:p>
                  </a:txBody>
                  <a:tcPr marL="4089" marR="4089" marT="4089"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1.5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1.7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69142456"/>
                  </a:ext>
                </a:extLst>
              </a:tr>
            </a:tbl>
          </a:graphicData>
        </a:graphic>
      </p:graphicFrame>
      <p:sp>
        <p:nvSpPr>
          <p:cNvPr id="7" name="TextBox 6">
            <a:extLst>
              <a:ext uri="{FF2B5EF4-FFF2-40B4-BE49-F238E27FC236}">
                <a16:creationId xmlns:a16="http://schemas.microsoft.com/office/drawing/2014/main" id="{C06F5829-D8AD-4375-BBB1-99AD8D2EA2C4}"/>
              </a:ext>
            </a:extLst>
          </p:cNvPr>
          <p:cNvSpPr txBox="1"/>
          <p:nvPr/>
        </p:nvSpPr>
        <p:spPr>
          <a:xfrm>
            <a:off x="6096000" y="1219758"/>
            <a:ext cx="5510543" cy="1723549"/>
          </a:xfrm>
          <a:prstGeom prst="rect">
            <a:avLst/>
          </a:prstGeom>
          <a:noFill/>
        </p:spPr>
        <p:txBody>
          <a:bodyPr wrap="square" rIns="0" rtlCol="0">
            <a:spAutoFit/>
          </a:bodyPr>
          <a:lstStyle/>
          <a:p>
            <a:pPr algn="just">
              <a:spcAft>
                <a:spcPts val="600"/>
              </a:spcAft>
              <a:defRPr/>
            </a:pPr>
            <a:r>
              <a:rPr lang="sr-Latn-RS" sz="1200" noProof="1">
                <a:solidFill>
                  <a:srgbClr val="6E706E"/>
                </a:solidFill>
                <a:latin typeface="Century Gothic" panose="020B0502020202020204" pitchFamily="34" charset="0"/>
              </a:rPr>
              <a:t>Značajno, skoro devet od deset preduzeća (koja su inovatori ili transformatori) primarno </a:t>
            </a:r>
            <a:r>
              <a:rPr lang="sr-Latn-RS" sz="1200" b="1" noProof="1">
                <a:solidFill>
                  <a:srgbClr val="6E706E"/>
                </a:solidFill>
                <a:latin typeface="Century Gothic" panose="020B0502020202020204" pitchFamily="34" charset="0"/>
              </a:rPr>
              <a:t>sopstvenim sredstvima </a:t>
            </a:r>
            <a:r>
              <a:rPr lang="sr-Latn-RS" sz="1200" noProof="1">
                <a:solidFill>
                  <a:srgbClr val="6E706E"/>
                </a:solidFill>
                <a:latin typeface="Century Gothic" panose="020B0502020202020204" pitchFamily="34" charset="0"/>
              </a:rPr>
              <a:t>finansira inovacije i digitalnu transformaciju, a naročito mikro preduzeća.</a:t>
            </a:r>
          </a:p>
          <a:p>
            <a:pPr algn="just">
              <a:spcAft>
                <a:spcPts val="600"/>
              </a:spcAft>
              <a:defRPr/>
            </a:pPr>
            <a:r>
              <a:rPr lang="sr-Latn-RS" sz="1200" noProof="1">
                <a:solidFill>
                  <a:srgbClr val="6E706E"/>
                </a:solidFill>
                <a:latin typeface="Century Gothic" panose="020B0502020202020204" pitchFamily="34" charset="0"/>
              </a:rPr>
              <a:t>Na drugom mestu su krediti komercijalnih banaka koje koristi 8% preduzeća, i to naročito velikih (21%).</a:t>
            </a:r>
          </a:p>
          <a:p>
            <a:pPr algn="just">
              <a:spcAft>
                <a:spcPts val="600"/>
              </a:spcAft>
              <a:defRPr/>
            </a:pPr>
            <a:r>
              <a:rPr lang="sr-Latn-RS" sz="1200" noProof="1">
                <a:solidFill>
                  <a:srgbClr val="6E706E"/>
                </a:solidFill>
                <a:latin typeface="Century Gothic" panose="020B0502020202020204" pitchFamily="34" charset="0"/>
              </a:rPr>
              <a:t>Lizing koriste velika preduzeća, dok za razliku od njih, mala i mikro preduzeća koriste privatne izvore finansiranja (pozajmice porodice i prijatelja).   </a:t>
            </a:r>
          </a:p>
        </p:txBody>
      </p:sp>
      <p:sp>
        <p:nvSpPr>
          <p:cNvPr id="18" name="Rectangle 17">
            <a:extLst>
              <a:ext uri="{FF2B5EF4-FFF2-40B4-BE49-F238E27FC236}">
                <a16:creationId xmlns:a16="http://schemas.microsoft.com/office/drawing/2014/main" id="{605D8892-06F6-4B44-BF8E-160A8A740921}"/>
              </a:ext>
            </a:extLst>
          </p:cNvPr>
          <p:cNvSpPr/>
          <p:nvPr/>
        </p:nvSpPr>
        <p:spPr>
          <a:xfrm>
            <a:off x="2516770" y="3565065"/>
            <a:ext cx="780853" cy="295214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9" name="Rectangle 18">
            <a:extLst>
              <a:ext uri="{FF2B5EF4-FFF2-40B4-BE49-F238E27FC236}">
                <a16:creationId xmlns:a16="http://schemas.microsoft.com/office/drawing/2014/main" id="{9DA7FFEE-BBBE-4EC8-A998-28147C532674}"/>
              </a:ext>
            </a:extLst>
          </p:cNvPr>
          <p:cNvSpPr/>
          <p:nvPr/>
        </p:nvSpPr>
        <p:spPr>
          <a:xfrm>
            <a:off x="5932111" y="3565065"/>
            <a:ext cx="375905" cy="295214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0" name="Rectangle 19">
            <a:extLst>
              <a:ext uri="{FF2B5EF4-FFF2-40B4-BE49-F238E27FC236}">
                <a16:creationId xmlns:a16="http://schemas.microsoft.com/office/drawing/2014/main" id="{EE898427-5B61-4533-8377-0DD38F075DEB}"/>
              </a:ext>
            </a:extLst>
          </p:cNvPr>
          <p:cNvSpPr/>
          <p:nvPr/>
        </p:nvSpPr>
        <p:spPr>
          <a:xfrm>
            <a:off x="6694221" y="3565065"/>
            <a:ext cx="375905" cy="295214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1" name="Rectangle 20">
            <a:extLst>
              <a:ext uri="{FF2B5EF4-FFF2-40B4-BE49-F238E27FC236}">
                <a16:creationId xmlns:a16="http://schemas.microsoft.com/office/drawing/2014/main" id="{FA5DAF42-3A93-4A45-850F-B43B78AF03DB}"/>
              </a:ext>
            </a:extLst>
          </p:cNvPr>
          <p:cNvSpPr/>
          <p:nvPr/>
        </p:nvSpPr>
        <p:spPr>
          <a:xfrm>
            <a:off x="10091519" y="3565065"/>
            <a:ext cx="375905" cy="295214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2"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Na koji način primarno finansirate svoju inovaciju/digitalnu transformaciju, </a:t>
            </a:r>
            <a:endParaRPr lang="sr-Latn-RS" sz="2000" dirty="0">
              <a:solidFill>
                <a:srgbClr val="004B88"/>
              </a:solidFill>
              <a:latin typeface="Century Gothic" panose="020B0502020202020204" pitchFamily="34" charset="0"/>
            </a:endParaRPr>
          </a:p>
          <a:p>
            <a:r>
              <a:rPr lang="it-IT" sz="2000" dirty="0">
                <a:solidFill>
                  <a:srgbClr val="004B88"/>
                </a:solidFill>
                <a:latin typeface="Century Gothic" panose="020B0502020202020204" pitchFamily="34" charset="0"/>
              </a:rPr>
              <a:t>šta je GLAVNI izvor finansiranja inovacija?</a:t>
            </a:r>
            <a:endParaRPr lang="en-US" sz="2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1582470115"/>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7CB56D5-E111-41F5-8A48-9DD305A692AD}"/>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51</a:t>
            </a:fld>
            <a:endParaRPr lang="en-US" dirty="0"/>
          </a:p>
        </p:txBody>
      </p:sp>
      <p:graphicFrame>
        <p:nvGraphicFramePr>
          <p:cNvPr id="5" name="Chart 4">
            <a:extLst>
              <a:ext uri="{FF2B5EF4-FFF2-40B4-BE49-F238E27FC236}">
                <a16:creationId xmlns:a16="http://schemas.microsoft.com/office/drawing/2014/main" id="{83FD0EBC-C72F-4498-A25C-590AB1F79D4D}"/>
              </a:ext>
            </a:extLst>
          </p:cNvPr>
          <p:cNvGraphicFramePr/>
          <p:nvPr>
            <p:extLst>
              <p:ext uri="{D42A27DB-BD31-4B8C-83A1-F6EECF244321}">
                <p14:modId xmlns:p14="http://schemas.microsoft.com/office/powerpoint/2010/main" val="3209036011"/>
              </p:ext>
            </p:extLst>
          </p:nvPr>
        </p:nvGraphicFramePr>
        <p:xfrm>
          <a:off x="0" y="1111045"/>
          <a:ext cx="6096000" cy="2279856"/>
        </p:xfrm>
        <a:graphic>
          <a:graphicData uri="http://schemas.openxmlformats.org/drawingml/2006/chart">
            <c:chart xmlns:c="http://schemas.openxmlformats.org/drawingml/2006/chart" xmlns:r="http://schemas.openxmlformats.org/officeDocument/2006/relationships" r:id="rId2"/>
          </a:graphicData>
        </a:graphic>
      </p:graphicFrame>
      <p:sp>
        <p:nvSpPr>
          <p:cNvPr id="7" name="TextBox 6">
            <a:extLst>
              <a:ext uri="{FF2B5EF4-FFF2-40B4-BE49-F238E27FC236}">
                <a16:creationId xmlns:a16="http://schemas.microsoft.com/office/drawing/2014/main" id="{93290AEB-69CF-40EE-A815-E6E7094383C5}"/>
              </a:ext>
            </a:extLst>
          </p:cNvPr>
          <p:cNvSpPr txBox="1"/>
          <p:nvPr/>
        </p:nvSpPr>
        <p:spPr>
          <a:xfrm>
            <a:off x="2759730" y="3061156"/>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6E706E"/>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6E706E"/>
                </a:solidFill>
                <a:effectLst/>
                <a:uLnTx/>
                <a:uFillTx/>
                <a:latin typeface="Century Gothic" panose="020B0502020202020204" pitchFamily="34" charset="0"/>
              </a:rPr>
              <a:t>: n = 426</a:t>
            </a:r>
          </a:p>
        </p:txBody>
      </p:sp>
      <p:graphicFrame>
        <p:nvGraphicFramePr>
          <p:cNvPr id="3" name="Table 2">
            <a:extLst>
              <a:ext uri="{FF2B5EF4-FFF2-40B4-BE49-F238E27FC236}">
                <a16:creationId xmlns:a16="http://schemas.microsoft.com/office/drawing/2014/main" id="{012B5C7A-F05B-4A82-93B3-3CBF060CF309}"/>
              </a:ext>
            </a:extLst>
          </p:cNvPr>
          <p:cNvGraphicFramePr>
            <a:graphicFrameLocks noGrp="1"/>
          </p:cNvGraphicFramePr>
          <p:nvPr>
            <p:extLst>
              <p:ext uri="{D42A27DB-BD31-4B8C-83A1-F6EECF244321}">
                <p14:modId xmlns:p14="http://schemas.microsoft.com/office/powerpoint/2010/main" val="2603824292"/>
              </p:ext>
            </p:extLst>
          </p:nvPr>
        </p:nvGraphicFramePr>
        <p:xfrm>
          <a:off x="533967" y="3398520"/>
          <a:ext cx="11100569" cy="3067050"/>
        </p:xfrm>
        <a:graphic>
          <a:graphicData uri="http://schemas.openxmlformats.org/drawingml/2006/table">
            <a:tbl>
              <a:tblPr/>
              <a:tblGrid>
                <a:gridCol w="1568319">
                  <a:extLst>
                    <a:ext uri="{9D8B030D-6E8A-4147-A177-3AD203B41FA5}">
                      <a16:colId xmlns:a16="http://schemas.microsoft.com/office/drawing/2014/main" val="1525866147"/>
                    </a:ext>
                  </a:extLst>
                </a:gridCol>
                <a:gridCol w="381290">
                  <a:extLst>
                    <a:ext uri="{9D8B030D-6E8A-4147-A177-3AD203B41FA5}">
                      <a16:colId xmlns:a16="http://schemas.microsoft.com/office/drawing/2014/main" val="859428311"/>
                    </a:ext>
                  </a:extLst>
                </a:gridCol>
                <a:gridCol w="381290">
                  <a:extLst>
                    <a:ext uri="{9D8B030D-6E8A-4147-A177-3AD203B41FA5}">
                      <a16:colId xmlns:a16="http://schemas.microsoft.com/office/drawing/2014/main" val="3573475628"/>
                    </a:ext>
                  </a:extLst>
                </a:gridCol>
                <a:gridCol w="381290">
                  <a:extLst>
                    <a:ext uri="{9D8B030D-6E8A-4147-A177-3AD203B41FA5}">
                      <a16:colId xmlns:a16="http://schemas.microsoft.com/office/drawing/2014/main" val="1867103449"/>
                    </a:ext>
                  </a:extLst>
                </a:gridCol>
                <a:gridCol w="381290">
                  <a:extLst>
                    <a:ext uri="{9D8B030D-6E8A-4147-A177-3AD203B41FA5}">
                      <a16:colId xmlns:a16="http://schemas.microsoft.com/office/drawing/2014/main" val="1869924035"/>
                    </a:ext>
                  </a:extLst>
                </a:gridCol>
                <a:gridCol w="381290">
                  <a:extLst>
                    <a:ext uri="{9D8B030D-6E8A-4147-A177-3AD203B41FA5}">
                      <a16:colId xmlns:a16="http://schemas.microsoft.com/office/drawing/2014/main" val="1577154084"/>
                    </a:ext>
                  </a:extLst>
                </a:gridCol>
                <a:gridCol w="381290">
                  <a:extLst>
                    <a:ext uri="{9D8B030D-6E8A-4147-A177-3AD203B41FA5}">
                      <a16:colId xmlns:a16="http://schemas.microsoft.com/office/drawing/2014/main" val="308082361"/>
                    </a:ext>
                  </a:extLst>
                </a:gridCol>
                <a:gridCol w="381290">
                  <a:extLst>
                    <a:ext uri="{9D8B030D-6E8A-4147-A177-3AD203B41FA5}">
                      <a16:colId xmlns:a16="http://schemas.microsoft.com/office/drawing/2014/main" val="2147949302"/>
                    </a:ext>
                  </a:extLst>
                </a:gridCol>
                <a:gridCol w="381290">
                  <a:extLst>
                    <a:ext uri="{9D8B030D-6E8A-4147-A177-3AD203B41FA5}">
                      <a16:colId xmlns:a16="http://schemas.microsoft.com/office/drawing/2014/main" val="3596003208"/>
                    </a:ext>
                  </a:extLst>
                </a:gridCol>
                <a:gridCol w="381290">
                  <a:extLst>
                    <a:ext uri="{9D8B030D-6E8A-4147-A177-3AD203B41FA5}">
                      <a16:colId xmlns:a16="http://schemas.microsoft.com/office/drawing/2014/main" val="2175845997"/>
                    </a:ext>
                  </a:extLst>
                </a:gridCol>
                <a:gridCol w="381290">
                  <a:extLst>
                    <a:ext uri="{9D8B030D-6E8A-4147-A177-3AD203B41FA5}">
                      <a16:colId xmlns:a16="http://schemas.microsoft.com/office/drawing/2014/main" val="2411345829"/>
                    </a:ext>
                  </a:extLst>
                </a:gridCol>
                <a:gridCol w="381290">
                  <a:extLst>
                    <a:ext uri="{9D8B030D-6E8A-4147-A177-3AD203B41FA5}">
                      <a16:colId xmlns:a16="http://schemas.microsoft.com/office/drawing/2014/main" val="4198614849"/>
                    </a:ext>
                  </a:extLst>
                </a:gridCol>
                <a:gridCol w="381290">
                  <a:extLst>
                    <a:ext uri="{9D8B030D-6E8A-4147-A177-3AD203B41FA5}">
                      <a16:colId xmlns:a16="http://schemas.microsoft.com/office/drawing/2014/main" val="1428169440"/>
                    </a:ext>
                  </a:extLst>
                </a:gridCol>
                <a:gridCol w="381290">
                  <a:extLst>
                    <a:ext uri="{9D8B030D-6E8A-4147-A177-3AD203B41FA5}">
                      <a16:colId xmlns:a16="http://schemas.microsoft.com/office/drawing/2014/main" val="3060302046"/>
                    </a:ext>
                  </a:extLst>
                </a:gridCol>
                <a:gridCol w="381290">
                  <a:extLst>
                    <a:ext uri="{9D8B030D-6E8A-4147-A177-3AD203B41FA5}">
                      <a16:colId xmlns:a16="http://schemas.microsoft.com/office/drawing/2014/main" val="2449569093"/>
                    </a:ext>
                  </a:extLst>
                </a:gridCol>
                <a:gridCol w="381290">
                  <a:extLst>
                    <a:ext uri="{9D8B030D-6E8A-4147-A177-3AD203B41FA5}">
                      <a16:colId xmlns:a16="http://schemas.microsoft.com/office/drawing/2014/main" val="2720906705"/>
                    </a:ext>
                  </a:extLst>
                </a:gridCol>
                <a:gridCol w="381290">
                  <a:extLst>
                    <a:ext uri="{9D8B030D-6E8A-4147-A177-3AD203B41FA5}">
                      <a16:colId xmlns:a16="http://schemas.microsoft.com/office/drawing/2014/main" val="566073832"/>
                    </a:ext>
                  </a:extLst>
                </a:gridCol>
                <a:gridCol w="381290">
                  <a:extLst>
                    <a:ext uri="{9D8B030D-6E8A-4147-A177-3AD203B41FA5}">
                      <a16:colId xmlns:a16="http://schemas.microsoft.com/office/drawing/2014/main" val="2514540060"/>
                    </a:ext>
                  </a:extLst>
                </a:gridCol>
                <a:gridCol w="381290">
                  <a:extLst>
                    <a:ext uri="{9D8B030D-6E8A-4147-A177-3AD203B41FA5}">
                      <a16:colId xmlns:a16="http://schemas.microsoft.com/office/drawing/2014/main" val="3395849971"/>
                    </a:ext>
                  </a:extLst>
                </a:gridCol>
                <a:gridCol w="381290">
                  <a:extLst>
                    <a:ext uri="{9D8B030D-6E8A-4147-A177-3AD203B41FA5}">
                      <a16:colId xmlns:a16="http://schemas.microsoft.com/office/drawing/2014/main" val="3210718868"/>
                    </a:ext>
                  </a:extLst>
                </a:gridCol>
                <a:gridCol w="381290">
                  <a:extLst>
                    <a:ext uri="{9D8B030D-6E8A-4147-A177-3AD203B41FA5}">
                      <a16:colId xmlns:a16="http://schemas.microsoft.com/office/drawing/2014/main" val="809443116"/>
                    </a:ext>
                  </a:extLst>
                </a:gridCol>
                <a:gridCol w="381290">
                  <a:extLst>
                    <a:ext uri="{9D8B030D-6E8A-4147-A177-3AD203B41FA5}">
                      <a16:colId xmlns:a16="http://schemas.microsoft.com/office/drawing/2014/main" val="840403281"/>
                    </a:ext>
                  </a:extLst>
                </a:gridCol>
                <a:gridCol w="381290">
                  <a:extLst>
                    <a:ext uri="{9D8B030D-6E8A-4147-A177-3AD203B41FA5}">
                      <a16:colId xmlns:a16="http://schemas.microsoft.com/office/drawing/2014/main" val="4061947710"/>
                    </a:ext>
                  </a:extLst>
                </a:gridCol>
                <a:gridCol w="381290">
                  <a:extLst>
                    <a:ext uri="{9D8B030D-6E8A-4147-A177-3AD203B41FA5}">
                      <a16:colId xmlns:a16="http://schemas.microsoft.com/office/drawing/2014/main" val="3725991021"/>
                    </a:ext>
                  </a:extLst>
                </a:gridCol>
                <a:gridCol w="381290">
                  <a:extLst>
                    <a:ext uri="{9D8B030D-6E8A-4147-A177-3AD203B41FA5}">
                      <a16:colId xmlns:a16="http://schemas.microsoft.com/office/drawing/2014/main" val="2485674734"/>
                    </a:ext>
                  </a:extLst>
                </a:gridCol>
                <a:gridCol w="381290">
                  <a:extLst>
                    <a:ext uri="{9D8B030D-6E8A-4147-A177-3AD203B41FA5}">
                      <a16:colId xmlns:a16="http://schemas.microsoft.com/office/drawing/2014/main" val="936531325"/>
                    </a:ext>
                  </a:extLst>
                </a:gridCol>
              </a:tblGrid>
              <a:tr h="437175">
                <a:tc>
                  <a:txBody>
                    <a:bodyPr/>
                    <a:lstStyle/>
                    <a:p>
                      <a:pPr algn="l" fontAlgn="b"/>
                      <a:r>
                        <a:rPr lang="en-US" sz="800" b="0" i="0" u="none" strike="noStrike" dirty="0">
                          <a:solidFill>
                            <a:srgbClr val="000000"/>
                          </a:solidFill>
                          <a:effectLst/>
                          <a:latin typeface="Century Gothic" panose="020B0502020202020204" pitchFamily="34" charset="0"/>
                        </a:rPr>
                        <a:t> </a:t>
                      </a:r>
                    </a:p>
                  </a:txBody>
                  <a:tcPr marL="4089" marR="4089" marT="4089" marB="0" anchor="b">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a:solidFill>
                            <a:srgbClr val="000000"/>
                          </a:solidFill>
                          <a:effectLst/>
                          <a:latin typeface="Century Gothic" panose="020B0502020202020204" pitchFamily="34" charset="0"/>
                        </a:rPr>
                        <a:t>Veličina preduzeća</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effectLst/>
                          <a:latin typeface="Century Gothic" panose="020B0502020202020204" pitchFamily="34" charset="0"/>
                        </a:rPr>
                        <a:t>Privredno društvo</a:t>
                      </a:r>
                      <a:br>
                        <a:rPr lang="en-US" sz="800" b="0" i="0" u="none" strike="noStrike">
                          <a:solidFill>
                            <a:srgbClr val="000000"/>
                          </a:solidFill>
                          <a:effectLst/>
                          <a:latin typeface="Century Gothic" panose="020B0502020202020204" pitchFamily="34" charset="0"/>
                        </a:rPr>
                      </a:br>
                      <a:r>
                        <a:rPr lang="en-US" sz="800" b="0" i="0" u="none" strike="noStrike">
                          <a:solidFill>
                            <a:srgbClr val="000000"/>
                          </a:solidFill>
                          <a:effectLst/>
                          <a:latin typeface="Century Gothic" panose="020B0502020202020204" pitchFamily="34" charset="0"/>
                        </a:rPr>
                        <a:t>Preduzetnik</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effectLst/>
                          <a:latin typeface="Century Gothic" panose="020B0502020202020204" pitchFamily="34" charset="0"/>
                        </a:rPr>
                        <a:t>Teritorija poslovanja</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Sedište</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Delatnost</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Osnivanje firme</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886496843"/>
                  </a:ext>
                </a:extLst>
              </a:tr>
              <a:tr h="1125723">
                <a:tc>
                  <a:txBody>
                    <a:bodyPr/>
                    <a:lstStyle/>
                    <a:p>
                      <a:pPr algn="l" fontAlgn="b"/>
                      <a:r>
                        <a:rPr lang="en-US" sz="800" b="0" i="0" u="none" strike="noStrike">
                          <a:solidFill>
                            <a:srgbClr val="000000"/>
                          </a:solidFill>
                          <a:effectLst/>
                          <a:latin typeface="Century Gothic" panose="020B0502020202020204" pitchFamily="34" charset="0"/>
                        </a:rPr>
                        <a:t> </a:t>
                      </a:r>
                    </a:p>
                  </a:txBody>
                  <a:tcPr marL="4089" marR="4089" marT="4089" marB="0" anchor="b">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Total</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Veliko</a:t>
                      </a:r>
                      <a:endParaRPr lang="en-US" sz="800" b="0" i="0" u="none" strike="noStrike" dirty="0">
                        <a:solidFill>
                          <a:srgbClr val="000000"/>
                        </a:solidFill>
                        <a:effectLst/>
                        <a:latin typeface="Century Gothic" panose="020B0502020202020204" pitchFamily="34" charset="0"/>
                      </a:endParaRP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Srednje</a:t>
                      </a:r>
                      <a:endParaRPr lang="en-US" sz="800" b="0" i="0" u="none" strike="noStrike" dirty="0">
                        <a:solidFill>
                          <a:srgbClr val="000000"/>
                        </a:solidFill>
                        <a:effectLst/>
                        <a:latin typeface="Century Gothic" panose="020B0502020202020204" pitchFamily="34" charset="0"/>
                      </a:endParaRP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Malo</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Mikro</a:t>
                      </a:r>
                      <a:endParaRPr lang="en-US" sz="800" b="0" i="0" u="none" strike="noStrike" dirty="0">
                        <a:solidFill>
                          <a:srgbClr val="000000"/>
                        </a:solidFill>
                        <a:effectLst/>
                        <a:latin typeface="Century Gothic" panose="020B0502020202020204" pitchFamily="34" charset="0"/>
                      </a:endParaRP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Privredno</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društvo</a:t>
                      </a:r>
                      <a:endParaRPr lang="en-US" sz="800" b="0" i="0" u="none" strike="noStrike" dirty="0">
                        <a:solidFill>
                          <a:srgbClr val="000000"/>
                        </a:solidFill>
                        <a:effectLst/>
                        <a:latin typeface="Century Gothic" panose="020B0502020202020204" pitchFamily="34" charset="0"/>
                      </a:endParaRP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Preduzetnik</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Lokalni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nivo</a:t>
                      </a:r>
                      <a:r>
                        <a:rPr lang="en-US" sz="800" b="0" i="0" u="none" strike="noStrike" dirty="0">
                          <a:solidFill>
                            <a:srgbClr val="000000"/>
                          </a:solidFill>
                          <a:effectLst/>
                          <a:latin typeface="Century Gothic" panose="020B0502020202020204" pitchFamily="34" charset="0"/>
                        </a:rPr>
                        <a:t> (grad)</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Regionalni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nivo</a:t>
                      </a:r>
                      <a:endParaRPr lang="en-US" sz="800" b="0" i="0" u="none" strike="noStrike" dirty="0">
                        <a:solidFill>
                          <a:srgbClr val="000000"/>
                        </a:solidFill>
                        <a:effectLst/>
                        <a:latin typeface="Century Gothic" panose="020B0502020202020204" pitchFamily="34" charset="0"/>
                      </a:endParaRP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Nacionalni nivo (Srbija)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Region Zapadnog Balkana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Evropski nivo</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Drugi kontitenti</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Beograd</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Vojvodina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Istočna i Južna Srbija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Šumadija i Zapadna Srbija</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Proizvodnja</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Trgovina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Usluga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Drugo</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Do 2 god.</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 god.</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5-10 god.</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 god.</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06286991"/>
                  </a:ext>
                </a:extLst>
              </a:tr>
              <a:tr h="180334">
                <a:tc>
                  <a:txBody>
                    <a:bodyPr/>
                    <a:lstStyle/>
                    <a:p>
                      <a:pPr algn="ctr" fontAlgn="ctr"/>
                      <a:r>
                        <a:rPr lang="en-US" sz="800" b="0" i="0" u="none" strike="noStrike" dirty="0">
                          <a:solidFill>
                            <a:schemeClr val="bg1"/>
                          </a:solidFill>
                          <a:effectLst/>
                          <a:latin typeface="Century Gothic" panose="020B0502020202020204" pitchFamily="34" charset="0"/>
                        </a:rPr>
                        <a:t>n = </a:t>
                      </a:r>
                    </a:p>
                  </a:txBody>
                  <a:tcPr marL="4089" marR="4089" marT="408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800" b="0" i="0" u="none" strike="noStrike" dirty="0">
                          <a:solidFill>
                            <a:schemeClr val="bg1"/>
                          </a:solidFill>
                          <a:effectLst/>
                          <a:latin typeface="Century Gothic" panose="020B0502020202020204" pitchFamily="34" charset="0"/>
                        </a:rPr>
                        <a:t>426</a:t>
                      </a:r>
                    </a:p>
                  </a:txBody>
                  <a:tcPr marL="4089" marR="4089" marT="4089"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chemeClr val="bg1"/>
                          </a:solidFill>
                          <a:effectLst/>
                          <a:latin typeface="Century Gothic" panose="020B0502020202020204" pitchFamily="34" charset="0"/>
                        </a:rPr>
                        <a:t>29</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chemeClr val="bg1"/>
                          </a:solidFill>
                          <a:effectLst/>
                          <a:latin typeface="Century Gothic" panose="020B0502020202020204" pitchFamily="34" charset="0"/>
                        </a:rPr>
                        <a:t>22</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60</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chemeClr val="bg1"/>
                          </a:solidFill>
                          <a:effectLst/>
                          <a:latin typeface="Century Gothic" panose="020B0502020202020204" pitchFamily="34" charset="0"/>
                        </a:rPr>
                        <a:t>315</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chemeClr val="bg1"/>
                          </a:solidFill>
                          <a:effectLst/>
                          <a:latin typeface="Century Gothic" panose="020B0502020202020204" pitchFamily="34" charset="0"/>
                        </a:rPr>
                        <a:t>201</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chemeClr val="bg1"/>
                          </a:solidFill>
                          <a:effectLst/>
                          <a:latin typeface="Century Gothic" panose="020B0502020202020204" pitchFamily="34" charset="0"/>
                        </a:rPr>
                        <a:t>225</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198</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chemeClr val="bg1"/>
                          </a:solidFill>
                          <a:effectLst/>
                          <a:latin typeface="Century Gothic" panose="020B0502020202020204" pitchFamily="34" charset="0"/>
                        </a:rPr>
                        <a:t>66</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90</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20</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34</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chemeClr val="bg1"/>
                          </a:solidFill>
                          <a:effectLst/>
                          <a:latin typeface="Century Gothic" panose="020B0502020202020204" pitchFamily="34" charset="0"/>
                        </a:rPr>
                        <a:t>18</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chemeClr val="bg1"/>
                          </a:solidFill>
                          <a:effectLst/>
                          <a:latin typeface="Century Gothic" panose="020B0502020202020204" pitchFamily="34" charset="0"/>
                        </a:rPr>
                        <a:t>150</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chemeClr val="bg1"/>
                          </a:solidFill>
                          <a:effectLst/>
                          <a:latin typeface="Century Gothic" panose="020B0502020202020204" pitchFamily="34" charset="0"/>
                        </a:rPr>
                        <a:t>118</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chemeClr val="bg1"/>
                          </a:solidFill>
                          <a:effectLst/>
                          <a:latin typeface="Century Gothic" panose="020B0502020202020204" pitchFamily="34" charset="0"/>
                        </a:rPr>
                        <a:t>54</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chemeClr val="bg1"/>
                          </a:solidFill>
                          <a:effectLst/>
                          <a:latin typeface="Century Gothic" panose="020B0502020202020204" pitchFamily="34" charset="0"/>
                        </a:rPr>
                        <a:t>104</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68</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98</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195</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65</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16</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30</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116</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chemeClr val="bg1"/>
                          </a:solidFill>
                          <a:effectLst/>
                          <a:latin typeface="Century Gothic" panose="020B0502020202020204" pitchFamily="34" charset="0"/>
                        </a:rPr>
                        <a:t>242</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3533429667"/>
                  </a:ext>
                </a:extLst>
              </a:tr>
              <a:tr h="229517">
                <a:tc>
                  <a:txBody>
                    <a:bodyPr/>
                    <a:lstStyle/>
                    <a:p>
                      <a:pPr algn="l" fontAlgn="b"/>
                      <a:r>
                        <a:rPr lang="en-US" sz="800" b="0" i="0" u="none" strike="noStrike">
                          <a:solidFill>
                            <a:srgbClr val="000000"/>
                          </a:solidFill>
                          <a:effectLst/>
                          <a:latin typeface="Century Gothic" panose="020B0502020202020204" pitchFamily="34" charset="0"/>
                        </a:rPr>
                        <a:t> </a:t>
                      </a:r>
                    </a:p>
                  </a:txBody>
                  <a:tcPr marL="4089" marR="4089" marT="4089"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(A)</a:t>
                      </a:r>
                    </a:p>
                  </a:txBody>
                  <a:tcPr marL="4089" marR="4089" marT="4089"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(F)</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(G)</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44009614"/>
                  </a:ext>
                </a:extLst>
              </a:tr>
              <a:tr h="364767">
                <a:tc>
                  <a:txBody>
                    <a:bodyPr/>
                    <a:lstStyle/>
                    <a:p>
                      <a:pPr algn="l" fontAlgn="b"/>
                      <a:r>
                        <a:rPr lang="pt-BR" sz="800" b="0" i="0" u="none" strike="noStrike">
                          <a:solidFill>
                            <a:srgbClr val="000000"/>
                          </a:solidFill>
                          <a:effectLst/>
                          <a:latin typeface="Century Gothic" panose="020B0502020202020204" pitchFamily="34" charset="0"/>
                        </a:rPr>
                        <a:t>Da, aplicirao sam i dobio podršku</a:t>
                      </a:r>
                    </a:p>
                  </a:txBody>
                  <a:tcPr marL="4089" marR="4089" marT="4089"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chemeClr val="bg1"/>
                          </a:solidFill>
                          <a:effectLst/>
                          <a:latin typeface="Century Gothic" panose="020B0502020202020204" pitchFamily="34" charset="0"/>
                        </a:rPr>
                        <a:t>14.6</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E</a:t>
                      </a:r>
                    </a:p>
                  </a:txBody>
                  <a:tcPr marL="4089" marR="4089" marT="4089"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dirty="0">
                          <a:solidFill>
                            <a:schemeClr val="bg1"/>
                          </a:solidFill>
                          <a:effectLst/>
                          <a:latin typeface="Century Gothic" panose="020B0502020202020204" pitchFamily="34" charset="0"/>
                        </a:rPr>
                        <a:t>31</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18.2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effectLst/>
                          <a:latin typeface="Century Gothic" panose="020B0502020202020204" pitchFamily="34" charset="0"/>
                        </a:rPr>
                        <a:t>11.7</a:t>
                      </a:r>
                      <a:br>
                        <a:rPr lang="en-US" sz="800" b="1" i="0" u="none" strike="noStrike" dirty="0">
                          <a:solidFill>
                            <a:schemeClr val="bg1"/>
                          </a:solidFill>
                          <a:effectLst/>
                          <a:latin typeface="Century Gothic" panose="020B0502020202020204" pitchFamily="34" charset="0"/>
                        </a:rPr>
                      </a:br>
                      <a:endParaRPr lang="en-US" sz="800" b="1" i="0" u="none" strike="noStrike" dirty="0">
                        <a:solidFill>
                          <a:schemeClr val="bg1"/>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effectLst/>
                          <a:latin typeface="Century Gothic" panose="020B0502020202020204" pitchFamily="34" charset="0"/>
                        </a:rPr>
                        <a:t>17.9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11.6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15.2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14.4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14.7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14.4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9.2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14.4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15.4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17.4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40412459"/>
                  </a:ext>
                </a:extLst>
              </a:tr>
              <a:tr h="364767">
                <a:tc>
                  <a:txBody>
                    <a:bodyPr/>
                    <a:lstStyle/>
                    <a:p>
                      <a:pPr algn="l" fontAlgn="b"/>
                      <a:r>
                        <a:rPr lang="pt-BR" sz="800" b="0" i="0" u="none" strike="noStrike" dirty="0">
                          <a:solidFill>
                            <a:srgbClr val="000000"/>
                          </a:solidFill>
                          <a:effectLst/>
                          <a:latin typeface="Century Gothic" panose="020B0502020202020204" pitchFamily="34" charset="0"/>
                        </a:rPr>
                        <a:t>Da, aplicirao sam, ali nisam dobio podršku</a:t>
                      </a:r>
                    </a:p>
                  </a:txBody>
                  <a:tcPr marL="4089" marR="4089" marT="4089"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7.4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3.8</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7.4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7.1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5.1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06983040"/>
                  </a:ext>
                </a:extLst>
              </a:tr>
              <a:tr h="364767">
                <a:tc>
                  <a:txBody>
                    <a:bodyPr/>
                    <a:lstStyle/>
                    <a:p>
                      <a:pPr algn="l" fontAlgn="b"/>
                      <a:r>
                        <a:rPr lang="en-US" sz="800" b="0" i="0" u="none" strike="noStrike" dirty="0">
                          <a:solidFill>
                            <a:srgbClr val="000000"/>
                          </a:solidFill>
                          <a:effectLst/>
                          <a:latin typeface="Century Gothic" panose="020B0502020202020204" pitchFamily="34" charset="0"/>
                        </a:rPr>
                        <a:t>Ne, </a:t>
                      </a:r>
                      <a:r>
                        <a:rPr lang="en-US" sz="800" b="0" i="0" u="none" strike="noStrike" dirty="0" err="1">
                          <a:solidFill>
                            <a:srgbClr val="000000"/>
                          </a:solidFill>
                          <a:effectLst/>
                          <a:latin typeface="Century Gothic" panose="020B0502020202020204" pitchFamily="34" charset="0"/>
                        </a:rPr>
                        <a:t>nisam</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aplicirao</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za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programe</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podrške</a:t>
                      </a:r>
                      <a:endParaRPr lang="en-US" sz="800" b="0" i="0" u="none" strike="noStrike" dirty="0">
                        <a:solidFill>
                          <a:srgbClr val="000000"/>
                        </a:solidFill>
                        <a:effectLst/>
                        <a:latin typeface="Century Gothic" panose="020B0502020202020204" pitchFamily="34" charset="0"/>
                      </a:endParaRPr>
                    </a:p>
                  </a:txBody>
                  <a:tcPr marL="4089" marR="4089" marT="4089"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79.6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78.6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80.4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80.3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77.8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79.6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83.7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80.5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80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87.5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83.3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79.3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78.5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91928876"/>
                  </a:ext>
                </a:extLst>
              </a:tr>
            </a:tbl>
          </a:graphicData>
        </a:graphic>
      </p:graphicFrame>
      <p:sp>
        <p:nvSpPr>
          <p:cNvPr id="6" name="TextBox 5">
            <a:extLst>
              <a:ext uri="{FF2B5EF4-FFF2-40B4-BE49-F238E27FC236}">
                <a16:creationId xmlns:a16="http://schemas.microsoft.com/office/drawing/2014/main" id="{C06F5829-D8AD-4375-BBB1-99AD8D2EA2C4}"/>
              </a:ext>
            </a:extLst>
          </p:cNvPr>
          <p:cNvSpPr txBox="1"/>
          <p:nvPr/>
        </p:nvSpPr>
        <p:spPr>
          <a:xfrm>
            <a:off x="6409509" y="1368312"/>
            <a:ext cx="5225028" cy="1677382"/>
          </a:xfrm>
          <a:prstGeom prst="rect">
            <a:avLst/>
          </a:prstGeom>
          <a:noFill/>
        </p:spPr>
        <p:txBody>
          <a:bodyPr wrap="square" lIns="0" rIns="0" rtlCol="0">
            <a:spAutoFit/>
          </a:bodyPr>
          <a:lstStyle/>
          <a:p>
            <a:pPr algn="just">
              <a:spcAft>
                <a:spcPts val="600"/>
              </a:spcAft>
              <a:defRPr/>
            </a:pPr>
            <a:r>
              <a:rPr lang="sr-Latn-RS" sz="1400" b="1" noProof="1">
                <a:solidFill>
                  <a:srgbClr val="6E706E"/>
                </a:solidFill>
                <a:latin typeface="Century Gothic" panose="020B0502020202020204" pitchFamily="34" charset="0"/>
              </a:rPr>
              <a:t>80% njih nije apliciralo </a:t>
            </a:r>
            <a:r>
              <a:rPr lang="sr-Latn-RS" sz="1400" noProof="1">
                <a:solidFill>
                  <a:srgbClr val="6E706E"/>
                </a:solidFill>
                <a:latin typeface="Century Gothic" panose="020B0502020202020204" pitchFamily="34" charset="0"/>
              </a:rPr>
              <a:t>za program podrške u procesu inoviranja/ digitalizacije.</a:t>
            </a:r>
          </a:p>
          <a:p>
            <a:pPr algn="just">
              <a:spcAft>
                <a:spcPts val="600"/>
              </a:spcAft>
              <a:defRPr/>
            </a:pPr>
            <a:r>
              <a:rPr lang="sr-Latn-RS" sz="1400" noProof="1">
                <a:solidFill>
                  <a:srgbClr val="6E706E"/>
                </a:solidFill>
                <a:latin typeface="Century Gothic" panose="020B0502020202020204" pitchFamily="34" charset="0"/>
              </a:rPr>
              <a:t>15% preduzeća je apliciralo i dobilo podršku, a to su značajno više velika preduzeća u odnosu na mikro preduzeća. Ima i 6% onih koji su aplicirali, ali nisu dobili podršku. Dakle, veći je broj preduzeća koji su dobili nego koji nisu dobili podršku.</a:t>
            </a:r>
          </a:p>
        </p:txBody>
      </p:sp>
      <p:sp>
        <p:nvSpPr>
          <p:cNvPr id="12"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Da li ste u procesu inoviranja/digitalne transformacije aplicirali za neki program</a:t>
            </a:r>
            <a:endParaRPr lang="sr-Latn-RS" sz="2000" dirty="0">
              <a:solidFill>
                <a:srgbClr val="004B88"/>
              </a:solidFill>
              <a:latin typeface="Century Gothic" panose="020B0502020202020204" pitchFamily="34" charset="0"/>
            </a:endParaRPr>
          </a:p>
          <a:p>
            <a:r>
              <a:rPr lang="it-IT" sz="2000" dirty="0">
                <a:solidFill>
                  <a:srgbClr val="004B88"/>
                </a:solidFill>
                <a:latin typeface="Century Gothic" panose="020B0502020202020204" pitchFamily="34" charset="0"/>
              </a:rPr>
              <a:t>podrške? (npr. bespovratna sredstva, kreditiranje, mentorska podrška i sl.)</a:t>
            </a:r>
            <a:endParaRPr lang="en-US" sz="2000" dirty="0">
              <a:solidFill>
                <a:srgbClr val="004B88"/>
              </a:solidFill>
              <a:latin typeface="Century Gothic" panose="020B0502020202020204" pitchFamily="34" charset="0"/>
            </a:endParaRPr>
          </a:p>
        </p:txBody>
      </p:sp>
      <p:sp>
        <p:nvSpPr>
          <p:cNvPr id="13" name="Rectangle 12">
            <a:extLst>
              <a:ext uri="{FF2B5EF4-FFF2-40B4-BE49-F238E27FC236}">
                <a16:creationId xmlns:a16="http://schemas.microsoft.com/office/drawing/2014/main" id="{3CCDC1CE-B109-46B4-B4B7-A0979AB9856E}"/>
              </a:ext>
            </a:extLst>
          </p:cNvPr>
          <p:cNvSpPr/>
          <p:nvPr/>
        </p:nvSpPr>
        <p:spPr>
          <a:xfrm>
            <a:off x="2504499" y="3823063"/>
            <a:ext cx="719966" cy="2642508"/>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4" name="Rectangle 13">
            <a:extLst>
              <a:ext uri="{FF2B5EF4-FFF2-40B4-BE49-F238E27FC236}">
                <a16:creationId xmlns:a16="http://schemas.microsoft.com/office/drawing/2014/main" id="{9368EBCD-54E4-4653-A06B-A01EA39D43FE}"/>
              </a:ext>
            </a:extLst>
          </p:cNvPr>
          <p:cNvSpPr/>
          <p:nvPr/>
        </p:nvSpPr>
        <p:spPr>
          <a:xfrm>
            <a:off x="5928203" y="3791561"/>
            <a:ext cx="367231" cy="2642508"/>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5" name="Rectangle 14">
            <a:extLst>
              <a:ext uri="{FF2B5EF4-FFF2-40B4-BE49-F238E27FC236}">
                <a16:creationId xmlns:a16="http://schemas.microsoft.com/office/drawing/2014/main" id="{77546385-8318-402F-8B99-FD15B5C4EF4C}"/>
              </a:ext>
            </a:extLst>
          </p:cNvPr>
          <p:cNvSpPr/>
          <p:nvPr/>
        </p:nvSpPr>
        <p:spPr>
          <a:xfrm>
            <a:off x="6662014" y="3791561"/>
            <a:ext cx="403955" cy="2642508"/>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6" name="Rectangle 15">
            <a:extLst>
              <a:ext uri="{FF2B5EF4-FFF2-40B4-BE49-F238E27FC236}">
                <a16:creationId xmlns:a16="http://schemas.microsoft.com/office/drawing/2014/main" id="{D2C67E3D-D96E-4F18-AD83-446580A63B63}"/>
              </a:ext>
            </a:extLst>
          </p:cNvPr>
          <p:cNvSpPr/>
          <p:nvPr/>
        </p:nvSpPr>
        <p:spPr>
          <a:xfrm>
            <a:off x="10103773" y="3830681"/>
            <a:ext cx="403955" cy="2642508"/>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123197962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870E74A3-2E51-46E7-96B2-D35CE6627F4A}"/>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52</a:t>
            </a:fld>
            <a:endParaRPr lang="en-US" dirty="0"/>
          </a:p>
        </p:txBody>
      </p:sp>
      <p:sp>
        <p:nvSpPr>
          <p:cNvPr id="13" name="TextBox 12">
            <a:extLst>
              <a:ext uri="{FF2B5EF4-FFF2-40B4-BE49-F238E27FC236}">
                <a16:creationId xmlns:a16="http://schemas.microsoft.com/office/drawing/2014/main" id="{EF22715C-329B-4985-B298-76BAA0DB8E57}"/>
              </a:ext>
            </a:extLst>
          </p:cNvPr>
          <p:cNvSpPr txBox="1"/>
          <p:nvPr/>
        </p:nvSpPr>
        <p:spPr>
          <a:xfrm>
            <a:off x="5876920" y="2867025"/>
            <a:ext cx="869294"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a:ln>
                  <a:noFill/>
                </a:ln>
                <a:solidFill>
                  <a:srgbClr val="404040"/>
                </a:solidFill>
                <a:effectLst/>
                <a:uLnTx/>
                <a:uFillTx/>
                <a:latin typeface="Calibri" panose="020F0502020204030204"/>
                <a:ea typeface="+mn-ea"/>
                <a:cs typeface="+mn-cs"/>
              </a:rPr>
              <a:t>Baza: n = 87</a:t>
            </a:r>
            <a:endParaRPr kumimoji="0" lang="en-US" sz="800" b="0" i="1" u="none" strike="noStrike" kern="1200" cap="none" spc="0" normalizeH="0" baseline="0" noProof="0" dirty="0">
              <a:ln>
                <a:noFill/>
              </a:ln>
              <a:solidFill>
                <a:srgbClr val="404040"/>
              </a:solidFill>
              <a:effectLst/>
              <a:uLnTx/>
              <a:uFillTx/>
              <a:latin typeface="Calibri" panose="020F0502020204030204"/>
              <a:ea typeface="+mn-ea"/>
              <a:cs typeface="+mn-cs"/>
            </a:endParaRPr>
          </a:p>
        </p:txBody>
      </p:sp>
      <p:graphicFrame>
        <p:nvGraphicFramePr>
          <p:cNvPr id="6" name="Chart 5">
            <a:extLst>
              <a:ext uri="{FF2B5EF4-FFF2-40B4-BE49-F238E27FC236}">
                <a16:creationId xmlns:a16="http://schemas.microsoft.com/office/drawing/2014/main" id="{8EA91893-CC31-4022-994A-9A4323657B15}"/>
              </a:ext>
            </a:extLst>
          </p:cNvPr>
          <p:cNvGraphicFramePr/>
          <p:nvPr>
            <p:extLst>
              <p:ext uri="{D42A27DB-BD31-4B8C-83A1-F6EECF244321}">
                <p14:modId xmlns:p14="http://schemas.microsoft.com/office/powerpoint/2010/main" val="3181242281"/>
              </p:ext>
            </p:extLst>
          </p:nvPr>
        </p:nvGraphicFramePr>
        <p:xfrm>
          <a:off x="145512" y="1063255"/>
          <a:ext cx="6224466" cy="161829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3" name="Table 2">
            <a:extLst>
              <a:ext uri="{FF2B5EF4-FFF2-40B4-BE49-F238E27FC236}">
                <a16:creationId xmlns:a16="http://schemas.microsoft.com/office/drawing/2014/main" id="{96868511-7DF7-4E67-9491-7A674F8E59FD}"/>
              </a:ext>
            </a:extLst>
          </p:cNvPr>
          <p:cNvGraphicFramePr>
            <a:graphicFrameLocks noGrp="1"/>
          </p:cNvGraphicFramePr>
          <p:nvPr>
            <p:extLst>
              <p:ext uri="{D42A27DB-BD31-4B8C-83A1-F6EECF244321}">
                <p14:modId xmlns:p14="http://schemas.microsoft.com/office/powerpoint/2010/main" val="1057325863"/>
              </p:ext>
            </p:extLst>
          </p:nvPr>
        </p:nvGraphicFramePr>
        <p:xfrm>
          <a:off x="533975" y="3082472"/>
          <a:ext cx="11100551" cy="3261178"/>
        </p:xfrm>
        <a:graphic>
          <a:graphicData uri="http://schemas.openxmlformats.org/drawingml/2006/table">
            <a:tbl>
              <a:tblPr/>
              <a:tblGrid>
                <a:gridCol w="1568326">
                  <a:extLst>
                    <a:ext uri="{9D8B030D-6E8A-4147-A177-3AD203B41FA5}">
                      <a16:colId xmlns:a16="http://schemas.microsoft.com/office/drawing/2014/main" val="132540585"/>
                    </a:ext>
                  </a:extLst>
                </a:gridCol>
                <a:gridCol w="381289">
                  <a:extLst>
                    <a:ext uri="{9D8B030D-6E8A-4147-A177-3AD203B41FA5}">
                      <a16:colId xmlns:a16="http://schemas.microsoft.com/office/drawing/2014/main" val="1973645341"/>
                    </a:ext>
                  </a:extLst>
                </a:gridCol>
                <a:gridCol w="381289">
                  <a:extLst>
                    <a:ext uri="{9D8B030D-6E8A-4147-A177-3AD203B41FA5}">
                      <a16:colId xmlns:a16="http://schemas.microsoft.com/office/drawing/2014/main" val="425198196"/>
                    </a:ext>
                  </a:extLst>
                </a:gridCol>
                <a:gridCol w="381289">
                  <a:extLst>
                    <a:ext uri="{9D8B030D-6E8A-4147-A177-3AD203B41FA5}">
                      <a16:colId xmlns:a16="http://schemas.microsoft.com/office/drawing/2014/main" val="2301356911"/>
                    </a:ext>
                  </a:extLst>
                </a:gridCol>
                <a:gridCol w="381289">
                  <a:extLst>
                    <a:ext uri="{9D8B030D-6E8A-4147-A177-3AD203B41FA5}">
                      <a16:colId xmlns:a16="http://schemas.microsoft.com/office/drawing/2014/main" val="1870347047"/>
                    </a:ext>
                  </a:extLst>
                </a:gridCol>
                <a:gridCol w="381289">
                  <a:extLst>
                    <a:ext uri="{9D8B030D-6E8A-4147-A177-3AD203B41FA5}">
                      <a16:colId xmlns:a16="http://schemas.microsoft.com/office/drawing/2014/main" val="2550097628"/>
                    </a:ext>
                  </a:extLst>
                </a:gridCol>
                <a:gridCol w="381289">
                  <a:extLst>
                    <a:ext uri="{9D8B030D-6E8A-4147-A177-3AD203B41FA5}">
                      <a16:colId xmlns:a16="http://schemas.microsoft.com/office/drawing/2014/main" val="203127827"/>
                    </a:ext>
                  </a:extLst>
                </a:gridCol>
                <a:gridCol w="381289">
                  <a:extLst>
                    <a:ext uri="{9D8B030D-6E8A-4147-A177-3AD203B41FA5}">
                      <a16:colId xmlns:a16="http://schemas.microsoft.com/office/drawing/2014/main" val="292599461"/>
                    </a:ext>
                  </a:extLst>
                </a:gridCol>
                <a:gridCol w="381289">
                  <a:extLst>
                    <a:ext uri="{9D8B030D-6E8A-4147-A177-3AD203B41FA5}">
                      <a16:colId xmlns:a16="http://schemas.microsoft.com/office/drawing/2014/main" val="607433575"/>
                    </a:ext>
                  </a:extLst>
                </a:gridCol>
                <a:gridCol w="381289">
                  <a:extLst>
                    <a:ext uri="{9D8B030D-6E8A-4147-A177-3AD203B41FA5}">
                      <a16:colId xmlns:a16="http://schemas.microsoft.com/office/drawing/2014/main" val="2916470574"/>
                    </a:ext>
                  </a:extLst>
                </a:gridCol>
                <a:gridCol w="381289">
                  <a:extLst>
                    <a:ext uri="{9D8B030D-6E8A-4147-A177-3AD203B41FA5}">
                      <a16:colId xmlns:a16="http://schemas.microsoft.com/office/drawing/2014/main" val="2884330"/>
                    </a:ext>
                  </a:extLst>
                </a:gridCol>
                <a:gridCol w="381289">
                  <a:extLst>
                    <a:ext uri="{9D8B030D-6E8A-4147-A177-3AD203B41FA5}">
                      <a16:colId xmlns:a16="http://schemas.microsoft.com/office/drawing/2014/main" val="2834081687"/>
                    </a:ext>
                  </a:extLst>
                </a:gridCol>
                <a:gridCol w="381289">
                  <a:extLst>
                    <a:ext uri="{9D8B030D-6E8A-4147-A177-3AD203B41FA5}">
                      <a16:colId xmlns:a16="http://schemas.microsoft.com/office/drawing/2014/main" val="3308815514"/>
                    </a:ext>
                  </a:extLst>
                </a:gridCol>
                <a:gridCol w="381289">
                  <a:extLst>
                    <a:ext uri="{9D8B030D-6E8A-4147-A177-3AD203B41FA5}">
                      <a16:colId xmlns:a16="http://schemas.microsoft.com/office/drawing/2014/main" val="3817884861"/>
                    </a:ext>
                  </a:extLst>
                </a:gridCol>
                <a:gridCol w="381289">
                  <a:extLst>
                    <a:ext uri="{9D8B030D-6E8A-4147-A177-3AD203B41FA5}">
                      <a16:colId xmlns:a16="http://schemas.microsoft.com/office/drawing/2014/main" val="3777822180"/>
                    </a:ext>
                  </a:extLst>
                </a:gridCol>
                <a:gridCol w="381289">
                  <a:extLst>
                    <a:ext uri="{9D8B030D-6E8A-4147-A177-3AD203B41FA5}">
                      <a16:colId xmlns:a16="http://schemas.microsoft.com/office/drawing/2014/main" val="1675906795"/>
                    </a:ext>
                  </a:extLst>
                </a:gridCol>
                <a:gridCol w="381289">
                  <a:extLst>
                    <a:ext uri="{9D8B030D-6E8A-4147-A177-3AD203B41FA5}">
                      <a16:colId xmlns:a16="http://schemas.microsoft.com/office/drawing/2014/main" val="2897766475"/>
                    </a:ext>
                  </a:extLst>
                </a:gridCol>
                <a:gridCol w="381289">
                  <a:extLst>
                    <a:ext uri="{9D8B030D-6E8A-4147-A177-3AD203B41FA5}">
                      <a16:colId xmlns:a16="http://schemas.microsoft.com/office/drawing/2014/main" val="2916520529"/>
                    </a:ext>
                  </a:extLst>
                </a:gridCol>
                <a:gridCol w="381289">
                  <a:extLst>
                    <a:ext uri="{9D8B030D-6E8A-4147-A177-3AD203B41FA5}">
                      <a16:colId xmlns:a16="http://schemas.microsoft.com/office/drawing/2014/main" val="1545484086"/>
                    </a:ext>
                  </a:extLst>
                </a:gridCol>
                <a:gridCol w="381289">
                  <a:extLst>
                    <a:ext uri="{9D8B030D-6E8A-4147-A177-3AD203B41FA5}">
                      <a16:colId xmlns:a16="http://schemas.microsoft.com/office/drawing/2014/main" val="2216381171"/>
                    </a:ext>
                  </a:extLst>
                </a:gridCol>
                <a:gridCol w="381289">
                  <a:extLst>
                    <a:ext uri="{9D8B030D-6E8A-4147-A177-3AD203B41FA5}">
                      <a16:colId xmlns:a16="http://schemas.microsoft.com/office/drawing/2014/main" val="3348528901"/>
                    </a:ext>
                  </a:extLst>
                </a:gridCol>
                <a:gridCol w="381289">
                  <a:extLst>
                    <a:ext uri="{9D8B030D-6E8A-4147-A177-3AD203B41FA5}">
                      <a16:colId xmlns:a16="http://schemas.microsoft.com/office/drawing/2014/main" val="171871181"/>
                    </a:ext>
                  </a:extLst>
                </a:gridCol>
                <a:gridCol w="381289">
                  <a:extLst>
                    <a:ext uri="{9D8B030D-6E8A-4147-A177-3AD203B41FA5}">
                      <a16:colId xmlns:a16="http://schemas.microsoft.com/office/drawing/2014/main" val="2479847260"/>
                    </a:ext>
                  </a:extLst>
                </a:gridCol>
                <a:gridCol w="381289">
                  <a:extLst>
                    <a:ext uri="{9D8B030D-6E8A-4147-A177-3AD203B41FA5}">
                      <a16:colId xmlns:a16="http://schemas.microsoft.com/office/drawing/2014/main" val="2001708497"/>
                    </a:ext>
                  </a:extLst>
                </a:gridCol>
                <a:gridCol w="381289">
                  <a:extLst>
                    <a:ext uri="{9D8B030D-6E8A-4147-A177-3AD203B41FA5}">
                      <a16:colId xmlns:a16="http://schemas.microsoft.com/office/drawing/2014/main" val="1831950496"/>
                    </a:ext>
                  </a:extLst>
                </a:gridCol>
                <a:gridCol w="381289">
                  <a:extLst>
                    <a:ext uri="{9D8B030D-6E8A-4147-A177-3AD203B41FA5}">
                      <a16:colId xmlns:a16="http://schemas.microsoft.com/office/drawing/2014/main" val="1350046204"/>
                    </a:ext>
                  </a:extLst>
                </a:gridCol>
              </a:tblGrid>
              <a:tr h="382112">
                <a:tc>
                  <a:txBody>
                    <a:bodyPr/>
                    <a:lstStyle/>
                    <a:p>
                      <a:pPr algn="l" fontAlgn="b"/>
                      <a:r>
                        <a:rPr lang="en-US" sz="800" b="0" i="0" u="none" strike="noStrike" dirty="0">
                          <a:solidFill>
                            <a:srgbClr val="000000"/>
                          </a:solidFill>
                          <a:effectLst/>
                          <a:latin typeface="Century Gothic" panose="020B0502020202020204" pitchFamily="34" charset="0"/>
                        </a:rPr>
                        <a:t> </a:t>
                      </a:r>
                    </a:p>
                  </a:txBody>
                  <a:tcPr marL="4089" marR="4089" marT="4089" marB="0" anchor="b">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dirty="0" err="1">
                          <a:solidFill>
                            <a:srgbClr val="000000"/>
                          </a:solidFill>
                          <a:effectLst/>
                          <a:latin typeface="Century Gothic" panose="020B0502020202020204" pitchFamily="34" charset="0"/>
                        </a:rPr>
                        <a:t>Veličina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preduzeća</a:t>
                      </a:r>
                      <a:endParaRPr lang="en-US" sz="800" b="0" i="0" u="none" strike="noStrike" dirty="0">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effectLst/>
                          <a:latin typeface="Century Gothic" panose="020B0502020202020204" pitchFamily="34" charset="0"/>
                        </a:rPr>
                        <a:t>Privredno društvo</a:t>
                      </a:r>
                      <a:br>
                        <a:rPr lang="en-US" sz="800" b="0" i="0" u="none" strike="noStrike">
                          <a:solidFill>
                            <a:srgbClr val="000000"/>
                          </a:solidFill>
                          <a:effectLst/>
                          <a:latin typeface="Century Gothic" panose="020B0502020202020204" pitchFamily="34" charset="0"/>
                        </a:rPr>
                      </a:br>
                      <a:r>
                        <a:rPr lang="en-US" sz="800" b="0" i="0" u="none" strike="noStrike">
                          <a:solidFill>
                            <a:srgbClr val="000000"/>
                          </a:solidFill>
                          <a:effectLst/>
                          <a:latin typeface="Century Gothic" panose="020B0502020202020204" pitchFamily="34" charset="0"/>
                        </a:rPr>
                        <a:t>Preduzetnik</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effectLst/>
                          <a:latin typeface="Century Gothic" panose="020B0502020202020204" pitchFamily="34" charset="0"/>
                        </a:rPr>
                        <a:t>Teritorija poslovanja</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Sedište</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Delatnost</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Osnivanje firme</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356331042"/>
                  </a:ext>
                </a:extLst>
              </a:tr>
              <a:tr h="870269">
                <a:tc>
                  <a:txBody>
                    <a:bodyPr/>
                    <a:lstStyle/>
                    <a:p>
                      <a:pPr algn="l" fontAlgn="b"/>
                      <a:r>
                        <a:rPr lang="en-US" sz="800" b="0" i="0" u="none" strike="noStrike" dirty="0">
                          <a:solidFill>
                            <a:schemeClr val="tx1"/>
                          </a:solidFill>
                          <a:effectLst/>
                          <a:latin typeface="Century Gothic" panose="020B0502020202020204" pitchFamily="34" charset="0"/>
                        </a:rPr>
                        <a:t> </a:t>
                      </a:r>
                    </a:p>
                  </a:txBody>
                  <a:tcPr marL="4089" marR="4089" marT="4089" marB="0" anchor="b">
                    <a:lnL>
                      <a:noFill/>
                    </a:lnL>
                    <a:lnR w="19050" cap="flat" cmpd="sng" algn="ctr">
                      <a:solidFill>
                        <a:schemeClr val="tx1"/>
                      </a:solidFill>
                      <a:prstDash val="solid"/>
                      <a:round/>
                      <a:headEnd type="none" w="med" len="med"/>
                      <a:tailEnd type="none" w="med" len="med"/>
                    </a:lnR>
                    <a:lnT>
                      <a:noFill/>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Total</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Veliko</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Srednje</a:t>
                      </a:r>
                      <a:endParaRPr lang="en-US" sz="800" b="0" i="0" u="none" strike="noStrike" dirty="0">
                        <a:solidFill>
                          <a:srgbClr val="000000"/>
                        </a:solidFill>
                        <a:effectLst/>
                        <a:latin typeface="Century Gothic" panose="020B0502020202020204" pitchFamily="34" charset="0"/>
                      </a:endParaRP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Malo</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Mikro</a:t>
                      </a:r>
                      <a:endParaRPr lang="en-US" sz="800" b="0" i="0" u="none" strike="noStrike" dirty="0">
                        <a:solidFill>
                          <a:srgbClr val="000000"/>
                        </a:solidFill>
                        <a:effectLst/>
                        <a:latin typeface="Century Gothic" panose="020B0502020202020204" pitchFamily="34" charset="0"/>
                      </a:endParaRP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Privredno</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društvo</a:t>
                      </a:r>
                      <a:endParaRPr lang="en-US" sz="800" b="0" i="0" u="none" strike="noStrike" dirty="0">
                        <a:solidFill>
                          <a:srgbClr val="000000"/>
                        </a:solidFill>
                        <a:effectLst/>
                        <a:latin typeface="Century Gothic" panose="020B0502020202020204" pitchFamily="34" charset="0"/>
                      </a:endParaRP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Preduzetnik</a:t>
                      </a:r>
                      <a:endParaRPr lang="en-US" sz="800" b="0" i="0" u="none" strike="noStrike" dirty="0">
                        <a:solidFill>
                          <a:srgbClr val="000000"/>
                        </a:solidFill>
                        <a:effectLst/>
                        <a:latin typeface="Century Gothic" panose="020B0502020202020204" pitchFamily="34" charset="0"/>
                      </a:endParaRP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Lokalni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nivo</a:t>
                      </a:r>
                      <a:r>
                        <a:rPr lang="en-US" sz="800" b="0" i="0" u="none" strike="noStrike" dirty="0">
                          <a:solidFill>
                            <a:srgbClr val="000000"/>
                          </a:solidFill>
                          <a:effectLst/>
                          <a:latin typeface="Century Gothic" panose="020B0502020202020204" pitchFamily="34" charset="0"/>
                        </a:rPr>
                        <a:t> (grad)</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Regionalni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nivo</a:t>
                      </a:r>
                      <a:endParaRPr lang="en-US" sz="800" b="0" i="0" u="none" strike="noStrike" dirty="0">
                        <a:solidFill>
                          <a:srgbClr val="000000"/>
                        </a:solidFill>
                        <a:effectLst/>
                        <a:latin typeface="Century Gothic" panose="020B0502020202020204" pitchFamily="34" charset="0"/>
                      </a:endParaRP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Nacionalni nivo (Srbija)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Region </a:t>
                      </a:r>
                      <a:r>
                        <a:rPr lang="en-US" sz="800" b="0" i="0" u="none" strike="noStrike" dirty="0" err="1">
                          <a:solidFill>
                            <a:srgbClr val="000000"/>
                          </a:solidFill>
                          <a:effectLst/>
                          <a:latin typeface="Century Gothic" panose="020B0502020202020204" pitchFamily="34" charset="0"/>
                        </a:rPr>
                        <a:t>Zapadnog</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Balkana</a:t>
                      </a:r>
                      <a:endParaRPr lang="en-US" sz="800" b="0" i="0" u="none" strike="noStrike" dirty="0">
                        <a:solidFill>
                          <a:srgbClr val="000000"/>
                        </a:solidFill>
                        <a:effectLst/>
                        <a:latin typeface="Century Gothic" panose="020B0502020202020204" pitchFamily="34" charset="0"/>
                      </a:endParaRP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Evropski nivo</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Drugi kontitenti</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Beograd</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Vojvodina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Istočna i Južna Srbija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Šumadija i Zapadna Srbija</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Proizvodnja</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Trgovina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Usluga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Drugo</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Do 2 god.</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 god.</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5-10 god.</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 god.</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612577223"/>
                  </a:ext>
                </a:extLst>
              </a:tr>
              <a:tr h="139412">
                <a:tc>
                  <a:txBody>
                    <a:bodyPr/>
                    <a:lstStyle/>
                    <a:p>
                      <a:pPr algn="ctr" fontAlgn="ctr"/>
                      <a:r>
                        <a:rPr lang="en-US" sz="800" b="0" i="0" u="none" strike="noStrike" dirty="0">
                          <a:solidFill>
                            <a:schemeClr val="tx1"/>
                          </a:solidFill>
                          <a:effectLst/>
                          <a:latin typeface="Century Gothic" panose="020B0502020202020204" pitchFamily="34" charset="0"/>
                        </a:rPr>
                        <a:t>n = </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en-US" sz="800" b="0" i="0" u="none" strike="noStrike" dirty="0">
                          <a:solidFill>
                            <a:schemeClr val="bg1"/>
                          </a:solidFill>
                          <a:effectLst/>
                          <a:latin typeface="Century Gothic" panose="020B0502020202020204" pitchFamily="34" charset="0"/>
                        </a:rPr>
                        <a:t>87</a:t>
                      </a:r>
                    </a:p>
                  </a:txBody>
                  <a:tcPr marL="7620" marR="7620" marT="7620"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57</a:t>
                      </a:r>
                    </a:p>
                  </a:txBody>
                  <a:tcPr marL="7620" marR="7620" marT="7620"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43</a:t>
                      </a:r>
                    </a:p>
                  </a:txBody>
                  <a:tcPr marL="7620" marR="7620" marT="7620"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44</a:t>
                      </a:r>
                    </a:p>
                  </a:txBody>
                  <a:tcPr marL="7620" marR="7620" marT="7620"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39</a:t>
                      </a:r>
                    </a:p>
                  </a:txBody>
                  <a:tcPr marL="7620" marR="7620" marT="7620"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4</a:t>
                      </a:r>
                    </a:p>
                  </a:txBody>
                  <a:tcPr marL="7620" marR="7620" marT="7620"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30</a:t>
                      </a:r>
                    </a:p>
                  </a:txBody>
                  <a:tcPr marL="7620" marR="7620" marT="7620"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27</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19</a:t>
                      </a:r>
                    </a:p>
                  </a:txBody>
                  <a:tcPr marL="7620" marR="7620" marT="7620"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20</a:t>
                      </a:r>
                    </a:p>
                  </a:txBody>
                  <a:tcPr marL="7620" marR="7620" marT="7620"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16</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13</a:t>
                      </a:r>
                    </a:p>
                  </a:txBody>
                  <a:tcPr marL="7620" marR="7620" marT="7620"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a:t>
                      </a:r>
                    </a:p>
                  </a:txBody>
                  <a:tcPr marL="7620" marR="7620" marT="7620"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52</a:t>
                      </a:r>
                    </a:p>
                  </a:txBody>
                  <a:tcPr marL="7620" marR="7620" marT="7620"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570091647"/>
                  </a:ext>
                </a:extLst>
              </a:tr>
              <a:tr h="177433">
                <a:tc>
                  <a:txBody>
                    <a:bodyPr/>
                    <a:lstStyle/>
                    <a:p>
                      <a:pPr algn="l" fontAlgn="b"/>
                      <a:r>
                        <a:rPr lang="en-US" sz="800" b="0" i="0" u="none" strike="noStrike" dirty="0">
                          <a:solidFill>
                            <a:schemeClr val="tx1"/>
                          </a:solidFill>
                          <a:effectLst/>
                          <a:latin typeface="Century Gothic" panose="020B0502020202020204" pitchFamily="34" charset="0"/>
                        </a:rPr>
                        <a:t> </a:t>
                      </a:r>
                    </a:p>
                  </a:txBody>
                  <a:tcPr marL="4089" marR="4089" marT="4089" marB="0" anchor="b">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(A)</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(F)</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(G)</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65823046"/>
                  </a:ext>
                </a:extLst>
              </a:tr>
              <a:tr h="281992">
                <a:tc>
                  <a:txBody>
                    <a:bodyPr/>
                    <a:lstStyle/>
                    <a:p>
                      <a:pPr algn="l" fontAlgn="b"/>
                      <a:r>
                        <a:rPr lang="en-US" sz="800" b="0" i="0" u="none" strike="noStrike" dirty="0" err="1">
                          <a:solidFill>
                            <a:schemeClr val="tx1"/>
                          </a:solidFill>
                          <a:effectLst/>
                          <a:latin typeface="Century Gothic" panose="020B0502020202020204" pitchFamily="34" charset="0"/>
                        </a:rPr>
                        <a:t>Kreditiranje</a:t>
                      </a:r>
                      <a:endParaRPr lang="en-US" sz="800" b="0" i="0" u="none" strike="noStrike" dirty="0">
                        <a:solidFill>
                          <a:schemeClr val="tx1"/>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66.7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54.4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67.4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53.3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59.3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54.5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65.8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62596855"/>
                  </a:ext>
                </a:extLst>
              </a:tr>
              <a:tr h="281992">
                <a:tc>
                  <a:txBody>
                    <a:bodyPr/>
                    <a:lstStyle/>
                    <a:p>
                      <a:pPr algn="l" fontAlgn="b"/>
                      <a:r>
                        <a:rPr lang="en-US" sz="800" b="0" i="0" u="none" strike="noStrike" dirty="0" err="1">
                          <a:solidFill>
                            <a:schemeClr val="tx1"/>
                          </a:solidFill>
                          <a:effectLst/>
                          <a:latin typeface="Century Gothic" panose="020B0502020202020204" pitchFamily="34" charset="0"/>
                        </a:rPr>
                        <a:t>Bespovratna</a:t>
                      </a:r>
                      <a:r>
                        <a:rPr lang="en-US" sz="800" b="0" i="0" u="none" strike="noStrike" dirty="0">
                          <a:solidFill>
                            <a:schemeClr val="tx1"/>
                          </a:solidFill>
                          <a:effectLst/>
                          <a:latin typeface="Century Gothic" panose="020B0502020202020204" pitchFamily="34" charset="0"/>
                        </a:rPr>
                        <a:t> </a:t>
                      </a:r>
                      <a:r>
                        <a:rPr lang="en-US" sz="800" b="0" i="0" u="none" strike="noStrike" dirty="0" err="1">
                          <a:solidFill>
                            <a:schemeClr val="tx1"/>
                          </a:solidFill>
                          <a:effectLst/>
                          <a:latin typeface="Century Gothic" panose="020B0502020202020204" pitchFamily="34" charset="0"/>
                        </a:rPr>
                        <a:t>sredstva</a:t>
                      </a:r>
                      <a:r>
                        <a:rPr lang="en-US" sz="800" b="0" i="0" u="none" strike="noStrike" dirty="0">
                          <a:solidFill>
                            <a:schemeClr val="tx1"/>
                          </a:solidFill>
                          <a:effectLst/>
                          <a:latin typeface="Century Gothic" panose="020B0502020202020204" pitchFamily="34" charset="0"/>
                        </a:rPr>
                        <a:t> (</a:t>
                      </a:r>
                      <a:r>
                        <a:rPr lang="en-US" sz="800" b="0" i="0" u="none" strike="noStrike" dirty="0" err="1">
                          <a:solidFill>
                            <a:schemeClr val="tx1"/>
                          </a:solidFill>
                          <a:effectLst/>
                          <a:latin typeface="Century Gothic" panose="020B0502020202020204" pitchFamily="34" charset="0"/>
                        </a:rPr>
                        <a:t>uključujući</a:t>
                      </a:r>
                      <a:r>
                        <a:rPr lang="en-US" sz="800" b="0" i="0" u="none" strike="noStrike" dirty="0">
                          <a:solidFill>
                            <a:schemeClr val="tx1"/>
                          </a:solidFill>
                          <a:effectLst/>
                          <a:latin typeface="Century Gothic" panose="020B0502020202020204" pitchFamily="34" charset="0"/>
                        </a:rPr>
                        <a:t> </a:t>
                      </a:r>
                      <a:r>
                        <a:rPr lang="en-US" sz="800" b="0" i="0" u="none" strike="noStrike" dirty="0" err="1">
                          <a:solidFill>
                            <a:schemeClr val="tx1"/>
                          </a:solidFill>
                          <a:effectLst/>
                          <a:latin typeface="Century Gothic" panose="020B0502020202020204" pitchFamily="34" charset="0"/>
                        </a:rPr>
                        <a:t>sufinansiranje</a:t>
                      </a:r>
                      <a:r>
                        <a:rPr lang="en-US" sz="800" b="0" i="0" u="none" strike="noStrike" dirty="0">
                          <a:solidFill>
                            <a:schemeClr val="tx1"/>
                          </a:solidFill>
                          <a:effectLst/>
                          <a:latin typeface="Century Gothic" panose="020B0502020202020204" pitchFamily="34" charset="0"/>
                        </a:rPr>
                        <a:t>)</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40.2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42.1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37.2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47.1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44.4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54.5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47.4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28.9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10920891"/>
                  </a:ext>
                </a:extLst>
              </a:tr>
              <a:tr h="281992">
                <a:tc>
                  <a:txBody>
                    <a:bodyPr/>
                    <a:lstStyle/>
                    <a:p>
                      <a:pPr algn="l" fontAlgn="b"/>
                      <a:r>
                        <a:rPr lang="en-US" sz="800" b="0" i="0" u="none" strike="noStrike">
                          <a:solidFill>
                            <a:schemeClr val="tx1"/>
                          </a:solidFill>
                          <a:effectLst/>
                          <a:latin typeface="Century Gothic" panose="020B0502020202020204" pitchFamily="34" charset="0"/>
                        </a:rPr>
                        <a:t>Konsultantska podrška</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9.1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7.7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04160881"/>
                  </a:ext>
                </a:extLst>
              </a:tr>
              <a:tr h="281992">
                <a:tc>
                  <a:txBody>
                    <a:bodyPr/>
                    <a:lstStyle/>
                    <a:p>
                      <a:pPr algn="l" fontAlgn="b"/>
                      <a:r>
                        <a:rPr lang="en-US" sz="800" b="0" i="0" u="none" strike="noStrike">
                          <a:solidFill>
                            <a:schemeClr val="tx1"/>
                          </a:solidFill>
                          <a:effectLst/>
                          <a:latin typeface="Century Gothic" panose="020B0502020202020204" pitchFamily="34" charset="0"/>
                        </a:rPr>
                        <a:t>Mentorska podrška</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2.3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2.3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3.3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3.7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2.6</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7.7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chemeClr val="bg1"/>
                          </a:solidFill>
                          <a:effectLst/>
                          <a:latin typeface="Century Gothic" panose="020B0502020202020204" pitchFamily="34" charset="0"/>
                        </a:rPr>
                        <a:t>50</a:t>
                      </a:r>
                      <a:br>
                        <a:rPr lang="en-US" sz="800" b="0" i="0" u="none" strike="noStrike" dirty="0">
                          <a:solidFill>
                            <a:schemeClr val="bg1"/>
                          </a:solidFill>
                          <a:effectLst/>
                          <a:latin typeface="Century Gothic" panose="020B0502020202020204" pitchFamily="34" charset="0"/>
                        </a:rPr>
                      </a:br>
                      <a:r>
                        <a:rPr lang="en-US" sz="800" b="0" i="0" u="none" strike="noStrike" dirty="0">
                          <a:solidFill>
                            <a:srgbClr val="FFFFFF"/>
                          </a:solidFill>
                          <a:effectLst/>
                          <a:latin typeface="Century Gothic" panose="020B0502020202020204" pitchFamily="34" charset="0"/>
                        </a:rPr>
                        <a:t>A E</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1.9</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30973630"/>
                  </a:ext>
                </a:extLst>
              </a:tr>
              <a:tr h="281992">
                <a:tc>
                  <a:txBody>
                    <a:bodyPr/>
                    <a:lstStyle/>
                    <a:p>
                      <a:pPr algn="l" fontAlgn="b"/>
                      <a:r>
                        <a:rPr lang="en-US" sz="800" b="0" i="0" u="none" strike="noStrike">
                          <a:solidFill>
                            <a:schemeClr val="tx1"/>
                          </a:solidFill>
                          <a:effectLst/>
                          <a:latin typeface="Century Gothic" panose="020B0502020202020204" pitchFamily="34" charset="0"/>
                        </a:rPr>
                        <a:t>Obuke, treninzi</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2.6</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3.3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4.2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25544276"/>
                  </a:ext>
                </a:extLst>
              </a:tr>
              <a:tr h="281992">
                <a:tc>
                  <a:txBody>
                    <a:bodyPr/>
                    <a:lstStyle/>
                    <a:p>
                      <a:pPr algn="l" fontAlgn="b"/>
                      <a:r>
                        <a:rPr lang="en-US" sz="800" b="0" i="0" u="none" strike="noStrike">
                          <a:solidFill>
                            <a:schemeClr val="tx1"/>
                          </a:solidFill>
                          <a:effectLst/>
                          <a:latin typeface="Century Gothic" panose="020B0502020202020204" pitchFamily="34" charset="0"/>
                        </a:rPr>
                        <a:t>Drugo</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6.3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10.5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chemeClr val="bg1"/>
                          </a:solidFill>
                          <a:effectLst/>
                          <a:latin typeface="Century Gothic" panose="020B0502020202020204" pitchFamily="34" charset="0"/>
                        </a:rPr>
                        <a:t>38.5</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A</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8.3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13.5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775157212"/>
                  </a:ext>
                </a:extLst>
              </a:tr>
            </a:tbl>
          </a:graphicData>
        </a:graphic>
      </p:graphicFrame>
      <p:sp>
        <p:nvSpPr>
          <p:cNvPr id="7" name="TextBox 6">
            <a:extLst>
              <a:ext uri="{FF2B5EF4-FFF2-40B4-BE49-F238E27FC236}">
                <a16:creationId xmlns:a16="http://schemas.microsoft.com/office/drawing/2014/main" id="{C06F5829-D8AD-4375-BBB1-99AD8D2EA2C4}"/>
              </a:ext>
            </a:extLst>
          </p:cNvPr>
          <p:cNvSpPr txBox="1"/>
          <p:nvPr/>
        </p:nvSpPr>
        <p:spPr>
          <a:xfrm>
            <a:off x="6862354" y="1449993"/>
            <a:ext cx="4772172" cy="954107"/>
          </a:xfrm>
          <a:prstGeom prst="rect">
            <a:avLst/>
          </a:prstGeom>
          <a:noFill/>
        </p:spPr>
        <p:txBody>
          <a:bodyPr wrap="square" rtlCol="0">
            <a:spAutoFit/>
          </a:bodyPr>
          <a:lstStyle/>
          <a:p>
            <a:pPr marL="285750" indent="-285750" algn="just">
              <a:spcAft>
                <a:spcPts val="600"/>
              </a:spcAft>
              <a:buFont typeface="Arial" panose="020B0604020202020204" pitchFamily="34" charset="0"/>
              <a:buChar char="•"/>
              <a:defRPr/>
            </a:pPr>
            <a:r>
              <a:rPr lang="sr-Latn-RS" sz="1400" noProof="1">
                <a:solidFill>
                  <a:srgbClr val="6E706E"/>
                </a:solidFill>
                <a:latin typeface="Century Gothic" panose="020B0502020202020204" pitchFamily="34" charset="0"/>
              </a:rPr>
              <a:t>Od onih koji su aplicirali za podršku (bilo da su dobili podršku ili ne), više od polovine je koristilo kreditiranje, ali značajan broj njih (40%) je koristilo bespovratna sredstva/ sufinansiranje.  </a:t>
            </a:r>
          </a:p>
        </p:txBody>
      </p:sp>
      <p:sp>
        <p:nvSpPr>
          <p:cNvPr id="12"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Koji tip podrške ste koristili? </a:t>
            </a:r>
            <a:endParaRPr lang="en-US" sz="2000" dirty="0">
              <a:solidFill>
                <a:srgbClr val="004B88"/>
              </a:solidFill>
              <a:latin typeface="Century Gothic" panose="020B0502020202020204" pitchFamily="34" charset="0"/>
            </a:endParaRPr>
          </a:p>
        </p:txBody>
      </p:sp>
      <p:sp>
        <p:nvSpPr>
          <p:cNvPr id="14" name="Rectangle 13">
            <a:extLst>
              <a:ext uri="{FF2B5EF4-FFF2-40B4-BE49-F238E27FC236}">
                <a16:creationId xmlns:a16="http://schemas.microsoft.com/office/drawing/2014/main" id="{73FF8EC8-0670-4637-A7C5-6ABBD74ADE56}"/>
              </a:ext>
            </a:extLst>
          </p:cNvPr>
          <p:cNvSpPr/>
          <p:nvPr/>
        </p:nvSpPr>
        <p:spPr>
          <a:xfrm>
            <a:off x="9730798" y="3429000"/>
            <a:ext cx="1518718" cy="2914649"/>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5" name="Rectangle 14">
            <a:extLst>
              <a:ext uri="{FF2B5EF4-FFF2-40B4-BE49-F238E27FC236}">
                <a16:creationId xmlns:a16="http://schemas.microsoft.com/office/drawing/2014/main" id="{0DA1280B-DE62-454F-9F34-6AD7D286A30A}"/>
              </a:ext>
            </a:extLst>
          </p:cNvPr>
          <p:cNvSpPr/>
          <p:nvPr/>
        </p:nvSpPr>
        <p:spPr>
          <a:xfrm>
            <a:off x="2479582" y="3438577"/>
            <a:ext cx="1148478" cy="2914649"/>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6" name="Rectangle 15">
            <a:extLst>
              <a:ext uri="{FF2B5EF4-FFF2-40B4-BE49-F238E27FC236}">
                <a16:creationId xmlns:a16="http://schemas.microsoft.com/office/drawing/2014/main" id="{0FE00548-33E2-4E1C-BF95-F37DDA79855B}"/>
              </a:ext>
            </a:extLst>
          </p:cNvPr>
          <p:cNvSpPr/>
          <p:nvPr/>
        </p:nvSpPr>
        <p:spPr>
          <a:xfrm>
            <a:off x="5162506" y="3428999"/>
            <a:ext cx="1900146" cy="2914649"/>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7" name="Rectangle 16">
            <a:extLst>
              <a:ext uri="{FF2B5EF4-FFF2-40B4-BE49-F238E27FC236}">
                <a16:creationId xmlns:a16="http://schemas.microsoft.com/office/drawing/2014/main" id="{F204CA05-CAA7-4515-86FC-0A6642308429}"/>
              </a:ext>
            </a:extLst>
          </p:cNvPr>
          <p:cNvSpPr/>
          <p:nvPr/>
        </p:nvSpPr>
        <p:spPr>
          <a:xfrm>
            <a:off x="7447548" y="3448155"/>
            <a:ext cx="1902131" cy="2914649"/>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1488278412"/>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hart 5">
            <a:extLst>
              <a:ext uri="{FF2B5EF4-FFF2-40B4-BE49-F238E27FC236}">
                <a16:creationId xmlns:a16="http://schemas.microsoft.com/office/drawing/2014/main" id="{8EA91893-CC31-4022-994A-9A4323657B15}"/>
              </a:ext>
            </a:extLst>
          </p:cNvPr>
          <p:cNvGraphicFramePr/>
          <p:nvPr>
            <p:extLst>
              <p:ext uri="{D42A27DB-BD31-4B8C-83A1-F6EECF244321}">
                <p14:modId xmlns:p14="http://schemas.microsoft.com/office/powerpoint/2010/main" val="184828643"/>
              </p:ext>
            </p:extLst>
          </p:nvPr>
        </p:nvGraphicFramePr>
        <p:xfrm>
          <a:off x="-597276" y="1155199"/>
          <a:ext cx="8621486" cy="4998252"/>
        </p:xfrm>
        <a:graphic>
          <a:graphicData uri="http://schemas.openxmlformats.org/drawingml/2006/chart">
            <c:chart xmlns:c="http://schemas.openxmlformats.org/drawingml/2006/chart" xmlns:r="http://schemas.openxmlformats.org/officeDocument/2006/relationships" r:id="rId3"/>
          </a:graphicData>
        </a:graphic>
      </p:graphicFrame>
      <p:sp>
        <p:nvSpPr>
          <p:cNvPr id="2" name="Slide Number Placeholder 1">
            <a:extLst>
              <a:ext uri="{FF2B5EF4-FFF2-40B4-BE49-F238E27FC236}">
                <a16:creationId xmlns:a16="http://schemas.microsoft.com/office/drawing/2014/main" id="{05583C0D-54BE-49AC-A970-866B03482DDE}"/>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53</a:t>
            </a:fld>
            <a:endParaRPr lang="en-US" dirty="0"/>
          </a:p>
        </p:txBody>
      </p:sp>
      <p:sp>
        <p:nvSpPr>
          <p:cNvPr id="13" name="TextBox 12">
            <a:extLst>
              <a:ext uri="{FF2B5EF4-FFF2-40B4-BE49-F238E27FC236}">
                <a16:creationId xmlns:a16="http://schemas.microsoft.com/office/drawing/2014/main" id="{EF22715C-329B-4985-B298-76BAA0DB8E57}"/>
              </a:ext>
            </a:extLst>
          </p:cNvPr>
          <p:cNvSpPr txBox="1"/>
          <p:nvPr/>
        </p:nvSpPr>
        <p:spPr>
          <a:xfrm>
            <a:off x="4617893" y="2858042"/>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6E706E"/>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6E706E"/>
                </a:solidFill>
                <a:effectLst/>
                <a:uLnTx/>
                <a:uFillTx/>
                <a:latin typeface="Century Gothic" panose="020B0502020202020204" pitchFamily="34" charset="0"/>
              </a:rPr>
              <a:t>: n = 47</a:t>
            </a:r>
          </a:p>
        </p:txBody>
      </p:sp>
      <p:sp>
        <p:nvSpPr>
          <p:cNvPr id="5" name="TextBox 4">
            <a:extLst>
              <a:ext uri="{FF2B5EF4-FFF2-40B4-BE49-F238E27FC236}">
                <a16:creationId xmlns:a16="http://schemas.microsoft.com/office/drawing/2014/main" id="{779A0777-C87F-4220-8BA1-C5324677E650}"/>
              </a:ext>
            </a:extLst>
          </p:cNvPr>
          <p:cNvSpPr txBox="1"/>
          <p:nvPr/>
        </p:nvSpPr>
        <p:spPr>
          <a:xfrm>
            <a:off x="4617893" y="5782299"/>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40404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404040"/>
                </a:solidFill>
                <a:effectLst/>
                <a:uLnTx/>
                <a:uFillTx/>
                <a:latin typeface="Century Gothic" panose="020B0502020202020204" pitchFamily="34" charset="0"/>
              </a:rPr>
              <a:t>: n = 41</a:t>
            </a:r>
          </a:p>
        </p:txBody>
      </p:sp>
      <p:sp>
        <p:nvSpPr>
          <p:cNvPr id="7" name="TextBox 6">
            <a:extLst>
              <a:ext uri="{FF2B5EF4-FFF2-40B4-BE49-F238E27FC236}">
                <a16:creationId xmlns:a16="http://schemas.microsoft.com/office/drawing/2014/main" id="{78CEE28F-A1F9-4C1A-AE0E-05EEE39939AB}"/>
              </a:ext>
            </a:extLst>
          </p:cNvPr>
          <p:cNvSpPr txBox="1"/>
          <p:nvPr/>
        </p:nvSpPr>
        <p:spPr>
          <a:xfrm>
            <a:off x="4617893" y="4323738"/>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6E706E"/>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6E706E"/>
                </a:solidFill>
                <a:effectLst/>
                <a:uLnTx/>
                <a:uFillTx/>
                <a:latin typeface="Century Gothic" panose="020B0502020202020204" pitchFamily="34" charset="0"/>
              </a:rPr>
              <a:t>: n = 47</a:t>
            </a:r>
          </a:p>
        </p:txBody>
      </p:sp>
      <p:sp>
        <p:nvSpPr>
          <p:cNvPr id="8" name="TextBox 7">
            <a:extLst>
              <a:ext uri="{FF2B5EF4-FFF2-40B4-BE49-F238E27FC236}">
                <a16:creationId xmlns:a16="http://schemas.microsoft.com/office/drawing/2014/main" id="{C06F5829-D8AD-4375-BBB1-99AD8D2EA2C4}"/>
              </a:ext>
            </a:extLst>
          </p:cNvPr>
          <p:cNvSpPr txBox="1"/>
          <p:nvPr/>
        </p:nvSpPr>
        <p:spPr>
          <a:xfrm>
            <a:off x="8180328" y="1318459"/>
            <a:ext cx="3432413" cy="4985980"/>
          </a:xfrm>
          <a:prstGeom prst="rect">
            <a:avLst/>
          </a:prstGeom>
          <a:noFill/>
        </p:spPr>
        <p:txBody>
          <a:bodyPr wrap="square" rtlCol="0">
            <a:spAutoFit/>
          </a:bodyPr>
          <a:lstStyle/>
          <a:p>
            <a:pPr marL="285750" indent="-285750" algn="just">
              <a:spcAft>
                <a:spcPts val="600"/>
              </a:spcAft>
              <a:buFont typeface="Arial" panose="020B0604020202020204" pitchFamily="34" charset="0"/>
              <a:buChar char="•"/>
              <a:defRPr/>
            </a:pPr>
            <a:r>
              <a:rPr lang="sr-Latn-RS" sz="1400" noProof="1">
                <a:solidFill>
                  <a:srgbClr val="6E706E"/>
                </a:solidFill>
                <a:latin typeface="Century Gothic" panose="020B0502020202020204" pitchFamily="34" charset="0"/>
              </a:rPr>
              <a:t>Među kompanijama koje su aplicirale za neki program podrške (bilo da su dobili ili da nisu dobili podršku), najviše su korišćeni programi Fonda za inovacionu delatnost, “</a:t>
            </a:r>
            <a:r>
              <a:rPr lang="sr-Latn-RS" sz="1400" i="1" noProof="1">
                <a:solidFill>
                  <a:srgbClr val="6E706E"/>
                </a:solidFill>
                <a:latin typeface="Century Gothic" panose="020B0502020202020204" pitchFamily="34" charset="0"/>
              </a:rPr>
              <a:t>Program ranog razvoja</a:t>
            </a:r>
            <a:r>
              <a:rPr lang="sr-Latn-RS" sz="1400" noProof="1">
                <a:solidFill>
                  <a:srgbClr val="6E706E"/>
                </a:solidFill>
                <a:latin typeface="Century Gothic" panose="020B0502020202020204" pitchFamily="34" charset="0"/>
              </a:rPr>
              <a:t>”, “</a:t>
            </a:r>
            <a:r>
              <a:rPr lang="sr-Latn-RS" sz="1400" i="1" noProof="1">
                <a:solidFill>
                  <a:srgbClr val="6E706E"/>
                </a:solidFill>
                <a:latin typeface="Century Gothic" panose="020B0502020202020204" pitchFamily="34" charset="0"/>
              </a:rPr>
              <a:t>Program sufinansiranja inovacija”</a:t>
            </a:r>
            <a:r>
              <a:rPr lang="sr-Latn-RS" sz="1400" noProof="1">
                <a:solidFill>
                  <a:srgbClr val="6E706E"/>
                </a:solidFill>
                <a:latin typeface="Century Gothic" panose="020B0502020202020204" pitchFamily="34" charset="0"/>
              </a:rPr>
              <a:t>, mada i dalje oko ¾ nije koristilo ove programe.</a:t>
            </a:r>
          </a:p>
          <a:p>
            <a:pPr marL="285750" indent="-285750" algn="just">
              <a:spcAft>
                <a:spcPts val="600"/>
              </a:spcAft>
              <a:buFont typeface="Arial" panose="020B0604020202020204" pitchFamily="34" charset="0"/>
              <a:buChar char="•"/>
              <a:defRPr/>
            </a:pPr>
            <a:r>
              <a:rPr lang="sr-Latn-RS" sz="1400" noProof="1">
                <a:solidFill>
                  <a:srgbClr val="6E706E"/>
                </a:solidFill>
                <a:latin typeface="Century Gothic" panose="020B0502020202020204" pitchFamily="34" charset="0"/>
              </a:rPr>
              <a:t>Sledeći od korišćenih programa je program Centra za digitalnu transformaciju, “</a:t>
            </a:r>
            <a:r>
              <a:rPr lang="sr-Latn-RS" sz="1400" i="1" noProof="1">
                <a:solidFill>
                  <a:srgbClr val="6E706E"/>
                </a:solidFill>
                <a:latin typeface="Century Gothic" panose="020B0502020202020204" pitchFamily="34" charset="0"/>
              </a:rPr>
              <a:t>Konsultantski program</a:t>
            </a:r>
            <a:r>
              <a:rPr lang="sr-Latn-RS" sz="1400" noProof="1">
                <a:solidFill>
                  <a:srgbClr val="6E706E"/>
                </a:solidFill>
                <a:latin typeface="Century Gothic" panose="020B0502020202020204" pitchFamily="34" charset="0"/>
              </a:rPr>
              <a:t>”.</a:t>
            </a:r>
          </a:p>
          <a:p>
            <a:pPr marL="285750" indent="-285750" algn="just">
              <a:spcAft>
                <a:spcPts val="600"/>
              </a:spcAft>
              <a:buFont typeface="Arial" panose="020B0604020202020204" pitchFamily="34" charset="0"/>
              <a:buChar char="•"/>
              <a:defRPr/>
            </a:pPr>
            <a:r>
              <a:rPr lang="sr-Latn-RS" sz="1400" noProof="1">
                <a:solidFill>
                  <a:srgbClr val="6E706E"/>
                </a:solidFill>
                <a:latin typeface="Century Gothic" panose="020B0502020202020204" pitchFamily="34" charset="0"/>
              </a:rPr>
              <a:t>Najmanje su korišćeni  programi Ministra bez portfelja zaduženog za inovacije, “</a:t>
            </a:r>
            <a:r>
              <a:rPr lang="sr-Latn-RS" sz="1400" i="1" noProof="1">
                <a:solidFill>
                  <a:srgbClr val="6E706E"/>
                </a:solidFill>
                <a:latin typeface="Century Gothic" panose="020B0502020202020204" pitchFamily="34" charset="0"/>
              </a:rPr>
              <a:t>Program za promociju i popularizaciju inovacija i inovacionog preduzetništva</a:t>
            </a:r>
            <a:r>
              <a:rPr lang="sr-Latn-RS" sz="1400" noProof="1">
                <a:solidFill>
                  <a:srgbClr val="6E706E"/>
                </a:solidFill>
                <a:latin typeface="Century Gothic" panose="020B0502020202020204" pitchFamily="34" charset="0"/>
              </a:rPr>
              <a:t>” i program koji je rodno određen “</a:t>
            </a:r>
            <a:r>
              <a:rPr lang="sr-Latn-RS" sz="1400" i="1" noProof="1">
                <a:solidFill>
                  <a:srgbClr val="6E706E"/>
                </a:solidFill>
                <a:latin typeface="Century Gothic" panose="020B0502020202020204" pitchFamily="34" charset="0"/>
              </a:rPr>
              <a:t>Program podrške razvoju i promociji ženskog inovacionog preduzetništva</a:t>
            </a:r>
            <a:r>
              <a:rPr lang="sr-Latn-RS" sz="1400" noProof="1">
                <a:solidFill>
                  <a:srgbClr val="6E706E"/>
                </a:solidFill>
                <a:latin typeface="Century Gothic" panose="020B0502020202020204" pitchFamily="34" charset="0"/>
              </a:rPr>
              <a:t>”.</a:t>
            </a:r>
          </a:p>
        </p:txBody>
      </p:sp>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Da li ste koristili neki od navedenih programa? </a:t>
            </a:r>
            <a:endParaRPr lang="en-US" sz="2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1948545418"/>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E2810EE-EE6F-4975-BB25-5F33457D2748}"/>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54</a:t>
            </a:fld>
            <a:endParaRPr lang="en-US" dirty="0"/>
          </a:p>
        </p:txBody>
      </p:sp>
      <p:sp>
        <p:nvSpPr>
          <p:cNvPr id="13" name="TextBox 12">
            <a:extLst>
              <a:ext uri="{FF2B5EF4-FFF2-40B4-BE49-F238E27FC236}">
                <a16:creationId xmlns:a16="http://schemas.microsoft.com/office/drawing/2014/main" id="{EF22715C-329B-4985-B298-76BAA0DB8E57}"/>
              </a:ext>
            </a:extLst>
          </p:cNvPr>
          <p:cNvSpPr txBox="1"/>
          <p:nvPr/>
        </p:nvSpPr>
        <p:spPr>
          <a:xfrm>
            <a:off x="10874741" y="6431190"/>
            <a:ext cx="89592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706E7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706E70"/>
                </a:solidFill>
                <a:effectLst/>
                <a:uLnTx/>
                <a:uFillTx/>
                <a:latin typeface="Century Gothic" panose="020B0502020202020204" pitchFamily="34" charset="0"/>
              </a:rPr>
              <a:t>: n = 47</a:t>
            </a:r>
          </a:p>
        </p:txBody>
      </p:sp>
      <p:graphicFrame>
        <p:nvGraphicFramePr>
          <p:cNvPr id="5" name="Chart 4">
            <a:extLst>
              <a:ext uri="{FF2B5EF4-FFF2-40B4-BE49-F238E27FC236}">
                <a16:creationId xmlns:a16="http://schemas.microsoft.com/office/drawing/2014/main" id="{A46C7E09-EE46-4D2B-8491-7BF8179565C4}"/>
              </a:ext>
            </a:extLst>
          </p:cNvPr>
          <p:cNvGraphicFramePr/>
          <p:nvPr>
            <p:extLst>
              <p:ext uri="{D42A27DB-BD31-4B8C-83A1-F6EECF244321}">
                <p14:modId xmlns:p14="http://schemas.microsoft.com/office/powerpoint/2010/main" val="2964861980"/>
              </p:ext>
            </p:extLst>
          </p:nvPr>
        </p:nvGraphicFramePr>
        <p:xfrm>
          <a:off x="-156060" y="1179824"/>
          <a:ext cx="5773308" cy="340187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Chart 6">
            <a:extLst>
              <a:ext uri="{FF2B5EF4-FFF2-40B4-BE49-F238E27FC236}">
                <a16:creationId xmlns:a16="http://schemas.microsoft.com/office/drawing/2014/main" id="{CF56F4E8-A54D-4EB8-8185-AAA20D9BF8F3}"/>
              </a:ext>
            </a:extLst>
          </p:cNvPr>
          <p:cNvGraphicFramePr/>
          <p:nvPr>
            <p:extLst>
              <p:ext uri="{D42A27DB-BD31-4B8C-83A1-F6EECF244321}">
                <p14:modId xmlns:p14="http://schemas.microsoft.com/office/powerpoint/2010/main" val="702817942"/>
              </p:ext>
            </p:extLst>
          </p:nvPr>
        </p:nvGraphicFramePr>
        <p:xfrm>
          <a:off x="5768205" y="1179824"/>
          <a:ext cx="5773308" cy="3401878"/>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a:extLst>
              <a:ext uri="{FF2B5EF4-FFF2-40B4-BE49-F238E27FC236}">
                <a16:creationId xmlns:a16="http://schemas.microsoft.com/office/drawing/2014/main" id="{4BBFFC86-EFFC-4102-A239-465C012CBA2F}"/>
              </a:ext>
            </a:extLst>
          </p:cNvPr>
          <p:cNvSpPr txBox="1"/>
          <p:nvPr/>
        </p:nvSpPr>
        <p:spPr>
          <a:xfrm>
            <a:off x="1793027" y="1052572"/>
            <a:ext cx="1875135"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dirty="0" err="1">
                <a:ln>
                  <a:noFill/>
                </a:ln>
                <a:solidFill>
                  <a:srgbClr val="6E706E"/>
                </a:solidFill>
                <a:effectLst/>
                <a:uLnTx/>
                <a:uFillTx/>
                <a:latin typeface="Century Gothic" panose="020B0502020202020204" pitchFamily="34" charset="0"/>
              </a:rPr>
              <a:t>Donatorski</a:t>
            </a:r>
            <a:r>
              <a:rPr kumimoji="0" lang="en-US" sz="1400" b="1" u="none" strike="noStrike" kern="1200" cap="none" spc="0" normalizeH="0" baseline="0" noProof="0" dirty="0">
                <a:ln>
                  <a:noFill/>
                </a:ln>
                <a:solidFill>
                  <a:srgbClr val="6E706E"/>
                </a:solidFill>
                <a:effectLst/>
                <a:uLnTx/>
                <a:uFillTx/>
                <a:latin typeface="Century Gothic" panose="020B0502020202020204" pitchFamily="34" charset="0"/>
              </a:rPr>
              <a:t> </a:t>
            </a:r>
            <a:r>
              <a:rPr kumimoji="0" lang="en-US" sz="1400" b="1" u="none" strike="noStrike" kern="1200" cap="none" spc="0" normalizeH="0" baseline="0" noProof="0" dirty="0" err="1">
                <a:ln>
                  <a:noFill/>
                </a:ln>
                <a:solidFill>
                  <a:srgbClr val="6E706E"/>
                </a:solidFill>
                <a:effectLst/>
                <a:uLnTx/>
                <a:uFillTx/>
                <a:latin typeface="Century Gothic" panose="020B0502020202020204" pitchFamily="34" charset="0"/>
              </a:rPr>
              <a:t>projekti</a:t>
            </a:r>
            <a:endParaRPr kumimoji="0" lang="en-US" sz="1400" b="1" u="none" strike="noStrike" kern="1200" cap="none" spc="0" normalizeH="0" baseline="0" noProof="0" dirty="0">
              <a:ln>
                <a:noFill/>
              </a:ln>
              <a:solidFill>
                <a:srgbClr val="6E706E"/>
              </a:solidFill>
              <a:effectLst/>
              <a:uLnTx/>
              <a:uFillTx/>
              <a:latin typeface="Century Gothic" panose="020B0502020202020204" pitchFamily="34" charset="0"/>
            </a:endParaRPr>
          </a:p>
        </p:txBody>
      </p:sp>
      <p:sp>
        <p:nvSpPr>
          <p:cNvPr id="11" name="TextBox 10">
            <a:extLst>
              <a:ext uri="{FF2B5EF4-FFF2-40B4-BE49-F238E27FC236}">
                <a16:creationId xmlns:a16="http://schemas.microsoft.com/office/drawing/2014/main" id="{65E6F000-62B2-44B1-A96B-9AF2FCDFBC65}"/>
              </a:ext>
            </a:extLst>
          </p:cNvPr>
          <p:cNvSpPr txBox="1"/>
          <p:nvPr/>
        </p:nvSpPr>
        <p:spPr>
          <a:xfrm>
            <a:off x="7501499" y="1052572"/>
            <a:ext cx="2306721" cy="523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dirty="0" err="1">
                <a:ln>
                  <a:noFill/>
                </a:ln>
                <a:solidFill>
                  <a:srgbClr val="6E706E"/>
                </a:solidFill>
                <a:effectLst/>
                <a:uLnTx/>
                <a:uFillTx/>
                <a:latin typeface="Century Gothic" panose="020B0502020202020204" pitchFamily="34" charset="0"/>
              </a:rPr>
              <a:t>Projekti</a:t>
            </a:r>
            <a:r>
              <a:rPr kumimoji="0" lang="en-US" sz="1400" b="1" u="none" strike="noStrike" kern="1200" cap="none" spc="0" normalizeH="0" baseline="0" noProof="0" dirty="0">
                <a:ln>
                  <a:noFill/>
                </a:ln>
                <a:solidFill>
                  <a:srgbClr val="6E706E"/>
                </a:solidFill>
                <a:effectLst/>
                <a:uLnTx/>
                <a:uFillTx/>
                <a:latin typeface="Century Gothic" panose="020B0502020202020204" pitchFamily="34" charset="0"/>
              </a:rPr>
              <a:t> </a:t>
            </a:r>
            <a:r>
              <a:rPr kumimoji="0" lang="en-US" sz="1400" b="1" u="none" strike="noStrike" kern="1200" cap="none" spc="0" normalizeH="0" baseline="0" noProof="0" dirty="0" err="1">
                <a:ln>
                  <a:noFill/>
                </a:ln>
                <a:solidFill>
                  <a:srgbClr val="6E706E"/>
                </a:solidFill>
                <a:effectLst/>
                <a:uLnTx/>
                <a:uFillTx/>
                <a:latin typeface="Century Gothic" panose="020B0502020202020204" pitchFamily="34" charset="0"/>
              </a:rPr>
              <a:t>lokalnih</a:t>
            </a:r>
            <a:r>
              <a:rPr kumimoji="0" lang="en-US" sz="1400" b="1" u="none" strike="noStrike" kern="1200" cap="none" spc="0" normalizeH="0" baseline="0" noProof="0" dirty="0">
                <a:ln>
                  <a:noFill/>
                </a:ln>
                <a:solidFill>
                  <a:srgbClr val="6E706E"/>
                </a:solidFill>
                <a:effectLst/>
                <a:uLnTx/>
                <a:uFillTx/>
                <a:latin typeface="Century Gothic" panose="020B0502020202020204" pitchFamily="34" charset="0"/>
              </a:rPr>
              <a:t> </a:t>
            </a:r>
            <a:r>
              <a:rPr kumimoji="0" lang="en-US" sz="1400" b="1" u="none" strike="noStrike" kern="1200" cap="none" spc="0" normalizeH="0" baseline="0" noProof="0" dirty="0" err="1">
                <a:ln>
                  <a:noFill/>
                </a:ln>
                <a:solidFill>
                  <a:srgbClr val="6E706E"/>
                </a:solidFill>
                <a:effectLst/>
                <a:uLnTx/>
                <a:uFillTx/>
                <a:latin typeface="Century Gothic" panose="020B0502020202020204" pitchFamily="34" charset="0"/>
              </a:rPr>
              <a:t>samouprava</a:t>
            </a:r>
            <a:endParaRPr kumimoji="0" lang="en-US" sz="1400" b="1" u="none" strike="noStrike" kern="1200" cap="none" spc="0" normalizeH="0" baseline="0" noProof="0" dirty="0">
              <a:ln>
                <a:noFill/>
              </a:ln>
              <a:solidFill>
                <a:srgbClr val="6E706E"/>
              </a:solidFill>
              <a:effectLst/>
              <a:uLnTx/>
              <a:uFillTx/>
              <a:latin typeface="Century Gothic" panose="020B0502020202020204" pitchFamily="34" charset="0"/>
            </a:endParaRPr>
          </a:p>
        </p:txBody>
      </p:sp>
      <p:sp>
        <p:nvSpPr>
          <p:cNvPr id="14" name="TextBox 13">
            <a:extLst>
              <a:ext uri="{FF2B5EF4-FFF2-40B4-BE49-F238E27FC236}">
                <a16:creationId xmlns:a16="http://schemas.microsoft.com/office/drawing/2014/main" id="{B27F691D-A504-435F-B579-CD322D8AC3CE}"/>
              </a:ext>
            </a:extLst>
          </p:cNvPr>
          <p:cNvSpPr txBox="1"/>
          <p:nvPr/>
        </p:nvSpPr>
        <p:spPr>
          <a:xfrm>
            <a:off x="1554467" y="4199362"/>
            <a:ext cx="2352255" cy="95410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dirty="0" err="1">
                <a:ln>
                  <a:noFill/>
                </a:ln>
                <a:solidFill>
                  <a:srgbClr val="6E706E"/>
                </a:solidFill>
                <a:effectLst/>
                <a:uLnTx/>
                <a:uFillTx/>
                <a:latin typeface="Century Gothic" panose="020B0502020202020204" pitchFamily="34" charset="0"/>
              </a:rPr>
              <a:t>Evropski</a:t>
            </a:r>
            <a:r>
              <a:rPr kumimoji="0" lang="en-US" sz="1400" b="1" u="none" strike="noStrike" kern="1200" cap="none" spc="0" normalizeH="0" baseline="0" noProof="0" dirty="0">
                <a:ln>
                  <a:noFill/>
                </a:ln>
                <a:solidFill>
                  <a:srgbClr val="6E706E"/>
                </a:solidFill>
                <a:effectLst/>
                <a:uLnTx/>
                <a:uFillTx/>
                <a:latin typeface="Century Gothic" panose="020B0502020202020204" pitchFamily="34" charset="0"/>
              </a:rPr>
              <a:t> PROGRES</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solidFill>
                  <a:srgbClr val="6E706E"/>
                </a:solidFill>
                <a:latin typeface="Century Gothic" panose="020B0502020202020204" pitchFamily="34" charset="0"/>
              </a:rPr>
              <a:t>Fond </a:t>
            </a:r>
            <a:r>
              <a:rPr lang="en-US" sz="1400" b="1" dirty="0" err="1">
                <a:solidFill>
                  <a:srgbClr val="6E706E"/>
                </a:solidFill>
                <a:latin typeface="Century Gothic" panose="020B0502020202020204" pitchFamily="34" charset="0"/>
              </a:rPr>
              <a:t>Ane</a:t>
            </a:r>
            <a:r>
              <a:rPr lang="en-US" sz="1400" b="1" dirty="0">
                <a:solidFill>
                  <a:srgbClr val="6E706E"/>
                </a:solidFill>
                <a:latin typeface="Century Gothic" panose="020B0502020202020204" pitchFamily="34" charset="0"/>
              </a:rPr>
              <a:t> </a:t>
            </a:r>
            <a:r>
              <a:rPr lang="en-US" sz="1400" b="1" dirty="0" err="1">
                <a:solidFill>
                  <a:srgbClr val="6E706E"/>
                </a:solidFill>
                <a:latin typeface="Century Gothic" panose="020B0502020202020204" pitchFamily="34" charset="0"/>
              </a:rPr>
              <a:t>i</a:t>
            </a:r>
            <a:r>
              <a:rPr lang="en-US" sz="1400" b="1" dirty="0">
                <a:solidFill>
                  <a:srgbClr val="6E706E"/>
                </a:solidFill>
                <a:latin typeface="Century Gothic" panose="020B0502020202020204" pitchFamily="34" charset="0"/>
              </a:rPr>
              <a:t> Vlade Divac</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dirty="0">
                <a:ln>
                  <a:noFill/>
                </a:ln>
                <a:solidFill>
                  <a:srgbClr val="6E706E"/>
                </a:solidFill>
                <a:effectLst/>
                <a:uLnTx/>
                <a:uFillTx/>
                <a:latin typeface="Century Gothic" panose="020B0502020202020204" pitchFamily="34" charset="0"/>
              </a:rPr>
              <a:t>USAID</a:t>
            </a: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a:solidFill>
                  <a:srgbClr val="6E706E"/>
                </a:solidFill>
                <a:latin typeface="Century Gothic" panose="020B0502020202020204" pitchFamily="34" charset="0"/>
              </a:rPr>
              <a:t>E</a:t>
            </a:r>
            <a:r>
              <a:rPr kumimoji="0" lang="en-US" sz="1400" b="1" u="none" strike="noStrike" kern="1200" cap="none" spc="0" normalizeH="0" baseline="0" noProof="0" dirty="0" err="1">
                <a:ln>
                  <a:noFill/>
                </a:ln>
                <a:solidFill>
                  <a:srgbClr val="6E706E"/>
                </a:solidFill>
                <a:effectLst/>
                <a:uLnTx/>
                <a:uFillTx/>
                <a:latin typeface="Century Gothic" panose="020B0502020202020204" pitchFamily="34" charset="0"/>
              </a:rPr>
              <a:t>vropska</a:t>
            </a:r>
            <a:r>
              <a:rPr kumimoji="0" lang="en-US" sz="1400" b="1" u="none" strike="noStrike" kern="1200" cap="none" spc="0" normalizeH="0" baseline="0" noProof="0" dirty="0">
                <a:ln>
                  <a:noFill/>
                </a:ln>
                <a:solidFill>
                  <a:srgbClr val="6E706E"/>
                </a:solidFill>
                <a:effectLst/>
                <a:uLnTx/>
                <a:uFillTx/>
                <a:latin typeface="Century Gothic" panose="020B0502020202020204" pitchFamily="34" charset="0"/>
              </a:rPr>
              <a:t> </a:t>
            </a:r>
            <a:r>
              <a:rPr kumimoji="0" lang="en-US" sz="1400" b="1" u="none" strike="noStrike" kern="1200" cap="none" spc="0" normalizeH="0" baseline="0" noProof="0" dirty="0" err="1">
                <a:ln>
                  <a:noFill/>
                </a:ln>
                <a:solidFill>
                  <a:srgbClr val="6E706E"/>
                </a:solidFill>
                <a:effectLst/>
                <a:uLnTx/>
                <a:uFillTx/>
                <a:latin typeface="Century Gothic" panose="020B0502020202020204" pitchFamily="34" charset="0"/>
              </a:rPr>
              <a:t>zajednica</a:t>
            </a:r>
            <a:r>
              <a:rPr kumimoji="0" lang="en-US" sz="1400" b="1" u="none" strike="noStrike" kern="1200" cap="none" spc="0" normalizeH="0" baseline="0" noProof="0" dirty="0">
                <a:ln>
                  <a:noFill/>
                </a:ln>
                <a:solidFill>
                  <a:srgbClr val="6E706E"/>
                </a:solidFill>
                <a:effectLst/>
                <a:uLnTx/>
                <a:uFillTx/>
                <a:latin typeface="Century Gothic" panose="020B0502020202020204" pitchFamily="34" charset="0"/>
              </a:rPr>
              <a:t> Help</a:t>
            </a:r>
          </a:p>
        </p:txBody>
      </p:sp>
      <p:sp>
        <p:nvSpPr>
          <p:cNvPr id="15" name="TextBox 14">
            <a:extLst>
              <a:ext uri="{FF2B5EF4-FFF2-40B4-BE49-F238E27FC236}">
                <a16:creationId xmlns:a16="http://schemas.microsoft.com/office/drawing/2014/main" id="{88C2ADE7-E047-4309-9883-84B3C5744536}"/>
              </a:ext>
            </a:extLst>
          </p:cNvPr>
          <p:cNvSpPr txBox="1"/>
          <p:nvPr/>
        </p:nvSpPr>
        <p:spPr>
          <a:xfrm>
            <a:off x="7136146" y="4199362"/>
            <a:ext cx="3037426" cy="116955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dirty="0">
                <a:ln>
                  <a:noFill/>
                </a:ln>
                <a:solidFill>
                  <a:srgbClr val="6E706E"/>
                </a:solidFill>
                <a:effectLst/>
                <a:uLnTx/>
                <a:uFillTx/>
                <a:latin typeface="Century Gothic" panose="020B0502020202020204" pitchFamily="34" charset="0"/>
              </a:rPr>
              <a:t>IPARD</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dirty="0" err="1">
                <a:ln>
                  <a:noFill/>
                </a:ln>
                <a:solidFill>
                  <a:srgbClr val="6E706E"/>
                </a:solidFill>
                <a:effectLst/>
                <a:uLnTx/>
                <a:uFillTx/>
                <a:latin typeface="Century Gothic" panose="020B0502020202020204" pitchFamily="34" charset="0"/>
              </a:rPr>
              <a:t>Pomoć</a:t>
            </a:r>
            <a:r>
              <a:rPr kumimoji="0" lang="en-US" sz="1400" b="1" u="none" strike="noStrike" kern="1200" cap="none" spc="0" normalizeH="0" baseline="0" noProof="0" dirty="0">
                <a:ln>
                  <a:noFill/>
                </a:ln>
                <a:solidFill>
                  <a:srgbClr val="6E706E"/>
                </a:solidFill>
                <a:effectLst/>
                <a:uLnTx/>
                <a:uFillTx/>
                <a:latin typeface="Century Gothic" panose="020B0502020202020204" pitchFamily="34" charset="0"/>
              </a:rPr>
              <a:t> </a:t>
            </a:r>
            <a:r>
              <a:rPr kumimoji="0" lang="en-US" sz="1400" b="1" u="none" strike="noStrike" kern="1200" cap="none" spc="0" normalizeH="0" baseline="0" noProof="0" dirty="0" err="1">
                <a:ln>
                  <a:noFill/>
                </a:ln>
                <a:solidFill>
                  <a:srgbClr val="6E706E"/>
                </a:solidFill>
                <a:effectLst/>
                <a:uLnTx/>
                <a:uFillTx/>
                <a:latin typeface="Century Gothic" panose="020B0502020202020204" pitchFamily="34" charset="0"/>
              </a:rPr>
              <a:t>države</a:t>
            </a:r>
            <a:r>
              <a:rPr kumimoji="0" lang="en-US" sz="1400" b="1" u="none" strike="noStrike" kern="1200" cap="none" spc="0" normalizeH="0" baseline="0" noProof="0" dirty="0">
                <a:ln>
                  <a:noFill/>
                </a:ln>
                <a:solidFill>
                  <a:srgbClr val="6E706E"/>
                </a:solidFill>
                <a:effectLst/>
                <a:uLnTx/>
                <a:uFillTx/>
                <a:latin typeface="Century Gothic" panose="020B0502020202020204" pitchFamily="34" charset="0"/>
              </a:rPr>
              <a:t> </a:t>
            </a:r>
            <a:r>
              <a:rPr kumimoji="0" lang="en-US" sz="1400" b="1" u="none" strike="noStrike" kern="1200" cap="none" spc="0" normalizeH="0" baseline="0" noProof="0" dirty="0" err="1">
                <a:ln>
                  <a:noFill/>
                </a:ln>
                <a:solidFill>
                  <a:srgbClr val="6E706E"/>
                </a:solidFill>
                <a:effectLst/>
                <a:uLnTx/>
                <a:uFillTx/>
                <a:latin typeface="Century Gothic" panose="020B0502020202020204" pitchFamily="34" charset="0"/>
              </a:rPr>
              <a:t>ugostiteljstvu</a:t>
            </a:r>
            <a:endParaRPr kumimoji="0" lang="en-US" sz="1400" b="1" u="none" strike="noStrike" kern="1200" cap="none" spc="0" normalizeH="0" baseline="0" noProof="0" dirty="0">
              <a:ln>
                <a:noFill/>
              </a:ln>
              <a:solidFill>
                <a:srgbClr val="6E706E"/>
              </a:solidFill>
              <a:effectLst/>
              <a:uLnTx/>
              <a:uFillTx/>
              <a:latin typeface="Century Gothic" panose="020B0502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err="1">
                <a:solidFill>
                  <a:srgbClr val="6E706E"/>
                </a:solidFill>
                <a:latin typeface="Century Gothic" panose="020B0502020202020204" pitchFamily="34" charset="0"/>
              </a:rPr>
              <a:t>Pomoć</a:t>
            </a:r>
            <a:r>
              <a:rPr lang="en-US" sz="1400" b="1" dirty="0">
                <a:solidFill>
                  <a:srgbClr val="6E706E"/>
                </a:solidFill>
                <a:latin typeface="Century Gothic" panose="020B0502020202020204" pitchFamily="34" charset="0"/>
              </a:rPr>
              <a:t> </a:t>
            </a:r>
            <a:r>
              <a:rPr lang="en-US" sz="1400" b="1" dirty="0" err="1">
                <a:solidFill>
                  <a:srgbClr val="6E706E"/>
                </a:solidFill>
                <a:latin typeface="Century Gothic" panose="020B0502020202020204" pitchFamily="34" charset="0"/>
              </a:rPr>
              <a:t>preduzetnicama</a:t>
            </a:r>
            <a:endParaRPr lang="en-US" sz="1400" b="1" dirty="0">
              <a:solidFill>
                <a:srgbClr val="6E706E"/>
              </a:solidFill>
              <a:latin typeface="Century Gothic" panose="020B0502020202020204"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lang="en-US" sz="1400" b="1" dirty="0" err="1">
                <a:solidFill>
                  <a:srgbClr val="6E706E"/>
                </a:solidFill>
                <a:latin typeface="Century Gothic" panose="020B0502020202020204" pitchFamily="34" charset="0"/>
              </a:rPr>
              <a:t>Sredstva</a:t>
            </a:r>
            <a:r>
              <a:rPr lang="en-US" sz="1400" b="1" dirty="0">
                <a:solidFill>
                  <a:srgbClr val="6E706E"/>
                </a:solidFill>
                <a:latin typeface="Century Gothic" panose="020B0502020202020204" pitchFamily="34" charset="0"/>
              </a:rPr>
              <a:t> za </a:t>
            </a:r>
            <a:r>
              <a:rPr lang="en-US" sz="1400" b="1" dirty="0" err="1">
                <a:solidFill>
                  <a:srgbClr val="6E706E"/>
                </a:solidFill>
                <a:latin typeface="Century Gothic" panose="020B0502020202020204" pitchFamily="34" charset="0"/>
              </a:rPr>
              <a:t>podsticaj</a:t>
            </a:r>
            <a:r>
              <a:rPr lang="en-US" sz="1400" b="1" dirty="0">
                <a:solidFill>
                  <a:srgbClr val="6E706E"/>
                </a:solidFill>
                <a:latin typeface="Century Gothic" panose="020B0502020202020204" pitchFamily="34" charset="0"/>
              </a:rPr>
              <a:t> </a:t>
            </a:r>
            <a:r>
              <a:rPr lang="en-US" sz="1400" b="1" dirty="0" err="1">
                <a:solidFill>
                  <a:srgbClr val="6E706E"/>
                </a:solidFill>
                <a:latin typeface="Century Gothic" panose="020B0502020202020204" pitchFamily="34" charset="0"/>
              </a:rPr>
              <a:t>izvoza</a:t>
            </a:r>
            <a:r>
              <a:rPr lang="en-US" sz="1400" b="1" dirty="0">
                <a:solidFill>
                  <a:srgbClr val="6E706E"/>
                </a:solidFill>
                <a:latin typeface="Century Gothic" panose="020B0502020202020204" pitchFamily="34" charset="0"/>
              </a:rPr>
              <a:t> robe</a:t>
            </a:r>
          </a:p>
        </p:txBody>
      </p:sp>
      <p:sp>
        <p:nvSpPr>
          <p:cNvPr id="12" name="TextBox 11">
            <a:extLst>
              <a:ext uri="{FF2B5EF4-FFF2-40B4-BE49-F238E27FC236}">
                <a16:creationId xmlns:a16="http://schemas.microsoft.com/office/drawing/2014/main" id="{E60EAA89-8ADC-4B7C-A7EC-0C6AFEF1378C}"/>
              </a:ext>
            </a:extLst>
          </p:cNvPr>
          <p:cNvSpPr txBox="1"/>
          <p:nvPr/>
        </p:nvSpPr>
        <p:spPr>
          <a:xfrm>
            <a:off x="533968" y="5833129"/>
            <a:ext cx="11007545" cy="307777"/>
          </a:xfrm>
          <a:prstGeom prst="rect">
            <a:avLst/>
          </a:prstGeom>
          <a:noFill/>
        </p:spPr>
        <p:txBody>
          <a:bodyPr wrap="square" lIns="0" rIns="0" rtlCol="0">
            <a:spAutoFit/>
          </a:bodyPr>
          <a:lstStyle/>
          <a:p>
            <a:pPr algn="just">
              <a:spcAft>
                <a:spcPts val="600"/>
              </a:spcAft>
              <a:defRPr/>
            </a:pPr>
            <a:r>
              <a:rPr lang="sr-Latn-RS" sz="1400" noProof="1">
                <a:solidFill>
                  <a:srgbClr val="404040"/>
                </a:solidFill>
                <a:latin typeface="Century Gothic" panose="020B0502020202020204" pitchFamily="34" charset="0"/>
              </a:rPr>
              <a:t>Više od 90% preduzeća nije koristilo programe donatorske zajednice, a isto važi i za programe podrške lokalnih samouprava. </a:t>
            </a:r>
          </a:p>
        </p:txBody>
      </p:sp>
      <p:sp>
        <p:nvSpPr>
          <p:cNvPr id="16"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Da li ste koristili neki od navedenih programa? </a:t>
            </a:r>
            <a:endParaRPr lang="en-US" sz="2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250250913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2162096C-7624-41D4-A3A1-DAB681693A4C}"/>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55</a:t>
            </a:fld>
            <a:endParaRPr lang="en-US" dirty="0"/>
          </a:p>
        </p:txBody>
      </p:sp>
      <p:graphicFrame>
        <p:nvGraphicFramePr>
          <p:cNvPr id="7" name="Chart 6">
            <a:extLst>
              <a:ext uri="{FF2B5EF4-FFF2-40B4-BE49-F238E27FC236}">
                <a16:creationId xmlns:a16="http://schemas.microsoft.com/office/drawing/2014/main" id="{CE318C75-C7D5-4F16-88F3-902DB360112B}"/>
              </a:ext>
            </a:extLst>
          </p:cNvPr>
          <p:cNvGraphicFramePr/>
          <p:nvPr>
            <p:extLst>
              <p:ext uri="{D42A27DB-BD31-4B8C-83A1-F6EECF244321}">
                <p14:modId xmlns:p14="http://schemas.microsoft.com/office/powerpoint/2010/main" val="3163031669"/>
              </p:ext>
            </p:extLst>
          </p:nvPr>
        </p:nvGraphicFramePr>
        <p:xfrm>
          <a:off x="1321314" y="1241100"/>
          <a:ext cx="8530541" cy="4299599"/>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a:extLst>
              <a:ext uri="{FF2B5EF4-FFF2-40B4-BE49-F238E27FC236}">
                <a16:creationId xmlns:a16="http://schemas.microsoft.com/office/drawing/2014/main" id="{891E3704-9EE5-468D-8B89-93270112D037}"/>
              </a:ext>
            </a:extLst>
          </p:cNvPr>
          <p:cNvSpPr txBox="1"/>
          <p:nvPr/>
        </p:nvSpPr>
        <p:spPr>
          <a:xfrm>
            <a:off x="10768247" y="6431190"/>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6E706E"/>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6E706E"/>
                </a:solidFill>
                <a:effectLst/>
                <a:uLnTx/>
                <a:uFillTx/>
                <a:latin typeface="Century Gothic" panose="020B0502020202020204" pitchFamily="34" charset="0"/>
              </a:rPr>
              <a:t>: n = 426</a:t>
            </a:r>
          </a:p>
        </p:txBody>
      </p:sp>
      <p:sp>
        <p:nvSpPr>
          <p:cNvPr id="6" name="TextBox 5">
            <a:extLst>
              <a:ext uri="{FF2B5EF4-FFF2-40B4-BE49-F238E27FC236}">
                <a16:creationId xmlns:a16="http://schemas.microsoft.com/office/drawing/2014/main" id="{E3C6693A-6F13-43A3-B216-F2163E8BCD8E}"/>
              </a:ext>
            </a:extLst>
          </p:cNvPr>
          <p:cNvSpPr txBox="1"/>
          <p:nvPr/>
        </p:nvSpPr>
        <p:spPr>
          <a:xfrm>
            <a:off x="533968" y="5703516"/>
            <a:ext cx="11130207" cy="738664"/>
          </a:xfrm>
          <a:prstGeom prst="rect">
            <a:avLst/>
          </a:prstGeom>
          <a:noFill/>
        </p:spPr>
        <p:txBody>
          <a:bodyPr wrap="square" lIns="0" rIns="0" rtlCol="0">
            <a:spAutoFit/>
          </a:bodyPr>
          <a:lstStyle/>
          <a:p>
            <a:pPr algn="just">
              <a:spcAft>
                <a:spcPts val="600"/>
              </a:spcAft>
              <a:defRPr/>
            </a:pPr>
            <a:r>
              <a:rPr lang="sr-Latn-RS" sz="1400" noProof="1">
                <a:solidFill>
                  <a:srgbClr val="6E706E"/>
                </a:solidFill>
                <a:latin typeface="Century Gothic" panose="020B0502020202020204" pitchFamily="34" charset="0"/>
              </a:rPr>
              <a:t>Isto tako, ni alternativni izvori finansiranja nisu zaživeli među preduzećima, budući da je manje od 1% preduzeća apliciralo ili koristilo za bilo koji od navedenih alternativnih izvora finansiranja (Business angel, Venture capital, Private equity funding ili Crowdfunding). </a:t>
            </a:r>
          </a:p>
        </p:txBody>
      </p:sp>
      <p:sp>
        <p:nvSpPr>
          <p:cNvPr id="8"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Da li ste pokušali/aplicirali ili koristili neke od alternativnih izvora finansiranja? </a:t>
            </a:r>
            <a:endParaRPr lang="en-US" sz="2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111115794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204129C-D350-404B-887F-C3D71D999105}"/>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56</a:t>
            </a:fld>
            <a:endParaRPr lang="en-US" dirty="0"/>
          </a:p>
        </p:txBody>
      </p:sp>
      <p:graphicFrame>
        <p:nvGraphicFramePr>
          <p:cNvPr id="9" name="Chart 8">
            <a:extLst>
              <a:ext uri="{FF2B5EF4-FFF2-40B4-BE49-F238E27FC236}">
                <a16:creationId xmlns:a16="http://schemas.microsoft.com/office/drawing/2014/main" id="{1840E03A-65AF-4F2A-866C-D5A8F6178AC2}"/>
              </a:ext>
            </a:extLst>
          </p:cNvPr>
          <p:cNvGraphicFramePr/>
          <p:nvPr>
            <p:extLst>
              <p:ext uri="{D42A27DB-BD31-4B8C-83A1-F6EECF244321}">
                <p14:modId xmlns:p14="http://schemas.microsoft.com/office/powerpoint/2010/main" val="3095389201"/>
              </p:ext>
            </p:extLst>
          </p:nvPr>
        </p:nvGraphicFramePr>
        <p:xfrm>
          <a:off x="3370692" y="563770"/>
          <a:ext cx="5773308" cy="3401878"/>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a:extLst>
              <a:ext uri="{FF2B5EF4-FFF2-40B4-BE49-F238E27FC236}">
                <a16:creationId xmlns:a16="http://schemas.microsoft.com/office/drawing/2014/main" id="{E3E2FD5D-E1F6-40E4-BC87-A03B546646F7}"/>
              </a:ext>
            </a:extLst>
          </p:cNvPr>
          <p:cNvSpPr txBox="1"/>
          <p:nvPr/>
        </p:nvSpPr>
        <p:spPr>
          <a:xfrm>
            <a:off x="6628785" y="3352800"/>
            <a:ext cx="89592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6E706E"/>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6E706E"/>
                </a:solidFill>
                <a:effectLst/>
                <a:uLnTx/>
                <a:uFillTx/>
                <a:latin typeface="Century Gothic" panose="020B0502020202020204" pitchFamily="34" charset="0"/>
              </a:rPr>
              <a:t>: n = 426</a:t>
            </a:r>
          </a:p>
        </p:txBody>
      </p:sp>
      <p:graphicFrame>
        <p:nvGraphicFramePr>
          <p:cNvPr id="3" name="Table 2">
            <a:extLst>
              <a:ext uri="{FF2B5EF4-FFF2-40B4-BE49-F238E27FC236}">
                <a16:creationId xmlns:a16="http://schemas.microsoft.com/office/drawing/2014/main" id="{B00C2C0C-EE79-4EFD-B4D4-764367A13450}"/>
              </a:ext>
            </a:extLst>
          </p:cNvPr>
          <p:cNvGraphicFramePr>
            <a:graphicFrameLocks noGrp="1"/>
          </p:cNvGraphicFramePr>
          <p:nvPr>
            <p:extLst>
              <p:ext uri="{D42A27DB-BD31-4B8C-83A1-F6EECF244321}">
                <p14:modId xmlns:p14="http://schemas.microsoft.com/office/powerpoint/2010/main" val="1424992203"/>
              </p:ext>
            </p:extLst>
          </p:nvPr>
        </p:nvGraphicFramePr>
        <p:xfrm>
          <a:off x="533963" y="3833588"/>
          <a:ext cx="11074458" cy="1791806"/>
        </p:xfrm>
        <a:graphic>
          <a:graphicData uri="http://schemas.openxmlformats.org/drawingml/2006/table">
            <a:tbl>
              <a:tblPr/>
              <a:tblGrid>
                <a:gridCol w="1564633">
                  <a:extLst>
                    <a:ext uri="{9D8B030D-6E8A-4147-A177-3AD203B41FA5}">
                      <a16:colId xmlns:a16="http://schemas.microsoft.com/office/drawing/2014/main" val="3888173855"/>
                    </a:ext>
                  </a:extLst>
                </a:gridCol>
                <a:gridCol w="380393">
                  <a:extLst>
                    <a:ext uri="{9D8B030D-6E8A-4147-A177-3AD203B41FA5}">
                      <a16:colId xmlns:a16="http://schemas.microsoft.com/office/drawing/2014/main" val="337036178"/>
                    </a:ext>
                  </a:extLst>
                </a:gridCol>
                <a:gridCol w="380393">
                  <a:extLst>
                    <a:ext uri="{9D8B030D-6E8A-4147-A177-3AD203B41FA5}">
                      <a16:colId xmlns:a16="http://schemas.microsoft.com/office/drawing/2014/main" val="2555011476"/>
                    </a:ext>
                  </a:extLst>
                </a:gridCol>
                <a:gridCol w="380393">
                  <a:extLst>
                    <a:ext uri="{9D8B030D-6E8A-4147-A177-3AD203B41FA5}">
                      <a16:colId xmlns:a16="http://schemas.microsoft.com/office/drawing/2014/main" val="3139419252"/>
                    </a:ext>
                  </a:extLst>
                </a:gridCol>
                <a:gridCol w="380393">
                  <a:extLst>
                    <a:ext uri="{9D8B030D-6E8A-4147-A177-3AD203B41FA5}">
                      <a16:colId xmlns:a16="http://schemas.microsoft.com/office/drawing/2014/main" val="1099762913"/>
                    </a:ext>
                  </a:extLst>
                </a:gridCol>
                <a:gridCol w="380393">
                  <a:extLst>
                    <a:ext uri="{9D8B030D-6E8A-4147-A177-3AD203B41FA5}">
                      <a16:colId xmlns:a16="http://schemas.microsoft.com/office/drawing/2014/main" val="147612294"/>
                    </a:ext>
                  </a:extLst>
                </a:gridCol>
                <a:gridCol w="380393">
                  <a:extLst>
                    <a:ext uri="{9D8B030D-6E8A-4147-A177-3AD203B41FA5}">
                      <a16:colId xmlns:a16="http://schemas.microsoft.com/office/drawing/2014/main" val="3639340798"/>
                    </a:ext>
                  </a:extLst>
                </a:gridCol>
                <a:gridCol w="380393">
                  <a:extLst>
                    <a:ext uri="{9D8B030D-6E8A-4147-A177-3AD203B41FA5}">
                      <a16:colId xmlns:a16="http://schemas.microsoft.com/office/drawing/2014/main" val="3873953826"/>
                    </a:ext>
                  </a:extLst>
                </a:gridCol>
                <a:gridCol w="380393">
                  <a:extLst>
                    <a:ext uri="{9D8B030D-6E8A-4147-A177-3AD203B41FA5}">
                      <a16:colId xmlns:a16="http://schemas.microsoft.com/office/drawing/2014/main" val="117867338"/>
                    </a:ext>
                  </a:extLst>
                </a:gridCol>
                <a:gridCol w="380393">
                  <a:extLst>
                    <a:ext uri="{9D8B030D-6E8A-4147-A177-3AD203B41FA5}">
                      <a16:colId xmlns:a16="http://schemas.microsoft.com/office/drawing/2014/main" val="764501331"/>
                    </a:ext>
                  </a:extLst>
                </a:gridCol>
                <a:gridCol w="380393">
                  <a:extLst>
                    <a:ext uri="{9D8B030D-6E8A-4147-A177-3AD203B41FA5}">
                      <a16:colId xmlns:a16="http://schemas.microsoft.com/office/drawing/2014/main" val="2447235437"/>
                    </a:ext>
                  </a:extLst>
                </a:gridCol>
                <a:gridCol w="380393">
                  <a:extLst>
                    <a:ext uri="{9D8B030D-6E8A-4147-A177-3AD203B41FA5}">
                      <a16:colId xmlns:a16="http://schemas.microsoft.com/office/drawing/2014/main" val="3113534749"/>
                    </a:ext>
                  </a:extLst>
                </a:gridCol>
                <a:gridCol w="380393">
                  <a:extLst>
                    <a:ext uri="{9D8B030D-6E8A-4147-A177-3AD203B41FA5}">
                      <a16:colId xmlns:a16="http://schemas.microsoft.com/office/drawing/2014/main" val="1042930483"/>
                    </a:ext>
                  </a:extLst>
                </a:gridCol>
                <a:gridCol w="380393">
                  <a:extLst>
                    <a:ext uri="{9D8B030D-6E8A-4147-A177-3AD203B41FA5}">
                      <a16:colId xmlns:a16="http://schemas.microsoft.com/office/drawing/2014/main" val="3620555787"/>
                    </a:ext>
                  </a:extLst>
                </a:gridCol>
                <a:gridCol w="380393">
                  <a:extLst>
                    <a:ext uri="{9D8B030D-6E8A-4147-A177-3AD203B41FA5}">
                      <a16:colId xmlns:a16="http://schemas.microsoft.com/office/drawing/2014/main" val="2257138685"/>
                    </a:ext>
                  </a:extLst>
                </a:gridCol>
                <a:gridCol w="380393">
                  <a:extLst>
                    <a:ext uri="{9D8B030D-6E8A-4147-A177-3AD203B41FA5}">
                      <a16:colId xmlns:a16="http://schemas.microsoft.com/office/drawing/2014/main" val="598808549"/>
                    </a:ext>
                  </a:extLst>
                </a:gridCol>
                <a:gridCol w="380393">
                  <a:extLst>
                    <a:ext uri="{9D8B030D-6E8A-4147-A177-3AD203B41FA5}">
                      <a16:colId xmlns:a16="http://schemas.microsoft.com/office/drawing/2014/main" val="4160695482"/>
                    </a:ext>
                  </a:extLst>
                </a:gridCol>
                <a:gridCol w="380393">
                  <a:extLst>
                    <a:ext uri="{9D8B030D-6E8A-4147-A177-3AD203B41FA5}">
                      <a16:colId xmlns:a16="http://schemas.microsoft.com/office/drawing/2014/main" val="191571956"/>
                    </a:ext>
                  </a:extLst>
                </a:gridCol>
                <a:gridCol w="380393">
                  <a:extLst>
                    <a:ext uri="{9D8B030D-6E8A-4147-A177-3AD203B41FA5}">
                      <a16:colId xmlns:a16="http://schemas.microsoft.com/office/drawing/2014/main" val="1449597634"/>
                    </a:ext>
                  </a:extLst>
                </a:gridCol>
                <a:gridCol w="380393">
                  <a:extLst>
                    <a:ext uri="{9D8B030D-6E8A-4147-A177-3AD203B41FA5}">
                      <a16:colId xmlns:a16="http://schemas.microsoft.com/office/drawing/2014/main" val="2211302328"/>
                    </a:ext>
                  </a:extLst>
                </a:gridCol>
                <a:gridCol w="380393">
                  <a:extLst>
                    <a:ext uri="{9D8B030D-6E8A-4147-A177-3AD203B41FA5}">
                      <a16:colId xmlns:a16="http://schemas.microsoft.com/office/drawing/2014/main" val="2686205519"/>
                    </a:ext>
                  </a:extLst>
                </a:gridCol>
                <a:gridCol w="380393">
                  <a:extLst>
                    <a:ext uri="{9D8B030D-6E8A-4147-A177-3AD203B41FA5}">
                      <a16:colId xmlns:a16="http://schemas.microsoft.com/office/drawing/2014/main" val="2148301461"/>
                    </a:ext>
                  </a:extLst>
                </a:gridCol>
                <a:gridCol w="380393">
                  <a:extLst>
                    <a:ext uri="{9D8B030D-6E8A-4147-A177-3AD203B41FA5}">
                      <a16:colId xmlns:a16="http://schemas.microsoft.com/office/drawing/2014/main" val="449013758"/>
                    </a:ext>
                  </a:extLst>
                </a:gridCol>
                <a:gridCol w="380393">
                  <a:extLst>
                    <a:ext uri="{9D8B030D-6E8A-4147-A177-3AD203B41FA5}">
                      <a16:colId xmlns:a16="http://schemas.microsoft.com/office/drawing/2014/main" val="179284323"/>
                    </a:ext>
                  </a:extLst>
                </a:gridCol>
                <a:gridCol w="380393">
                  <a:extLst>
                    <a:ext uri="{9D8B030D-6E8A-4147-A177-3AD203B41FA5}">
                      <a16:colId xmlns:a16="http://schemas.microsoft.com/office/drawing/2014/main" val="2955413102"/>
                    </a:ext>
                  </a:extLst>
                </a:gridCol>
                <a:gridCol w="380393">
                  <a:extLst>
                    <a:ext uri="{9D8B030D-6E8A-4147-A177-3AD203B41FA5}">
                      <a16:colId xmlns:a16="http://schemas.microsoft.com/office/drawing/2014/main" val="2539617964"/>
                    </a:ext>
                  </a:extLst>
                </a:gridCol>
              </a:tblGrid>
              <a:tr h="327122">
                <a:tc>
                  <a:txBody>
                    <a:bodyPr/>
                    <a:lstStyle/>
                    <a:p>
                      <a:pPr algn="l" fontAlgn="b"/>
                      <a:r>
                        <a:rPr lang="en-US" sz="800" b="0" i="0" u="none" strike="noStrike" dirty="0">
                          <a:solidFill>
                            <a:schemeClr val="tx1"/>
                          </a:solidFill>
                          <a:effectLst/>
                          <a:latin typeface="Century Gothic" panose="020B0502020202020204" pitchFamily="34" charset="0"/>
                        </a:rPr>
                        <a:t> </a:t>
                      </a:r>
                    </a:p>
                  </a:txBody>
                  <a:tcPr marL="4089" marR="4089" marT="4089" marB="0" anchor="b">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a:solidFill>
                            <a:srgbClr val="000000"/>
                          </a:solidFill>
                          <a:effectLst/>
                          <a:latin typeface="Century Gothic" panose="020B0502020202020204" pitchFamily="34" charset="0"/>
                        </a:rPr>
                        <a:t>Veličina preduzeća</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effectLst/>
                          <a:latin typeface="Century Gothic" panose="020B0502020202020204" pitchFamily="34" charset="0"/>
                        </a:rPr>
                        <a:t>Privredno društvo</a:t>
                      </a:r>
                      <a:br>
                        <a:rPr lang="en-US" sz="800" b="0" i="0" u="none" strike="noStrike">
                          <a:solidFill>
                            <a:srgbClr val="000000"/>
                          </a:solidFill>
                          <a:effectLst/>
                          <a:latin typeface="Century Gothic" panose="020B0502020202020204" pitchFamily="34" charset="0"/>
                        </a:rPr>
                      </a:br>
                      <a:r>
                        <a:rPr lang="en-US" sz="800" b="0" i="0" u="none" strike="noStrike">
                          <a:solidFill>
                            <a:srgbClr val="000000"/>
                          </a:solidFill>
                          <a:effectLst/>
                          <a:latin typeface="Century Gothic" panose="020B0502020202020204" pitchFamily="34" charset="0"/>
                        </a:rPr>
                        <a:t>Preduzetnik</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effectLst/>
                          <a:latin typeface="Century Gothic" panose="020B0502020202020204" pitchFamily="34" charset="0"/>
                        </a:rPr>
                        <a:t>Teritorija poslovanja</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Sedište</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Delatnost</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Osnivanje firme</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480247888"/>
                  </a:ext>
                </a:extLst>
              </a:tr>
              <a:tr h="842338">
                <a:tc>
                  <a:txBody>
                    <a:bodyPr/>
                    <a:lstStyle/>
                    <a:p>
                      <a:pPr algn="l" fontAlgn="b"/>
                      <a:r>
                        <a:rPr lang="en-US" sz="800" b="0" i="0" u="none" strike="noStrike">
                          <a:solidFill>
                            <a:schemeClr val="tx1"/>
                          </a:solidFill>
                          <a:effectLst/>
                          <a:latin typeface="Century Gothic" panose="020B0502020202020204" pitchFamily="34" charset="0"/>
                        </a:rPr>
                        <a:t> </a:t>
                      </a:r>
                    </a:p>
                  </a:txBody>
                  <a:tcPr marL="4089" marR="4089" marT="4089" marB="0" anchor="b">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noFill/>
                  </a:tcPr>
                </a:tc>
                <a:tc>
                  <a:txBody>
                    <a:bodyPr/>
                    <a:lstStyle/>
                    <a:p>
                      <a:pPr algn="ctr" fontAlgn="ctr"/>
                      <a:r>
                        <a:rPr lang="en-US" sz="800" b="0" i="0" u="none" strike="noStrike">
                          <a:solidFill>
                            <a:srgbClr val="000000"/>
                          </a:solidFill>
                          <a:effectLst/>
                          <a:latin typeface="Century Gothic" panose="020B0502020202020204" pitchFamily="34" charset="0"/>
                        </a:rPr>
                        <a:t>Total</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Veliko</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Srednje</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Malo</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Mikro</a:t>
                      </a:r>
                      <a:endParaRPr lang="en-US" sz="800" b="0" i="0" u="none" strike="noStrike" dirty="0">
                        <a:solidFill>
                          <a:srgbClr val="000000"/>
                        </a:solidFill>
                        <a:effectLst/>
                        <a:latin typeface="Century Gothic" panose="020B0502020202020204" pitchFamily="34" charset="0"/>
                      </a:endParaRP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Privredno</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društvo</a:t>
                      </a:r>
                      <a:endParaRPr lang="en-US" sz="800" b="0" i="0" u="none" strike="noStrike" dirty="0">
                        <a:solidFill>
                          <a:srgbClr val="000000"/>
                        </a:solidFill>
                        <a:effectLst/>
                        <a:latin typeface="Century Gothic" panose="020B0502020202020204" pitchFamily="34" charset="0"/>
                      </a:endParaRP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Preduzetnik</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Lokalni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nivo</a:t>
                      </a:r>
                      <a:r>
                        <a:rPr lang="en-US" sz="800" b="0" i="0" u="none" strike="noStrike" dirty="0">
                          <a:solidFill>
                            <a:srgbClr val="000000"/>
                          </a:solidFill>
                          <a:effectLst/>
                          <a:latin typeface="Century Gothic" panose="020B0502020202020204" pitchFamily="34" charset="0"/>
                        </a:rPr>
                        <a:t> (grad)</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Regionalni nivo</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Nacionalni nivo (Srbija)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Region Zapadnog Balkana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Evropski nivo</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Drugi kontitenti</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Beograd</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Vojvodina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Istočna i Južna Srbija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Šumadija i Zapadna Srbija</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Proizvodnja</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Trgovina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Usluga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Drugo</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Do 2 god.</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 god.</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5-10 god.</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 god.</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7457620"/>
                  </a:ext>
                </a:extLst>
              </a:tr>
              <a:tr h="134938">
                <a:tc>
                  <a:txBody>
                    <a:bodyPr/>
                    <a:lstStyle/>
                    <a:p>
                      <a:pPr algn="ctr" fontAlgn="ctr"/>
                      <a:r>
                        <a:rPr lang="en-US" sz="800" b="0" i="0" u="none" strike="noStrike" dirty="0">
                          <a:solidFill>
                            <a:schemeClr val="tx1"/>
                          </a:solidFill>
                          <a:effectLst/>
                          <a:latin typeface="Century Gothic" panose="020B0502020202020204" pitchFamily="34" charset="0"/>
                        </a:rPr>
                        <a:t>n = </a:t>
                      </a:r>
                    </a:p>
                  </a:txBody>
                  <a:tcPr marL="4089" marR="4089" marT="408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800" b="0" i="0" u="none" strike="noStrike">
                          <a:solidFill>
                            <a:srgbClr val="FFFFFF"/>
                          </a:solidFill>
                          <a:effectLst/>
                          <a:latin typeface="Century Gothic" panose="020B0502020202020204" pitchFamily="34" charset="0"/>
                        </a:rPr>
                        <a:t>426</a:t>
                      </a:r>
                    </a:p>
                  </a:txBody>
                  <a:tcPr marL="4089" marR="4089" marT="4089"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29</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22</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60</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315</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201</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225</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198</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66</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90</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20</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34</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18</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150</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118</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54</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104</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68</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98</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195</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65</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16</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30</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116</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242</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2030697153"/>
                  </a:ext>
                </a:extLst>
              </a:tr>
              <a:tr h="171739">
                <a:tc>
                  <a:txBody>
                    <a:bodyPr/>
                    <a:lstStyle/>
                    <a:p>
                      <a:pPr algn="ctr" fontAlgn="b"/>
                      <a:r>
                        <a:rPr lang="en-US" sz="800" b="0" i="0" u="none" strike="noStrike">
                          <a:solidFill>
                            <a:schemeClr val="tx1"/>
                          </a:solidFill>
                          <a:effectLst/>
                          <a:latin typeface="Century Gothic" panose="020B0502020202020204" pitchFamily="34" charset="0"/>
                        </a:rPr>
                        <a:t> </a:t>
                      </a:r>
                    </a:p>
                  </a:txBody>
                  <a:tcPr marL="4089" marR="4089" marT="408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800" b="0" i="0" u="none" strike="noStrike">
                          <a:solidFill>
                            <a:srgbClr val="000000"/>
                          </a:solidFill>
                          <a:effectLst/>
                          <a:latin typeface="Century Gothic" panose="020B0502020202020204" pitchFamily="34" charset="0"/>
                        </a:rPr>
                        <a:t>(A)</a:t>
                      </a:r>
                    </a:p>
                  </a:txBody>
                  <a:tcPr marL="4089" marR="4089" marT="4089"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(F)</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(G)</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21750986"/>
                  </a:ext>
                </a:extLst>
              </a:tr>
              <a:tr h="272942">
                <a:tc>
                  <a:txBody>
                    <a:bodyPr/>
                    <a:lstStyle/>
                    <a:p>
                      <a:pPr algn="ctr" fontAlgn="b"/>
                      <a:r>
                        <a:rPr lang="en-US" sz="800" b="0" i="0" u="none" strike="noStrike" dirty="0">
                          <a:solidFill>
                            <a:schemeClr val="tx1"/>
                          </a:solidFill>
                          <a:effectLst/>
                          <a:latin typeface="Century Gothic" panose="020B0502020202020204" pitchFamily="34" charset="0"/>
                        </a:rPr>
                        <a:t>Da</a:t>
                      </a:r>
                    </a:p>
                  </a:txBody>
                  <a:tcPr marL="4089" marR="4089" marT="408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800" b="0" i="0" u="none" strike="noStrike">
                          <a:solidFill>
                            <a:srgbClr val="000000"/>
                          </a:solidFill>
                          <a:effectLst/>
                          <a:latin typeface="Century Gothic" panose="020B0502020202020204" pitchFamily="34" charset="0"/>
                        </a:rPr>
                        <a:t>6.8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9.3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10.3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6.6</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406483865"/>
                  </a:ext>
                </a:extLst>
              </a:tr>
            </a:tbl>
          </a:graphicData>
        </a:graphic>
      </p:graphicFrame>
      <p:sp>
        <p:nvSpPr>
          <p:cNvPr id="7" name="TextBox 6">
            <a:extLst>
              <a:ext uri="{FF2B5EF4-FFF2-40B4-BE49-F238E27FC236}">
                <a16:creationId xmlns:a16="http://schemas.microsoft.com/office/drawing/2014/main" id="{2EA4C586-C549-406B-8229-CA46920CC3F6}"/>
              </a:ext>
            </a:extLst>
          </p:cNvPr>
          <p:cNvSpPr txBox="1"/>
          <p:nvPr/>
        </p:nvSpPr>
        <p:spPr>
          <a:xfrm>
            <a:off x="533968" y="6023014"/>
            <a:ext cx="11074453" cy="523220"/>
          </a:xfrm>
          <a:prstGeom prst="rect">
            <a:avLst/>
          </a:prstGeom>
          <a:noFill/>
        </p:spPr>
        <p:txBody>
          <a:bodyPr wrap="square" lIns="0" rIns="0" rtlCol="0">
            <a:spAutoFit/>
          </a:bodyPr>
          <a:lstStyle/>
          <a:p>
            <a:pPr algn="just">
              <a:spcAft>
                <a:spcPts val="600"/>
              </a:spcAft>
              <a:defRPr/>
            </a:pPr>
            <a:r>
              <a:rPr lang="sr-Latn-RS" sz="1400" noProof="1">
                <a:solidFill>
                  <a:srgbClr val="6E706E"/>
                </a:solidFill>
                <a:latin typeface="Century Gothic" panose="020B0502020202020204" pitchFamily="34" charset="0"/>
              </a:rPr>
              <a:t>Takođe, ni oslanjanje na državne poreske olakšice nije zaživelo, budući da je manje od 7% privrednika apliciralo za neki vid poreske olakšice.   </a:t>
            </a:r>
          </a:p>
        </p:txBody>
      </p:sp>
      <p:sp>
        <p:nvSpPr>
          <p:cNvPr id="8" name="Rectangle 7">
            <a:extLst>
              <a:ext uri="{FF2B5EF4-FFF2-40B4-BE49-F238E27FC236}">
                <a16:creationId xmlns:a16="http://schemas.microsoft.com/office/drawing/2014/main" id="{FEEFB5A4-378B-414B-B6C9-AE71868CBD60}"/>
              </a:ext>
            </a:extLst>
          </p:cNvPr>
          <p:cNvSpPr/>
          <p:nvPr/>
        </p:nvSpPr>
        <p:spPr>
          <a:xfrm>
            <a:off x="5894173" y="5057203"/>
            <a:ext cx="400125" cy="56819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0" name="Rectangle 9">
            <a:extLst>
              <a:ext uri="{FF2B5EF4-FFF2-40B4-BE49-F238E27FC236}">
                <a16:creationId xmlns:a16="http://schemas.microsoft.com/office/drawing/2014/main" id="{4DE7A323-4A4F-4178-83CE-070605D9C533}"/>
              </a:ext>
            </a:extLst>
          </p:cNvPr>
          <p:cNvSpPr/>
          <p:nvPr/>
        </p:nvSpPr>
        <p:spPr>
          <a:xfrm>
            <a:off x="2463519" y="5057203"/>
            <a:ext cx="400125" cy="56819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1" name="Rectangle 10">
            <a:extLst>
              <a:ext uri="{FF2B5EF4-FFF2-40B4-BE49-F238E27FC236}">
                <a16:creationId xmlns:a16="http://schemas.microsoft.com/office/drawing/2014/main" id="{C37E600B-784F-4636-AEF5-B1E7B90C5BE1}"/>
              </a:ext>
            </a:extLst>
          </p:cNvPr>
          <p:cNvSpPr/>
          <p:nvPr/>
        </p:nvSpPr>
        <p:spPr>
          <a:xfrm>
            <a:off x="10082843" y="5057203"/>
            <a:ext cx="400125" cy="56819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2" name="Rectangle 11">
            <a:extLst>
              <a:ext uri="{FF2B5EF4-FFF2-40B4-BE49-F238E27FC236}">
                <a16:creationId xmlns:a16="http://schemas.microsoft.com/office/drawing/2014/main" id="{F5C544C6-59C3-4649-BEB6-EADA52E137A4}"/>
              </a:ext>
            </a:extLst>
          </p:cNvPr>
          <p:cNvSpPr/>
          <p:nvPr/>
        </p:nvSpPr>
        <p:spPr>
          <a:xfrm>
            <a:off x="6662263" y="5057203"/>
            <a:ext cx="400125" cy="56819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3"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Da li ste u procesu inoviranja/digitalne transformacije aplicirali</a:t>
            </a:r>
            <a:endParaRPr lang="sr-Latn-RS" sz="2000" dirty="0">
              <a:solidFill>
                <a:srgbClr val="004B88"/>
              </a:solidFill>
              <a:latin typeface="Century Gothic" panose="020B0502020202020204" pitchFamily="34" charset="0"/>
            </a:endParaRPr>
          </a:p>
          <a:p>
            <a:r>
              <a:rPr lang="it-IT" sz="2000" dirty="0">
                <a:solidFill>
                  <a:srgbClr val="004B88"/>
                </a:solidFill>
                <a:latin typeface="Century Gothic" panose="020B0502020202020204" pitchFamily="34" charset="0"/>
              </a:rPr>
              <a:t>za neki vid poreskih olakšica? </a:t>
            </a:r>
            <a:endParaRPr lang="en-US" sz="2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2653173474"/>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7BCA035-958A-4879-8098-A889BB1E34E4}"/>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57</a:t>
            </a:fld>
            <a:endParaRPr lang="en-US" dirty="0"/>
          </a:p>
        </p:txBody>
      </p:sp>
      <p:sp>
        <p:nvSpPr>
          <p:cNvPr id="7" name="TextBox 6">
            <a:extLst>
              <a:ext uri="{FF2B5EF4-FFF2-40B4-BE49-F238E27FC236}">
                <a16:creationId xmlns:a16="http://schemas.microsoft.com/office/drawing/2014/main" id="{CB2AE632-485E-4883-AAA3-4FE561F2B69A}"/>
              </a:ext>
            </a:extLst>
          </p:cNvPr>
          <p:cNvSpPr txBox="1"/>
          <p:nvPr/>
        </p:nvSpPr>
        <p:spPr>
          <a:xfrm>
            <a:off x="10837348" y="6431190"/>
            <a:ext cx="89592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706E7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706E70"/>
                </a:solidFill>
                <a:effectLst/>
                <a:uLnTx/>
                <a:uFillTx/>
                <a:latin typeface="Century Gothic" panose="020B0502020202020204" pitchFamily="34" charset="0"/>
              </a:rPr>
              <a:t>: n = 29</a:t>
            </a:r>
          </a:p>
        </p:txBody>
      </p:sp>
      <p:graphicFrame>
        <p:nvGraphicFramePr>
          <p:cNvPr id="8" name="Chart 7">
            <a:extLst>
              <a:ext uri="{FF2B5EF4-FFF2-40B4-BE49-F238E27FC236}">
                <a16:creationId xmlns:a16="http://schemas.microsoft.com/office/drawing/2014/main" id="{ABD630FA-990C-41BE-B890-12F05BE8E543}"/>
              </a:ext>
            </a:extLst>
          </p:cNvPr>
          <p:cNvGraphicFramePr/>
          <p:nvPr>
            <p:extLst>
              <p:ext uri="{D42A27DB-BD31-4B8C-83A1-F6EECF244321}">
                <p14:modId xmlns:p14="http://schemas.microsoft.com/office/powerpoint/2010/main" val="3449860908"/>
              </p:ext>
            </p:extLst>
          </p:nvPr>
        </p:nvGraphicFramePr>
        <p:xfrm>
          <a:off x="1326776" y="1419576"/>
          <a:ext cx="9297964" cy="3885168"/>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a:extLst>
              <a:ext uri="{FF2B5EF4-FFF2-40B4-BE49-F238E27FC236}">
                <a16:creationId xmlns:a16="http://schemas.microsoft.com/office/drawing/2014/main" id="{573B2D3F-52A3-4D66-8D9D-18BC295E0E1A}"/>
              </a:ext>
            </a:extLst>
          </p:cNvPr>
          <p:cNvSpPr txBox="1"/>
          <p:nvPr/>
        </p:nvSpPr>
        <p:spPr>
          <a:xfrm>
            <a:off x="533968" y="5674649"/>
            <a:ext cx="11143682" cy="523220"/>
          </a:xfrm>
          <a:prstGeom prst="rect">
            <a:avLst/>
          </a:prstGeom>
          <a:noFill/>
        </p:spPr>
        <p:txBody>
          <a:bodyPr wrap="square" lIns="0" rIns="0" rtlCol="0">
            <a:spAutoFit/>
          </a:bodyPr>
          <a:lstStyle/>
          <a:p>
            <a:pPr algn="just">
              <a:spcAft>
                <a:spcPts val="600"/>
              </a:spcAft>
              <a:defRPr/>
            </a:pPr>
            <a:r>
              <a:rPr lang="sr-Latn-RS" sz="1400" noProof="1">
                <a:solidFill>
                  <a:srgbClr val="6E706E"/>
                </a:solidFill>
                <a:latin typeface="Century Gothic" panose="020B0502020202020204" pitchFamily="34" charset="0"/>
              </a:rPr>
              <a:t>Najčešće korišćene poreske olakšice od strane privrednika su: do 70% oslobađanja od poreza i doprinosa za novo zapošljavanje, kao i 70% umanjenja osnovice poreza i doprinosa za zapošljavanje mladih povratnika, kao i poreska olakšica Step up in basis. </a:t>
            </a:r>
          </a:p>
        </p:txBody>
      </p:sp>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Koju ste poresku olakšicu koristili?</a:t>
            </a:r>
            <a:endParaRPr lang="en-US" sz="2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1483458880"/>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hart 5">
            <a:extLst>
              <a:ext uri="{FF2B5EF4-FFF2-40B4-BE49-F238E27FC236}">
                <a16:creationId xmlns:a16="http://schemas.microsoft.com/office/drawing/2014/main" id="{F4B8816A-471D-4249-8918-BDF89DF0D862}"/>
              </a:ext>
            </a:extLst>
          </p:cNvPr>
          <p:cNvGraphicFramePr/>
          <p:nvPr>
            <p:extLst>
              <p:ext uri="{D42A27DB-BD31-4B8C-83A1-F6EECF244321}">
                <p14:modId xmlns:p14="http://schemas.microsoft.com/office/powerpoint/2010/main" val="1144860325"/>
              </p:ext>
            </p:extLst>
          </p:nvPr>
        </p:nvGraphicFramePr>
        <p:xfrm>
          <a:off x="-436880" y="834464"/>
          <a:ext cx="13292464" cy="2872788"/>
        </p:xfrm>
        <a:graphic>
          <a:graphicData uri="http://schemas.openxmlformats.org/drawingml/2006/chart">
            <c:chart xmlns:c="http://schemas.openxmlformats.org/drawingml/2006/chart" xmlns:r="http://schemas.openxmlformats.org/officeDocument/2006/relationships" r:id="rId3"/>
          </a:graphicData>
        </a:graphic>
      </p:graphicFrame>
      <p:sp>
        <p:nvSpPr>
          <p:cNvPr id="2" name="Slide Number Placeholder 1">
            <a:extLst>
              <a:ext uri="{FF2B5EF4-FFF2-40B4-BE49-F238E27FC236}">
                <a16:creationId xmlns:a16="http://schemas.microsoft.com/office/drawing/2014/main" id="{2305BBB0-0807-49DF-84F9-91A2ECA18C75}"/>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58</a:t>
            </a:fld>
            <a:endParaRPr lang="en-US" dirty="0"/>
          </a:p>
        </p:txBody>
      </p:sp>
      <p:sp>
        <p:nvSpPr>
          <p:cNvPr id="13" name="TextBox 12">
            <a:extLst>
              <a:ext uri="{FF2B5EF4-FFF2-40B4-BE49-F238E27FC236}">
                <a16:creationId xmlns:a16="http://schemas.microsoft.com/office/drawing/2014/main" id="{EF22715C-329B-4985-B298-76BAA0DB8E57}"/>
              </a:ext>
            </a:extLst>
          </p:cNvPr>
          <p:cNvSpPr txBox="1"/>
          <p:nvPr/>
        </p:nvSpPr>
        <p:spPr>
          <a:xfrm>
            <a:off x="11364414" y="3137356"/>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6E706E"/>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6E706E"/>
                </a:solidFill>
                <a:effectLst/>
                <a:uLnTx/>
                <a:uFillTx/>
                <a:latin typeface="Century Gothic" panose="020B0502020202020204" pitchFamily="34" charset="0"/>
              </a:rPr>
              <a:t>: n = 105</a:t>
            </a:r>
          </a:p>
        </p:txBody>
      </p:sp>
      <p:sp>
        <p:nvSpPr>
          <p:cNvPr id="8" name="TextBox 7">
            <a:extLst>
              <a:ext uri="{FF2B5EF4-FFF2-40B4-BE49-F238E27FC236}">
                <a16:creationId xmlns:a16="http://schemas.microsoft.com/office/drawing/2014/main" id="{8BE585A8-D5A6-4CEC-8B69-20ABD135281F}"/>
              </a:ext>
            </a:extLst>
          </p:cNvPr>
          <p:cNvSpPr txBox="1"/>
          <p:nvPr/>
        </p:nvSpPr>
        <p:spPr>
          <a:xfrm>
            <a:off x="533968" y="966203"/>
            <a:ext cx="11298090" cy="246221"/>
          </a:xfrm>
          <a:prstGeom prst="rect">
            <a:avLst/>
          </a:prstGeom>
          <a:noFill/>
        </p:spPr>
        <p:txBody>
          <a:bodyPr wrap="square" lIns="0">
            <a:spAutoFit/>
          </a:bodyPr>
          <a:lstStyle/>
          <a:p>
            <a:pPr marL="0" marR="0">
              <a:spcBef>
                <a:spcPts val="0"/>
              </a:spcBef>
              <a:spcAft>
                <a:spcPts val="0"/>
              </a:spcAft>
            </a:pPr>
            <a:r>
              <a:rPr lang="de-DE" sz="1000" i="1" dirty="0">
                <a:solidFill>
                  <a:srgbClr val="0080C6"/>
                </a:solidFill>
                <a:effectLst/>
                <a:latin typeface="Century Gothic" panose="020B0502020202020204" pitchFamily="34" charset="0"/>
                <a:ea typeface="Arial" panose="020B0604020202020204" pitchFamily="34" charset="0"/>
              </a:rPr>
              <a:t>Koristite skalu 1-10, gde ocena 1 znači da uopšte nije bila od koristi, a ocena 10 da vam je izuzetno koristila. </a:t>
            </a:r>
            <a:endParaRPr lang="en-US" sz="1000" i="1" dirty="0">
              <a:solidFill>
                <a:srgbClr val="0080C6"/>
              </a:solidFill>
              <a:effectLst/>
              <a:latin typeface="Century Gothic" panose="020B0502020202020204" pitchFamily="34" charset="0"/>
              <a:ea typeface="Arial" panose="020B0604020202020204" pitchFamily="34" charset="0"/>
            </a:endParaRPr>
          </a:p>
        </p:txBody>
      </p:sp>
      <p:sp>
        <p:nvSpPr>
          <p:cNvPr id="9" name="TextBox 8">
            <a:extLst>
              <a:ext uri="{FF2B5EF4-FFF2-40B4-BE49-F238E27FC236}">
                <a16:creationId xmlns:a16="http://schemas.microsoft.com/office/drawing/2014/main" id="{8E6FD8C8-5D1F-43B5-97DD-52F5D7A64C7A}"/>
              </a:ext>
            </a:extLst>
          </p:cNvPr>
          <p:cNvSpPr txBox="1"/>
          <p:nvPr/>
        </p:nvSpPr>
        <p:spPr>
          <a:xfrm>
            <a:off x="4857301" y="1298403"/>
            <a:ext cx="2477397" cy="307777"/>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dirty="0" err="1">
                <a:ln>
                  <a:noFill/>
                </a:ln>
                <a:solidFill>
                  <a:srgbClr val="6E706E"/>
                </a:solidFill>
                <a:effectLst/>
                <a:uLnTx/>
                <a:uFillTx/>
                <a:latin typeface="Century Gothic" panose="020B0502020202020204" pitchFamily="34" charset="0"/>
              </a:rPr>
              <a:t>Prosečna</a:t>
            </a:r>
            <a:r>
              <a:rPr kumimoji="0" lang="en-US" sz="1400" b="1" u="none" strike="noStrike" kern="1200" cap="none" spc="0" normalizeH="0" baseline="0" noProof="0" dirty="0">
                <a:ln>
                  <a:noFill/>
                </a:ln>
                <a:solidFill>
                  <a:srgbClr val="6E706E"/>
                </a:solidFill>
                <a:effectLst/>
                <a:uLnTx/>
                <a:uFillTx/>
                <a:latin typeface="Century Gothic" panose="020B0502020202020204" pitchFamily="34" charset="0"/>
              </a:rPr>
              <a:t> </a:t>
            </a:r>
            <a:r>
              <a:rPr kumimoji="0" lang="en-US" sz="1400" b="1" u="none" strike="noStrike" kern="1200" cap="none" spc="0" normalizeH="0" baseline="0" noProof="0" dirty="0" err="1">
                <a:ln>
                  <a:noFill/>
                </a:ln>
                <a:solidFill>
                  <a:srgbClr val="6E706E"/>
                </a:solidFill>
                <a:effectLst/>
                <a:uLnTx/>
                <a:uFillTx/>
                <a:latin typeface="Century Gothic" panose="020B0502020202020204" pitchFamily="34" charset="0"/>
              </a:rPr>
              <a:t>ocena</a:t>
            </a:r>
            <a:r>
              <a:rPr kumimoji="0" lang="en-US" sz="1400" b="1" u="none" strike="noStrike" kern="1200" cap="none" spc="0" normalizeH="0" baseline="0" noProof="0" dirty="0">
                <a:ln>
                  <a:noFill/>
                </a:ln>
                <a:solidFill>
                  <a:srgbClr val="6E706E"/>
                </a:solidFill>
                <a:effectLst/>
                <a:uLnTx/>
                <a:uFillTx/>
                <a:latin typeface="Century Gothic" panose="020B0502020202020204" pitchFamily="34" charset="0"/>
              </a:rPr>
              <a:t> = 6.7</a:t>
            </a:r>
            <a:endParaRPr kumimoji="0" lang="en-US" b="1" u="none" strike="noStrike" kern="1200" cap="none" spc="0" normalizeH="0" baseline="0" noProof="0" dirty="0">
              <a:ln>
                <a:noFill/>
              </a:ln>
              <a:solidFill>
                <a:srgbClr val="6E706E"/>
              </a:solidFill>
              <a:effectLst/>
              <a:uLnTx/>
              <a:uFillTx/>
              <a:latin typeface="Century Gothic" panose="020B0502020202020204" pitchFamily="34" charset="0"/>
            </a:endParaRPr>
          </a:p>
        </p:txBody>
      </p:sp>
      <p:graphicFrame>
        <p:nvGraphicFramePr>
          <p:cNvPr id="3" name="Table 2">
            <a:extLst>
              <a:ext uri="{FF2B5EF4-FFF2-40B4-BE49-F238E27FC236}">
                <a16:creationId xmlns:a16="http://schemas.microsoft.com/office/drawing/2014/main" id="{1E6E99CB-0C73-435D-A8BA-63FB7E7C82F8}"/>
              </a:ext>
            </a:extLst>
          </p:cNvPr>
          <p:cNvGraphicFramePr>
            <a:graphicFrameLocks noGrp="1"/>
          </p:cNvGraphicFramePr>
          <p:nvPr>
            <p:extLst>
              <p:ext uri="{D42A27DB-BD31-4B8C-83A1-F6EECF244321}">
                <p14:modId xmlns:p14="http://schemas.microsoft.com/office/powerpoint/2010/main" val="266774763"/>
              </p:ext>
            </p:extLst>
          </p:nvPr>
        </p:nvGraphicFramePr>
        <p:xfrm>
          <a:off x="533966" y="3543954"/>
          <a:ext cx="11096558" cy="2525656"/>
        </p:xfrm>
        <a:graphic>
          <a:graphicData uri="http://schemas.openxmlformats.org/drawingml/2006/table">
            <a:tbl>
              <a:tblPr/>
              <a:tblGrid>
                <a:gridCol w="1567758">
                  <a:extLst>
                    <a:ext uri="{9D8B030D-6E8A-4147-A177-3AD203B41FA5}">
                      <a16:colId xmlns:a16="http://schemas.microsoft.com/office/drawing/2014/main" val="251727789"/>
                    </a:ext>
                  </a:extLst>
                </a:gridCol>
                <a:gridCol w="381152">
                  <a:extLst>
                    <a:ext uri="{9D8B030D-6E8A-4147-A177-3AD203B41FA5}">
                      <a16:colId xmlns:a16="http://schemas.microsoft.com/office/drawing/2014/main" val="3187160505"/>
                    </a:ext>
                  </a:extLst>
                </a:gridCol>
                <a:gridCol w="381152">
                  <a:extLst>
                    <a:ext uri="{9D8B030D-6E8A-4147-A177-3AD203B41FA5}">
                      <a16:colId xmlns:a16="http://schemas.microsoft.com/office/drawing/2014/main" val="855969771"/>
                    </a:ext>
                  </a:extLst>
                </a:gridCol>
                <a:gridCol w="381152">
                  <a:extLst>
                    <a:ext uri="{9D8B030D-6E8A-4147-A177-3AD203B41FA5}">
                      <a16:colId xmlns:a16="http://schemas.microsoft.com/office/drawing/2014/main" val="2820509031"/>
                    </a:ext>
                  </a:extLst>
                </a:gridCol>
                <a:gridCol w="381152">
                  <a:extLst>
                    <a:ext uri="{9D8B030D-6E8A-4147-A177-3AD203B41FA5}">
                      <a16:colId xmlns:a16="http://schemas.microsoft.com/office/drawing/2014/main" val="2905955968"/>
                    </a:ext>
                  </a:extLst>
                </a:gridCol>
                <a:gridCol w="381152">
                  <a:extLst>
                    <a:ext uri="{9D8B030D-6E8A-4147-A177-3AD203B41FA5}">
                      <a16:colId xmlns:a16="http://schemas.microsoft.com/office/drawing/2014/main" val="2180379151"/>
                    </a:ext>
                  </a:extLst>
                </a:gridCol>
                <a:gridCol w="381152">
                  <a:extLst>
                    <a:ext uri="{9D8B030D-6E8A-4147-A177-3AD203B41FA5}">
                      <a16:colId xmlns:a16="http://schemas.microsoft.com/office/drawing/2014/main" val="2219298698"/>
                    </a:ext>
                  </a:extLst>
                </a:gridCol>
                <a:gridCol w="381152">
                  <a:extLst>
                    <a:ext uri="{9D8B030D-6E8A-4147-A177-3AD203B41FA5}">
                      <a16:colId xmlns:a16="http://schemas.microsoft.com/office/drawing/2014/main" val="2339298074"/>
                    </a:ext>
                  </a:extLst>
                </a:gridCol>
                <a:gridCol w="381152">
                  <a:extLst>
                    <a:ext uri="{9D8B030D-6E8A-4147-A177-3AD203B41FA5}">
                      <a16:colId xmlns:a16="http://schemas.microsoft.com/office/drawing/2014/main" val="3576872161"/>
                    </a:ext>
                  </a:extLst>
                </a:gridCol>
                <a:gridCol w="381152">
                  <a:extLst>
                    <a:ext uri="{9D8B030D-6E8A-4147-A177-3AD203B41FA5}">
                      <a16:colId xmlns:a16="http://schemas.microsoft.com/office/drawing/2014/main" val="2357879335"/>
                    </a:ext>
                  </a:extLst>
                </a:gridCol>
                <a:gridCol w="381152">
                  <a:extLst>
                    <a:ext uri="{9D8B030D-6E8A-4147-A177-3AD203B41FA5}">
                      <a16:colId xmlns:a16="http://schemas.microsoft.com/office/drawing/2014/main" val="900474006"/>
                    </a:ext>
                  </a:extLst>
                </a:gridCol>
                <a:gridCol w="381152">
                  <a:extLst>
                    <a:ext uri="{9D8B030D-6E8A-4147-A177-3AD203B41FA5}">
                      <a16:colId xmlns:a16="http://schemas.microsoft.com/office/drawing/2014/main" val="880690058"/>
                    </a:ext>
                  </a:extLst>
                </a:gridCol>
                <a:gridCol w="381152">
                  <a:extLst>
                    <a:ext uri="{9D8B030D-6E8A-4147-A177-3AD203B41FA5}">
                      <a16:colId xmlns:a16="http://schemas.microsoft.com/office/drawing/2014/main" val="2801889860"/>
                    </a:ext>
                  </a:extLst>
                </a:gridCol>
                <a:gridCol w="381152">
                  <a:extLst>
                    <a:ext uri="{9D8B030D-6E8A-4147-A177-3AD203B41FA5}">
                      <a16:colId xmlns:a16="http://schemas.microsoft.com/office/drawing/2014/main" val="3437008369"/>
                    </a:ext>
                  </a:extLst>
                </a:gridCol>
                <a:gridCol w="381152">
                  <a:extLst>
                    <a:ext uri="{9D8B030D-6E8A-4147-A177-3AD203B41FA5}">
                      <a16:colId xmlns:a16="http://schemas.microsoft.com/office/drawing/2014/main" val="2632203564"/>
                    </a:ext>
                  </a:extLst>
                </a:gridCol>
                <a:gridCol w="381152">
                  <a:extLst>
                    <a:ext uri="{9D8B030D-6E8A-4147-A177-3AD203B41FA5}">
                      <a16:colId xmlns:a16="http://schemas.microsoft.com/office/drawing/2014/main" val="4011815343"/>
                    </a:ext>
                  </a:extLst>
                </a:gridCol>
                <a:gridCol w="381152">
                  <a:extLst>
                    <a:ext uri="{9D8B030D-6E8A-4147-A177-3AD203B41FA5}">
                      <a16:colId xmlns:a16="http://schemas.microsoft.com/office/drawing/2014/main" val="3693803608"/>
                    </a:ext>
                  </a:extLst>
                </a:gridCol>
                <a:gridCol w="381152">
                  <a:extLst>
                    <a:ext uri="{9D8B030D-6E8A-4147-A177-3AD203B41FA5}">
                      <a16:colId xmlns:a16="http://schemas.microsoft.com/office/drawing/2014/main" val="1924418239"/>
                    </a:ext>
                  </a:extLst>
                </a:gridCol>
                <a:gridCol w="381152">
                  <a:extLst>
                    <a:ext uri="{9D8B030D-6E8A-4147-A177-3AD203B41FA5}">
                      <a16:colId xmlns:a16="http://schemas.microsoft.com/office/drawing/2014/main" val="2503983746"/>
                    </a:ext>
                  </a:extLst>
                </a:gridCol>
                <a:gridCol w="381152">
                  <a:extLst>
                    <a:ext uri="{9D8B030D-6E8A-4147-A177-3AD203B41FA5}">
                      <a16:colId xmlns:a16="http://schemas.microsoft.com/office/drawing/2014/main" val="3192167408"/>
                    </a:ext>
                  </a:extLst>
                </a:gridCol>
                <a:gridCol w="381152">
                  <a:extLst>
                    <a:ext uri="{9D8B030D-6E8A-4147-A177-3AD203B41FA5}">
                      <a16:colId xmlns:a16="http://schemas.microsoft.com/office/drawing/2014/main" val="384955931"/>
                    </a:ext>
                  </a:extLst>
                </a:gridCol>
                <a:gridCol w="381152">
                  <a:extLst>
                    <a:ext uri="{9D8B030D-6E8A-4147-A177-3AD203B41FA5}">
                      <a16:colId xmlns:a16="http://schemas.microsoft.com/office/drawing/2014/main" val="2956824909"/>
                    </a:ext>
                  </a:extLst>
                </a:gridCol>
                <a:gridCol w="381152">
                  <a:extLst>
                    <a:ext uri="{9D8B030D-6E8A-4147-A177-3AD203B41FA5}">
                      <a16:colId xmlns:a16="http://schemas.microsoft.com/office/drawing/2014/main" val="2371671405"/>
                    </a:ext>
                  </a:extLst>
                </a:gridCol>
                <a:gridCol w="381152">
                  <a:extLst>
                    <a:ext uri="{9D8B030D-6E8A-4147-A177-3AD203B41FA5}">
                      <a16:colId xmlns:a16="http://schemas.microsoft.com/office/drawing/2014/main" val="3020293903"/>
                    </a:ext>
                  </a:extLst>
                </a:gridCol>
                <a:gridCol w="381152">
                  <a:extLst>
                    <a:ext uri="{9D8B030D-6E8A-4147-A177-3AD203B41FA5}">
                      <a16:colId xmlns:a16="http://schemas.microsoft.com/office/drawing/2014/main" val="3131072656"/>
                    </a:ext>
                  </a:extLst>
                </a:gridCol>
                <a:gridCol w="381152">
                  <a:extLst>
                    <a:ext uri="{9D8B030D-6E8A-4147-A177-3AD203B41FA5}">
                      <a16:colId xmlns:a16="http://schemas.microsoft.com/office/drawing/2014/main" val="417333318"/>
                    </a:ext>
                  </a:extLst>
                </a:gridCol>
              </a:tblGrid>
              <a:tr h="495259">
                <a:tc>
                  <a:txBody>
                    <a:bodyPr/>
                    <a:lstStyle/>
                    <a:p>
                      <a:pPr algn="l" fontAlgn="b"/>
                      <a:r>
                        <a:rPr lang="en-US" sz="800" b="0" i="0" u="none" strike="noStrike" dirty="0">
                          <a:solidFill>
                            <a:srgbClr val="000000"/>
                          </a:solidFill>
                          <a:effectLst/>
                          <a:latin typeface="Century Gothic" panose="020B0502020202020204" pitchFamily="34" charset="0"/>
                        </a:rPr>
                        <a:t> </a:t>
                      </a:r>
                    </a:p>
                  </a:txBody>
                  <a:tcPr marL="4089" marR="4089" marT="4089" marB="0" anchor="b">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dirty="0" err="1">
                          <a:solidFill>
                            <a:srgbClr val="000000"/>
                          </a:solidFill>
                          <a:effectLst/>
                          <a:latin typeface="Century Gothic" panose="020B0502020202020204" pitchFamily="34" charset="0"/>
                        </a:rPr>
                        <a:t>Veličina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preduzeća</a:t>
                      </a:r>
                      <a:endParaRPr lang="en-US" sz="800" b="0" i="0" u="none" strike="noStrike" dirty="0">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lnL w="19050" cap="flat" cmpd="sng" algn="ctr">
                      <a:solidFill>
                        <a:schemeClr val="tx1"/>
                      </a:solidFill>
                      <a:prstDash val="solid"/>
                      <a:round/>
                      <a:headEnd type="none" w="med" len="med"/>
                      <a:tailEnd type="none" w="med" len="med"/>
                    </a:lnL>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effectLst/>
                          <a:latin typeface="Century Gothic" panose="020B0502020202020204" pitchFamily="34" charset="0"/>
                        </a:rPr>
                        <a:t>Privredno društvo</a:t>
                      </a:r>
                      <a:br>
                        <a:rPr lang="en-US" sz="800" b="0" i="0" u="none" strike="noStrike">
                          <a:solidFill>
                            <a:srgbClr val="000000"/>
                          </a:solidFill>
                          <a:effectLst/>
                          <a:latin typeface="Century Gothic" panose="020B0502020202020204" pitchFamily="34" charset="0"/>
                        </a:rPr>
                      </a:br>
                      <a:r>
                        <a:rPr lang="en-US" sz="800" b="0" i="0" u="none" strike="noStrike">
                          <a:solidFill>
                            <a:srgbClr val="000000"/>
                          </a:solidFill>
                          <a:effectLst/>
                          <a:latin typeface="Century Gothic" panose="020B0502020202020204" pitchFamily="34" charset="0"/>
                        </a:rPr>
                        <a:t>Preduzetnik</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dirty="0" err="1">
                          <a:solidFill>
                            <a:srgbClr val="000000"/>
                          </a:solidFill>
                          <a:effectLst/>
                          <a:latin typeface="Century Gothic" panose="020B0502020202020204" pitchFamily="34" charset="0"/>
                        </a:rPr>
                        <a:t>Teritorija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poslovanja</a:t>
                      </a:r>
                      <a:endParaRPr lang="en-US" sz="800" b="0" i="0" u="none" strike="noStrike" dirty="0">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Sedište</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Delatnost</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Osnivanje firme</a:t>
                      </a:r>
                    </a:p>
                  </a:txBody>
                  <a:tcPr marL="4089" marR="4089" marT="4089"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2460516633"/>
                  </a:ext>
                </a:extLst>
              </a:tr>
              <a:tr h="1127962">
                <a:tc>
                  <a:txBody>
                    <a:bodyPr/>
                    <a:lstStyle/>
                    <a:p>
                      <a:pPr algn="l" fontAlgn="b"/>
                      <a:r>
                        <a:rPr lang="en-US" sz="800" b="0" i="0" u="none" strike="noStrike">
                          <a:solidFill>
                            <a:schemeClr val="tx1"/>
                          </a:solidFill>
                          <a:effectLst/>
                          <a:latin typeface="Century Gothic" panose="020B0502020202020204" pitchFamily="34" charset="0"/>
                        </a:rPr>
                        <a:t> </a:t>
                      </a:r>
                    </a:p>
                  </a:txBody>
                  <a:tcPr marL="4089" marR="4089" marT="4089" marB="0" anchor="b">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Total</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Veliko</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9525"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Srednje</a:t>
                      </a:r>
                      <a:endParaRPr lang="en-US" sz="800" b="0" i="0" u="none" strike="noStrike" dirty="0">
                        <a:solidFill>
                          <a:srgbClr val="000000"/>
                        </a:solidFill>
                        <a:effectLst/>
                        <a:latin typeface="Century Gothic" panose="020B0502020202020204" pitchFamily="34" charset="0"/>
                      </a:endParaRP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Malo</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Mikro</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Privredno društvo</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Preduzetnik</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Lokalni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nivo</a:t>
                      </a:r>
                      <a:r>
                        <a:rPr lang="en-US" sz="800" b="0" i="0" u="none" strike="noStrike" dirty="0">
                          <a:solidFill>
                            <a:srgbClr val="000000"/>
                          </a:solidFill>
                          <a:effectLst/>
                          <a:latin typeface="Century Gothic" panose="020B0502020202020204" pitchFamily="34" charset="0"/>
                        </a:rPr>
                        <a:t> (grad)</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Regionalni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nivo</a:t>
                      </a:r>
                      <a:endParaRPr lang="en-US" sz="800" b="0" i="0" u="none" strike="noStrike" dirty="0">
                        <a:solidFill>
                          <a:srgbClr val="000000"/>
                        </a:solidFill>
                        <a:effectLst/>
                        <a:latin typeface="Century Gothic" panose="020B0502020202020204" pitchFamily="34" charset="0"/>
                      </a:endParaRP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Nacionalni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nivo</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Srbija</a:t>
                      </a:r>
                      <a:r>
                        <a:rPr lang="en-US" sz="800" b="0" i="0" u="none" strike="noStrike" dirty="0">
                          <a:solidFill>
                            <a:srgbClr val="000000"/>
                          </a:solidFill>
                          <a:effectLst/>
                          <a:latin typeface="Century Gothic" panose="020B0502020202020204" pitchFamily="34" charset="0"/>
                        </a:rPr>
                        <a:t>)</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Region Zapadnog Balkana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Evropski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nivo</a:t>
                      </a:r>
                      <a:endParaRPr lang="en-US" sz="800" b="0" i="0" u="none" strike="noStrike" dirty="0">
                        <a:solidFill>
                          <a:srgbClr val="000000"/>
                        </a:solidFill>
                        <a:effectLst/>
                        <a:latin typeface="Century Gothic" panose="020B0502020202020204" pitchFamily="34" charset="0"/>
                      </a:endParaRP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Drugi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kontitenti</a:t>
                      </a:r>
                      <a:endParaRPr lang="en-US" sz="800" b="0" i="0" u="none" strike="noStrike" dirty="0">
                        <a:solidFill>
                          <a:srgbClr val="000000"/>
                        </a:solidFill>
                        <a:effectLst/>
                        <a:latin typeface="Century Gothic" panose="020B0502020202020204" pitchFamily="34" charset="0"/>
                      </a:endParaRP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Beograd</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Vojvodina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Istočna i Južna Srbija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Šumadija i Zapadna Srbija</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Proizvodnja</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Trgovina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Usluga</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Drugo</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Do 2 god.</a:t>
                      </a:r>
                    </a:p>
                  </a:txBody>
                  <a:tcPr marL="4089" marR="4089" marT="4089"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 god.</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5-10 god.</a:t>
                      </a:r>
                    </a:p>
                  </a:txBody>
                  <a:tcPr marL="4089" marR="4089" marT="4089"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 god.</a:t>
                      </a:r>
                    </a:p>
                  </a:txBody>
                  <a:tcPr marL="4089" marR="4089" marT="4089"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70158553"/>
                  </a:ext>
                </a:extLst>
              </a:tr>
              <a:tr h="180693">
                <a:tc>
                  <a:txBody>
                    <a:bodyPr/>
                    <a:lstStyle/>
                    <a:p>
                      <a:pPr algn="ctr" fontAlgn="ctr"/>
                      <a:r>
                        <a:rPr lang="en-US" sz="800" b="0" i="0" u="none" strike="noStrike" dirty="0">
                          <a:solidFill>
                            <a:schemeClr val="tx1"/>
                          </a:solidFill>
                          <a:effectLst/>
                          <a:latin typeface="Century Gothic" panose="020B0502020202020204" pitchFamily="34" charset="0"/>
                        </a:rPr>
                        <a:t>n = </a:t>
                      </a:r>
                    </a:p>
                  </a:txBody>
                  <a:tcPr marL="4089" marR="4089" marT="4089"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en-US" sz="800" b="0" i="0" u="none" strike="noStrike" dirty="0">
                          <a:solidFill>
                            <a:schemeClr val="bg1"/>
                          </a:solidFill>
                          <a:effectLst/>
                          <a:latin typeface="Century Gothic" panose="020B0502020202020204" pitchFamily="34" charset="0"/>
                        </a:rPr>
                        <a:t>105</a:t>
                      </a:r>
                    </a:p>
                  </a:txBody>
                  <a:tcPr marL="7620" marR="7620" marT="762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9</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5</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19</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72</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52</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53</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47</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15</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24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6</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9</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4</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36</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22</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23</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20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46</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16</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2</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5</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31</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63</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3095418918"/>
                  </a:ext>
                </a:extLst>
              </a:tr>
              <a:tr h="229973">
                <a:tc>
                  <a:txBody>
                    <a:bodyPr/>
                    <a:lstStyle/>
                    <a:p>
                      <a:pPr algn="l" fontAlgn="b"/>
                      <a:r>
                        <a:rPr lang="en-US" sz="800" b="0" i="0" u="none" strike="noStrike" dirty="0">
                          <a:solidFill>
                            <a:schemeClr val="tx1"/>
                          </a:solidFill>
                          <a:effectLst/>
                          <a:latin typeface="Century Gothic" panose="020B0502020202020204" pitchFamily="34" charset="0"/>
                        </a:rPr>
                        <a:t> </a:t>
                      </a:r>
                    </a:p>
                  </a:txBody>
                  <a:tcPr marL="4089" marR="4089" marT="4089"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(A)</a:t>
                      </a:r>
                    </a:p>
                  </a:txBody>
                  <a:tcPr marL="4089" marR="4089" marT="4089"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(B)</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(F)</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(G)</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(B)</a:t>
                      </a: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(C)</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(D)</a:t>
                      </a: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61516821"/>
                  </a:ext>
                </a:extLst>
              </a:tr>
              <a:tr h="331998">
                <a:tc>
                  <a:txBody>
                    <a:bodyPr/>
                    <a:lstStyle/>
                    <a:p>
                      <a:pPr algn="l" fontAlgn="b"/>
                      <a:r>
                        <a:rPr lang="it-IT" sz="800" dirty="0">
                          <a:solidFill>
                            <a:schemeClr val="tx1"/>
                          </a:solidFill>
                          <a:latin typeface="Century Gothic" panose="020B0502020202020204" pitchFamily="34" charset="0"/>
                          <a:ea typeface="Calibri" panose="020F0502020204030204" pitchFamily="34" charset="0"/>
                          <a:cs typeface="Times New Roman" panose="02020603050405020304" pitchFamily="18" charset="0"/>
                        </a:rPr>
                        <a:t>U kojoj meri smatrate da vam je podrška bila od pomoći da se inovirate/digitalno transformišete? </a:t>
                      </a:r>
                      <a:endParaRPr lang="en-US" sz="800" b="0" i="0" u="none" strike="noStrike" dirty="0">
                        <a:solidFill>
                          <a:schemeClr val="tx1"/>
                        </a:solidFill>
                        <a:effectLst/>
                        <a:latin typeface="Century Gothic" panose="020B0502020202020204" pitchFamily="34" charset="0"/>
                      </a:endParaRPr>
                    </a:p>
                  </a:txBody>
                  <a:tcPr marL="4089" marR="4089" marT="4089"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8</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6.6</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5.9</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7.1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4089" marR="4089" marT="4089"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546078572"/>
                  </a:ext>
                </a:extLst>
              </a:tr>
            </a:tbl>
          </a:graphicData>
        </a:graphic>
      </p:graphicFrame>
      <p:sp>
        <p:nvSpPr>
          <p:cNvPr id="10" name="TextBox 9">
            <a:extLst>
              <a:ext uri="{FF2B5EF4-FFF2-40B4-BE49-F238E27FC236}">
                <a16:creationId xmlns:a16="http://schemas.microsoft.com/office/drawing/2014/main" id="{3E5CF2B3-AC4C-4088-8674-ACD9DCE3F485}"/>
              </a:ext>
            </a:extLst>
          </p:cNvPr>
          <p:cNvSpPr txBox="1"/>
          <p:nvPr/>
        </p:nvSpPr>
        <p:spPr>
          <a:xfrm>
            <a:off x="533966" y="6143054"/>
            <a:ext cx="11096558" cy="461665"/>
          </a:xfrm>
          <a:prstGeom prst="rect">
            <a:avLst/>
          </a:prstGeom>
          <a:noFill/>
        </p:spPr>
        <p:txBody>
          <a:bodyPr wrap="square" lIns="0" rIns="0" rtlCol="0">
            <a:spAutoFit/>
          </a:bodyPr>
          <a:lstStyle/>
          <a:p>
            <a:pPr algn="just">
              <a:spcAft>
                <a:spcPts val="600"/>
              </a:spcAft>
              <a:defRPr/>
            </a:pPr>
            <a:r>
              <a:rPr lang="sr-Latn-RS" sz="1200" noProof="1">
                <a:solidFill>
                  <a:srgbClr val="6E706E"/>
                </a:solidFill>
                <a:latin typeface="Century Gothic" panose="020B0502020202020204" pitchFamily="34" charset="0"/>
              </a:rPr>
              <a:t>S obzirom da je prosečna ocena koju privrednici (koji su koristili neki program podrške/poresku olakšicu) daju podršci oko 7, kao i činjenicu da oko 78% privrednika daje ocenu od 6 do 10, može se reći da je privrednicima podrška bila od pomoći da se inoviraju/digitalno transformišu. </a:t>
            </a:r>
          </a:p>
        </p:txBody>
      </p:sp>
      <p:sp>
        <p:nvSpPr>
          <p:cNvPr id="12" name="Rectangle 11">
            <a:extLst>
              <a:ext uri="{FF2B5EF4-FFF2-40B4-BE49-F238E27FC236}">
                <a16:creationId xmlns:a16="http://schemas.microsoft.com/office/drawing/2014/main" id="{32AF199B-ADF6-45C9-90EE-33F392DB8866}"/>
              </a:ext>
            </a:extLst>
          </p:cNvPr>
          <p:cNvSpPr/>
          <p:nvPr/>
        </p:nvSpPr>
        <p:spPr>
          <a:xfrm>
            <a:off x="2484824" y="5155609"/>
            <a:ext cx="1145450" cy="914001"/>
          </a:xfrm>
          <a:prstGeom prst="rect">
            <a:avLst/>
          </a:prstGeom>
          <a:solidFill>
            <a:srgbClr val="F2F2F2">
              <a:alpha val="56863"/>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4" name="Rectangle 13">
            <a:extLst>
              <a:ext uri="{FF2B5EF4-FFF2-40B4-BE49-F238E27FC236}">
                <a16:creationId xmlns:a16="http://schemas.microsoft.com/office/drawing/2014/main" id="{7ADEEF25-7B5B-4A38-8080-DB1D10E6E9CA}"/>
              </a:ext>
            </a:extLst>
          </p:cNvPr>
          <p:cNvSpPr/>
          <p:nvPr/>
        </p:nvSpPr>
        <p:spPr>
          <a:xfrm>
            <a:off x="5146430" y="5155608"/>
            <a:ext cx="1914100" cy="914001"/>
          </a:xfrm>
          <a:prstGeom prst="rect">
            <a:avLst/>
          </a:prstGeom>
          <a:solidFill>
            <a:srgbClr val="F2F2F2">
              <a:alpha val="56863"/>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5" name="Rectangle 14">
            <a:extLst>
              <a:ext uri="{FF2B5EF4-FFF2-40B4-BE49-F238E27FC236}">
                <a16:creationId xmlns:a16="http://schemas.microsoft.com/office/drawing/2014/main" id="{191C5559-0D4F-4505-B9FA-44549FF0899D}"/>
              </a:ext>
            </a:extLst>
          </p:cNvPr>
          <p:cNvSpPr/>
          <p:nvPr/>
        </p:nvSpPr>
        <p:spPr>
          <a:xfrm>
            <a:off x="7812039" y="5155608"/>
            <a:ext cx="1525785" cy="914001"/>
          </a:xfrm>
          <a:prstGeom prst="rect">
            <a:avLst/>
          </a:prstGeom>
          <a:solidFill>
            <a:srgbClr val="F2F2F2">
              <a:alpha val="56863"/>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6" name="Rectangle 15">
            <a:extLst>
              <a:ext uri="{FF2B5EF4-FFF2-40B4-BE49-F238E27FC236}">
                <a16:creationId xmlns:a16="http://schemas.microsoft.com/office/drawing/2014/main" id="{F4A5DC98-7AFC-4180-AE42-121574E489D0}"/>
              </a:ext>
            </a:extLst>
          </p:cNvPr>
          <p:cNvSpPr/>
          <p:nvPr/>
        </p:nvSpPr>
        <p:spPr>
          <a:xfrm>
            <a:off x="9722136" y="5155608"/>
            <a:ext cx="1133433" cy="914001"/>
          </a:xfrm>
          <a:prstGeom prst="rect">
            <a:avLst/>
          </a:prstGeom>
          <a:solidFill>
            <a:srgbClr val="F2F2F2">
              <a:alpha val="56863"/>
            </a:srgb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8"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U kojoj meri smatrate da vam je podrška bila od pomoći</a:t>
            </a:r>
            <a:endParaRPr lang="sr-Latn-RS" sz="2000" dirty="0">
              <a:solidFill>
                <a:srgbClr val="004B88"/>
              </a:solidFill>
              <a:latin typeface="Century Gothic" panose="020B0502020202020204" pitchFamily="34" charset="0"/>
            </a:endParaRPr>
          </a:p>
          <a:p>
            <a:r>
              <a:rPr lang="it-IT" sz="2000" dirty="0">
                <a:solidFill>
                  <a:srgbClr val="004B88"/>
                </a:solidFill>
                <a:latin typeface="Century Gothic" panose="020B0502020202020204" pitchFamily="34" charset="0"/>
              </a:rPr>
              <a:t>da se inovirate/digitalno transformišete?</a:t>
            </a:r>
            <a:endParaRPr lang="en-US" sz="2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4039047683"/>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hart 6">
            <a:extLst>
              <a:ext uri="{FF2B5EF4-FFF2-40B4-BE49-F238E27FC236}">
                <a16:creationId xmlns:a16="http://schemas.microsoft.com/office/drawing/2014/main" id="{E9670E95-C8C1-4593-9025-47AB869ADCDD}"/>
              </a:ext>
            </a:extLst>
          </p:cNvPr>
          <p:cNvGraphicFramePr/>
          <p:nvPr>
            <p:extLst>
              <p:ext uri="{D42A27DB-BD31-4B8C-83A1-F6EECF244321}">
                <p14:modId xmlns:p14="http://schemas.microsoft.com/office/powerpoint/2010/main" val="1542873672"/>
              </p:ext>
            </p:extLst>
          </p:nvPr>
        </p:nvGraphicFramePr>
        <p:xfrm>
          <a:off x="0" y="1626448"/>
          <a:ext cx="5773308" cy="3401878"/>
        </p:xfrm>
        <a:graphic>
          <a:graphicData uri="http://schemas.openxmlformats.org/drawingml/2006/chart">
            <c:chart xmlns:c="http://schemas.openxmlformats.org/drawingml/2006/chart" xmlns:r="http://schemas.openxmlformats.org/officeDocument/2006/relationships" r:id="rId3"/>
          </a:graphicData>
        </a:graphic>
      </p:graphicFrame>
      <p:sp>
        <p:nvSpPr>
          <p:cNvPr id="2" name="Slide Number Placeholder 1">
            <a:extLst>
              <a:ext uri="{FF2B5EF4-FFF2-40B4-BE49-F238E27FC236}">
                <a16:creationId xmlns:a16="http://schemas.microsoft.com/office/drawing/2014/main" id="{69943196-A17A-4CEA-A697-BB380A750AC8}"/>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59</a:t>
            </a:fld>
            <a:endParaRPr lang="en-US" dirty="0"/>
          </a:p>
        </p:txBody>
      </p:sp>
      <p:sp>
        <p:nvSpPr>
          <p:cNvPr id="13" name="TextBox 12">
            <a:extLst>
              <a:ext uri="{FF2B5EF4-FFF2-40B4-BE49-F238E27FC236}">
                <a16:creationId xmlns:a16="http://schemas.microsoft.com/office/drawing/2014/main" id="{EF22715C-329B-4985-B298-76BAA0DB8E57}"/>
              </a:ext>
            </a:extLst>
          </p:cNvPr>
          <p:cNvSpPr txBox="1"/>
          <p:nvPr/>
        </p:nvSpPr>
        <p:spPr>
          <a:xfrm>
            <a:off x="3567507" y="4825644"/>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6E706E"/>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6E706E"/>
                </a:solidFill>
                <a:effectLst/>
                <a:uLnTx/>
                <a:uFillTx/>
                <a:latin typeface="Century Gothic" panose="020B0502020202020204" pitchFamily="34" charset="0"/>
              </a:rPr>
              <a:t>: n = 87</a:t>
            </a:r>
          </a:p>
        </p:txBody>
      </p:sp>
      <p:graphicFrame>
        <p:nvGraphicFramePr>
          <p:cNvPr id="11" name="Chart 10">
            <a:extLst>
              <a:ext uri="{FF2B5EF4-FFF2-40B4-BE49-F238E27FC236}">
                <a16:creationId xmlns:a16="http://schemas.microsoft.com/office/drawing/2014/main" id="{2C0867E9-6834-4670-A174-A80DF131CC43}"/>
              </a:ext>
            </a:extLst>
          </p:cNvPr>
          <p:cNvGraphicFramePr/>
          <p:nvPr>
            <p:extLst>
              <p:ext uri="{D42A27DB-BD31-4B8C-83A1-F6EECF244321}">
                <p14:modId xmlns:p14="http://schemas.microsoft.com/office/powerpoint/2010/main" val="4268166122"/>
              </p:ext>
            </p:extLst>
          </p:nvPr>
        </p:nvGraphicFramePr>
        <p:xfrm>
          <a:off x="4945494" y="1697479"/>
          <a:ext cx="6096000" cy="3214703"/>
        </p:xfrm>
        <a:graphic>
          <a:graphicData uri="http://schemas.openxmlformats.org/drawingml/2006/chart">
            <c:chart xmlns:c="http://schemas.openxmlformats.org/drawingml/2006/chart" xmlns:r="http://schemas.openxmlformats.org/officeDocument/2006/relationships" r:id="rId4"/>
          </a:graphicData>
        </a:graphic>
      </p:graphicFrame>
      <p:sp>
        <p:nvSpPr>
          <p:cNvPr id="12" name="TextBox 11">
            <a:extLst>
              <a:ext uri="{FF2B5EF4-FFF2-40B4-BE49-F238E27FC236}">
                <a16:creationId xmlns:a16="http://schemas.microsoft.com/office/drawing/2014/main" id="{43F1292D-CFB4-4C94-B368-30FFC8CEFAF2}"/>
              </a:ext>
            </a:extLst>
          </p:cNvPr>
          <p:cNvSpPr txBox="1"/>
          <p:nvPr/>
        </p:nvSpPr>
        <p:spPr>
          <a:xfrm>
            <a:off x="8062269" y="4825644"/>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40404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404040"/>
                </a:solidFill>
                <a:effectLst/>
                <a:uLnTx/>
                <a:uFillTx/>
                <a:latin typeface="Century Gothic" panose="020B0502020202020204" pitchFamily="34" charset="0"/>
              </a:rPr>
              <a:t>: n = 36</a:t>
            </a:r>
          </a:p>
        </p:txBody>
      </p:sp>
      <p:sp>
        <p:nvSpPr>
          <p:cNvPr id="8" name="TextBox 7">
            <a:extLst>
              <a:ext uri="{FF2B5EF4-FFF2-40B4-BE49-F238E27FC236}">
                <a16:creationId xmlns:a16="http://schemas.microsoft.com/office/drawing/2014/main" id="{FC284542-7F56-44A3-8597-D15E77AC39C9}"/>
              </a:ext>
            </a:extLst>
          </p:cNvPr>
          <p:cNvSpPr txBox="1"/>
          <p:nvPr/>
        </p:nvSpPr>
        <p:spPr>
          <a:xfrm>
            <a:off x="533968" y="5292417"/>
            <a:ext cx="11083601" cy="1246495"/>
          </a:xfrm>
          <a:prstGeom prst="rect">
            <a:avLst/>
          </a:prstGeom>
          <a:noFill/>
        </p:spPr>
        <p:txBody>
          <a:bodyPr wrap="square" lIns="0" rIns="0" rtlCol="0">
            <a:spAutoFit/>
          </a:bodyPr>
          <a:lstStyle/>
          <a:p>
            <a:pPr algn="just">
              <a:spcAft>
                <a:spcPts val="600"/>
              </a:spcAft>
              <a:defRPr/>
            </a:pPr>
            <a:r>
              <a:rPr lang="sr-Latn-RS" sz="1400" noProof="1">
                <a:solidFill>
                  <a:srgbClr val="6E706E"/>
                </a:solidFill>
                <a:latin typeface="Century Gothic" panose="020B0502020202020204" pitchFamily="34" charset="0"/>
              </a:rPr>
              <a:t>Mada većina preduzeća tokom apliciranja i korišćenja podrške nije doživelo nikakve teškoće, oko 1/5 preduzeća se jeste susrelo sa određenim teškoćama. </a:t>
            </a:r>
          </a:p>
          <a:p>
            <a:pPr algn="just">
              <a:spcAft>
                <a:spcPts val="600"/>
              </a:spcAft>
              <a:defRPr/>
            </a:pPr>
            <a:r>
              <a:rPr lang="sr-Latn-RS" sz="1400" noProof="1">
                <a:solidFill>
                  <a:srgbClr val="6E706E"/>
                </a:solidFill>
                <a:latin typeface="Century Gothic" panose="020B0502020202020204" pitchFamily="34" charset="0"/>
              </a:rPr>
              <a:t>Postoji više različitih barijera, koje su prilično jednako prisutne u tom procesu. Ipak, </a:t>
            </a:r>
            <a:r>
              <a:rPr lang="sr-Latn-RS" sz="1400" b="1" noProof="1">
                <a:solidFill>
                  <a:srgbClr val="6E706E"/>
                </a:solidFill>
                <a:latin typeface="Century Gothic" panose="020B0502020202020204" pitchFamily="34" charset="0"/>
              </a:rPr>
              <a:t>komplikovanost procedura </a:t>
            </a:r>
            <a:r>
              <a:rPr lang="sr-Latn-RS" sz="1400" noProof="1">
                <a:solidFill>
                  <a:srgbClr val="6E706E"/>
                </a:solidFill>
                <a:latin typeface="Century Gothic" panose="020B0502020202020204" pitchFamily="34" charset="0"/>
              </a:rPr>
              <a:t>je naijzraženija barijera, a za njom su i </a:t>
            </a:r>
            <a:r>
              <a:rPr lang="sr-Latn-RS" sz="1400" b="1" noProof="1">
                <a:solidFill>
                  <a:srgbClr val="6E706E"/>
                </a:solidFill>
                <a:latin typeface="Century Gothic" panose="020B0502020202020204" pitchFamily="34" charset="0"/>
              </a:rPr>
              <a:t>zahtevni uslovi konkursa</a:t>
            </a:r>
            <a:r>
              <a:rPr lang="sr-Latn-RS" sz="1400" noProof="1">
                <a:solidFill>
                  <a:srgbClr val="6E706E"/>
                </a:solidFill>
                <a:latin typeface="Century Gothic" panose="020B0502020202020204" pitchFamily="34" charset="0"/>
              </a:rPr>
              <a:t>, kao i barijere koje se tiču komunikacije sa pružaocima podrške: loša komunikacija uopšte i nedovoljna informisanost.</a:t>
            </a:r>
          </a:p>
        </p:txBody>
      </p:sp>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Da li ste se prilikom procesa apliciranja i korišćenja podrške susreli sa nekim poteškoćama? Da li nam možete navesti koje su to barijere?</a:t>
            </a:r>
            <a:endParaRPr lang="en-US" sz="2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242011299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Image result for research results">
            <a:extLst>
              <a:ext uri="{FF2B5EF4-FFF2-40B4-BE49-F238E27FC236}">
                <a16:creationId xmlns:a16="http://schemas.microsoft.com/office/drawing/2014/main" id="{B73684A7-45AC-4B79-A6D0-7DE574399384}"/>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t="426" r="14575"/>
          <a:stretch/>
        </p:blipFill>
        <p:spPr bwMode="auto">
          <a:xfrm>
            <a:off x="3386904" y="-3742"/>
            <a:ext cx="8805096" cy="6871573"/>
          </a:xfrm>
          <a:prstGeom prst="rect">
            <a:avLst/>
          </a:prstGeom>
          <a:noFill/>
          <a:extLst>
            <a:ext uri="{909E8E84-426E-40DD-AFC4-6F175D3DCCD1}">
              <a14:hiddenFill xmlns:a14="http://schemas.microsoft.com/office/drawing/2010/main">
                <a:solidFill>
                  <a:srgbClr val="FFFFFF"/>
                </a:solidFill>
              </a14:hiddenFill>
            </a:ext>
          </a:extLst>
        </p:spPr>
      </p:pic>
      <p:sp>
        <p:nvSpPr>
          <p:cNvPr id="8" name="object 4">
            <a:extLst>
              <a:ext uri="{FF2B5EF4-FFF2-40B4-BE49-F238E27FC236}">
                <a16:creationId xmlns:a16="http://schemas.microsoft.com/office/drawing/2014/main" id="{B9D4D545-4A5F-4E06-B8A0-DFC19C925D83}"/>
              </a:ext>
            </a:extLst>
          </p:cNvPr>
          <p:cNvSpPr/>
          <p:nvPr/>
        </p:nvSpPr>
        <p:spPr>
          <a:xfrm flipV="1">
            <a:off x="1121928" y="2"/>
            <a:ext cx="5620624" cy="6866282"/>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rgbClr val="004B8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 name="object 4">
            <a:extLst>
              <a:ext uri="{FF2B5EF4-FFF2-40B4-BE49-F238E27FC236}">
                <a16:creationId xmlns:a16="http://schemas.microsoft.com/office/drawing/2014/main" id="{F521BB49-B2B7-4241-8F59-8E8D0A3AC935}"/>
              </a:ext>
            </a:extLst>
          </p:cNvPr>
          <p:cNvSpPr/>
          <p:nvPr/>
        </p:nvSpPr>
        <p:spPr>
          <a:xfrm flipV="1">
            <a:off x="580422" y="2"/>
            <a:ext cx="5620624" cy="6856242"/>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rgbClr val="0080C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 name="object 4">
            <a:extLst>
              <a:ext uri="{FF2B5EF4-FFF2-40B4-BE49-F238E27FC236}">
                <a16:creationId xmlns:a16="http://schemas.microsoft.com/office/drawing/2014/main" id="{68DF4282-6C27-448E-B0A7-CE662FD13BBE}"/>
              </a:ext>
            </a:extLst>
          </p:cNvPr>
          <p:cNvSpPr/>
          <p:nvPr/>
        </p:nvSpPr>
        <p:spPr>
          <a:xfrm flipV="1">
            <a:off x="0" y="0"/>
            <a:ext cx="5620624" cy="6869230"/>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chemeClr val="bg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Title 5">
            <a:extLst>
              <a:ext uri="{FF2B5EF4-FFF2-40B4-BE49-F238E27FC236}">
                <a16:creationId xmlns:a16="http://schemas.microsoft.com/office/drawing/2014/main" id="{2A616CFA-F382-46DC-92A7-C1C1CCAEE63F}"/>
              </a:ext>
            </a:extLst>
          </p:cNvPr>
          <p:cNvSpPr txBox="1">
            <a:spLocks/>
          </p:cNvSpPr>
          <p:nvPr/>
        </p:nvSpPr>
        <p:spPr>
          <a:xfrm>
            <a:off x="-134871" y="2604845"/>
            <a:ext cx="5455015" cy="16483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pPr lvl="0" algn="ctr">
              <a:defRPr/>
            </a:pPr>
            <a:r>
              <a:rPr lang="sr-Latn-RS" sz="4400" dirty="0">
                <a:solidFill>
                  <a:srgbClr val="004B88"/>
                </a:solidFill>
                <a:latin typeface="Century Gothic" panose="020B0502020202020204" pitchFamily="34" charset="0"/>
              </a:rPr>
              <a:t>UZORAK</a:t>
            </a:r>
            <a:endParaRPr lang="en-US" sz="44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3629251283"/>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579D414-EEAC-429A-8048-C211782D42CF}"/>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60</a:t>
            </a:fld>
            <a:endParaRPr lang="en-US" dirty="0"/>
          </a:p>
        </p:txBody>
      </p:sp>
      <p:graphicFrame>
        <p:nvGraphicFramePr>
          <p:cNvPr id="6" name="Chart 5">
            <a:extLst>
              <a:ext uri="{FF2B5EF4-FFF2-40B4-BE49-F238E27FC236}">
                <a16:creationId xmlns:a16="http://schemas.microsoft.com/office/drawing/2014/main" id="{8EA91893-CC31-4022-994A-9A4323657B15}"/>
              </a:ext>
            </a:extLst>
          </p:cNvPr>
          <p:cNvGraphicFramePr/>
          <p:nvPr>
            <p:extLst>
              <p:ext uri="{D42A27DB-BD31-4B8C-83A1-F6EECF244321}">
                <p14:modId xmlns:p14="http://schemas.microsoft.com/office/powerpoint/2010/main" val="2814564332"/>
              </p:ext>
            </p:extLst>
          </p:nvPr>
        </p:nvGraphicFramePr>
        <p:xfrm>
          <a:off x="5524500" y="947149"/>
          <a:ext cx="6096000" cy="499825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CBD2B542-5971-4ECB-9AA2-09FAA40543AF}"/>
              </a:ext>
            </a:extLst>
          </p:cNvPr>
          <p:cNvGraphicFramePr/>
          <p:nvPr>
            <p:extLst>
              <p:ext uri="{D42A27DB-BD31-4B8C-83A1-F6EECF244321}">
                <p14:modId xmlns:p14="http://schemas.microsoft.com/office/powerpoint/2010/main" val="2501388780"/>
              </p:ext>
            </p:extLst>
          </p:nvPr>
        </p:nvGraphicFramePr>
        <p:xfrm>
          <a:off x="0" y="1302256"/>
          <a:ext cx="5773308" cy="3401878"/>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a:extLst>
              <a:ext uri="{FF2B5EF4-FFF2-40B4-BE49-F238E27FC236}">
                <a16:creationId xmlns:a16="http://schemas.microsoft.com/office/drawing/2014/main" id="{87F2C104-FE7D-419B-9359-19118ED30045}"/>
              </a:ext>
            </a:extLst>
          </p:cNvPr>
          <p:cNvSpPr txBox="1"/>
          <p:nvPr/>
        </p:nvSpPr>
        <p:spPr>
          <a:xfrm>
            <a:off x="3513512" y="4468316"/>
            <a:ext cx="89592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6E706E"/>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6E706E"/>
                </a:solidFill>
                <a:effectLst/>
                <a:uLnTx/>
                <a:uFillTx/>
                <a:latin typeface="Century Gothic" panose="020B0502020202020204" pitchFamily="34" charset="0"/>
              </a:rPr>
              <a:t>: n = 426</a:t>
            </a:r>
          </a:p>
        </p:txBody>
      </p:sp>
      <p:sp>
        <p:nvSpPr>
          <p:cNvPr id="10" name="TextBox 9">
            <a:extLst>
              <a:ext uri="{FF2B5EF4-FFF2-40B4-BE49-F238E27FC236}">
                <a16:creationId xmlns:a16="http://schemas.microsoft.com/office/drawing/2014/main" id="{0E4E5DA6-4FD0-41A9-9D73-DA290F7E1D98}"/>
              </a:ext>
            </a:extLst>
          </p:cNvPr>
          <p:cNvSpPr txBox="1"/>
          <p:nvPr/>
        </p:nvSpPr>
        <p:spPr>
          <a:xfrm>
            <a:off x="10284906" y="5273672"/>
            <a:ext cx="89592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40404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404040"/>
                </a:solidFill>
                <a:effectLst/>
                <a:uLnTx/>
                <a:uFillTx/>
                <a:latin typeface="Century Gothic" panose="020B0502020202020204" pitchFamily="34" charset="0"/>
              </a:rPr>
              <a:t>: n = 131</a:t>
            </a:r>
          </a:p>
        </p:txBody>
      </p:sp>
      <p:sp>
        <p:nvSpPr>
          <p:cNvPr id="7" name="Arrow: Right 6">
            <a:extLst>
              <a:ext uri="{FF2B5EF4-FFF2-40B4-BE49-F238E27FC236}">
                <a16:creationId xmlns:a16="http://schemas.microsoft.com/office/drawing/2014/main" id="{7FC11221-D5B9-4D28-B3BD-FC8435E0484E}"/>
              </a:ext>
            </a:extLst>
          </p:cNvPr>
          <p:cNvSpPr/>
          <p:nvPr/>
        </p:nvSpPr>
        <p:spPr>
          <a:xfrm>
            <a:off x="5117592" y="2712051"/>
            <a:ext cx="978408" cy="484632"/>
          </a:xfrm>
          <a:prstGeom prst="rightArrow">
            <a:avLst/>
          </a:prstGeom>
          <a:solidFill>
            <a:srgbClr val="0080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1" name="TextBox 10">
            <a:extLst>
              <a:ext uri="{FF2B5EF4-FFF2-40B4-BE49-F238E27FC236}">
                <a16:creationId xmlns:a16="http://schemas.microsoft.com/office/drawing/2014/main" id="{E3249805-1AAC-4223-B1A8-3170EA807248}"/>
              </a:ext>
            </a:extLst>
          </p:cNvPr>
          <p:cNvSpPr txBox="1"/>
          <p:nvPr/>
        </p:nvSpPr>
        <p:spPr>
          <a:xfrm>
            <a:off x="533967" y="5778194"/>
            <a:ext cx="11086533" cy="815608"/>
          </a:xfrm>
          <a:prstGeom prst="rect">
            <a:avLst/>
          </a:prstGeom>
          <a:noFill/>
        </p:spPr>
        <p:txBody>
          <a:bodyPr wrap="square" lIns="0" rIns="0" rtlCol="0">
            <a:spAutoFit/>
          </a:bodyPr>
          <a:lstStyle/>
          <a:p>
            <a:pPr>
              <a:spcAft>
                <a:spcPts val="600"/>
              </a:spcAft>
              <a:defRPr/>
            </a:pPr>
            <a:r>
              <a:rPr lang="sr-Latn-RS" sz="1400" noProof="1">
                <a:solidFill>
                  <a:srgbClr val="6E706E"/>
                </a:solidFill>
                <a:latin typeface="Century Gothic" panose="020B0502020202020204" pitchFamily="34" charset="0"/>
              </a:rPr>
              <a:t>Većina tj. oko 70% preduzeća ne smatra </a:t>
            </a:r>
            <a:r>
              <a:rPr lang="sr-Latn-RS" sz="1400" b="1" noProof="1">
                <a:solidFill>
                  <a:srgbClr val="6E706E"/>
                </a:solidFill>
                <a:latin typeface="Century Gothic" panose="020B0502020202020204" pitchFamily="34" charset="0"/>
              </a:rPr>
              <a:t>da bi država mogla da unapredi administrativne procedure </a:t>
            </a:r>
            <a:r>
              <a:rPr lang="sr-Latn-RS" sz="1400" noProof="1">
                <a:solidFill>
                  <a:srgbClr val="6E706E"/>
                </a:solidFill>
                <a:latin typeface="Century Gothic" panose="020B0502020202020204" pitchFamily="34" charset="0"/>
              </a:rPr>
              <a:t>u procesu inovacija i/ili digitalne transformacije. </a:t>
            </a:r>
          </a:p>
          <a:p>
            <a:pPr>
              <a:spcAft>
                <a:spcPts val="600"/>
              </a:spcAft>
              <a:defRPr/>
            </a:pPr>
            <a:r>
              <a:rPr lang="sr-Latn-RS" sz="1400" noProof="1">
                <a:solidFill>
                  <a:srgbClr val="6E706E"/>
                </a:solidFill>
                <a:latin typeface="Century Gothic" panose="020B0502020202020204" pitchFamily="34" charset="0"/>
              </a:rPr>
              <a:t>Trećina onih koji vide prostor za unapređenje procedura, kao rešenje vide njihovo pojednostavljenje (40%) i digitalizaciju (13%).</a:t>
            </a:r>
          </a:p>
        </p:txBody>
      </p:sp>
      <p:sp>
        <p:nvSpPr>
          <p:cNvPr id="12"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Da li je i na koji način država mogla da unapredi administrativne procedure </a:t>
            </a:r>
            <a:endParaRPr lang="sr-Latn-RS" sz="2000" dirty="0">
              <a:solidFill>
                <a:srgbClr val="004B88"/>
              </a:solidFill>
              <a:latin typeface="Century Gothic" panose="020B0502020202020204" pitchFamily="34" charset="0"/>
            </a:endParaRPr>
          </a:p>
          <a:p>
            <a:r>
              <a:rPr lang="it-IT" sz="2000" dirty="0">
                <a:solidFill>
                  <a:srgbClr val="004B88"/>
                </a:solidFill>
                <a:latin typeface="Century Gothic" panose="020B0502020202020204" pitchFamily="34" charset="0"/>
              </a:rPr>
              <a:t>u procesu inovacija i/ili digitalne transformacije?  Koje konkretne procedure </a:t>
            </a:r>
            <a:endParaRPr lang="sr-Latn-RS" sz="2000" dirty="0">
              <a:solidFill>
                <a:srgbClr val="004B88"/>
              </a:solidFill>
              <a:latin typeface="Century Gothic" panose="020B0502020202020204" pitchFamily="34" charset="0"/>
            </a:endParaRPr>
          </a:p>
          <a:p>
            <a:r>
              <a:rPr lang="it-IT" sz="2000" dirty="0">
                <a:solidFill>
                  <a:srgbClr val="004B88"/>
                </a:solidFill>
                <a:latin typeface="Century Gothic" panose="020B0502020202020204" pitchFamily="34" charset="0"/>
              </a:rPr>
              <a:t>i na koji način?</a:t>
            </a:r>
            <a:endParaRPr lang="en-US" sz="2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2685974087"/>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CAE342E-E14B-41AF-B4C6-4BDD610C13D6}"/>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61</a:t>
            </a:fld>
            <a:endParaRPr lang="en-US" dirty="0"/>
          </a:p>
        </p:txBody>
      </p:sp>
      <p:graphicFrame>
        <p:nvGraphicFramePr>
          <p:cNvPr id="4" name="Table 3">
            <a:extLst>
              <a:ext uri="{FF2B5EF4-FFF2-40B4-BE49-F238E27FC236}">
                <a16:creationId xmlns:a16="http://schemas.microsoft.com/office/drawing/2014/main" id="{0D29F6FC-F102-4053-B8C1-C592F71CAAE6}"/>
              </a:ext>
            </a:extLst>
          </p:cNvPr>
          <p:cNvGraphicFramePr>
            <a:graphicFrameLocks noGrp="1"/>
          </p:cNvGraphicFramePr>
          <p:nvPr>
            <p:extLst>
              <p:ext uri="{D42A27DB-BD31-4B8C-83A1-F6EECF244321}">
                <p14:modId xmlns:p14="http://schemas.microsoft.com/office/powerpoint/2010/main" val="4032089426"/>
              </p:ext>
            </p:extLst>
          </p:nvPr>
        </p:nvGraphicFramePr>
        <p:xfrm>
          <a:off x="533957" y="1086445"/>
          <a:ext cx="11055332" cy="5554276"/>
        </p:xfrm>
        <a:graphic>
          <a:graphicData uri="http://schemas.openxmlformats.org/drawingml/2006/table">
            <a:tbl>
              <a:tblPr/>
              <a:tblGrid>
                <a:gridCol w="1561932">
                  <a:extLst>
                    <a:ext uri="{9D8B030D-6E8A-4147-A177-3AD203B41FA5}">
                      <a16:colId xmlns:a16="http://schemas.microsoft.com/office/drawing/2014/main" val="4863171"/>
                    </a:ext>
                  </a:extLst>
                </a:gridCol>
                <a:gridCol w="379736">
                  <a:extLst>
                    <a:ext uri="{9D8B030D-6E8A-4147-A177-3AD203B41FA5}">
                      <a16:colId xmlns:a16="http://schemas.microsoft.com/office/drawing/2014/main" val="3670573482"/>
                    </a:ext>
                  </a:extLst>
                </a:gridCol>
                <a:gridCol w="379736">
                  <a:extLst>
                    <a:ext uri="{9D8B030D-6E8A-4147-A177-3AD203B41FA5}">
                      <a16:colId xmlns:a16="http://schemas.microsoft.com/office/drawing/2014/main" val="1348575194"/>
                    </a:ext>
                  </a:extLst>
                </a:gridCol>
                <a:gridCol w="379736">
                  <a:extLst>
                    <a:ext uri="{9D8B030D-6E8A-4147-A177-3AD203B41FA5}">
                      <a16:colId xmlns:a16="http://schemas.microsoft.com/office/drawing/2014/main" val="3623201687"/>
                    </a:ext>
                  </a:extLst>
                </a:gridCol>
                <a:gridCol w="379736">
                  <a:extLst>
                    <a:ext uri="{9D8B030D-6E8A-4147-A177-3AD203B41FA5}">
                      <a16:colId xmlns:a16="http://schemas.microsoft.com/office/drawing/2014/main" val="238089168"/>
                    </a:ext>
                  </a:extLst>
                </a:gridCol>
                <a:gridCol w="379736">
                  <a:extLst>
                    <a:ext uri="{9D8B030D-6E8A-4147-A177-3AD203B41FA5}">
                      <a16:colId xmlns:a16="http://schemas.microsoft.com/office/drawing/2014/main" val="2958758171"/>
                    </a:ext>
                  </a:extLst>
                </a:gridCol>
                <a:gridCol w="379736">
                  <a:extLst>
                    <a:ext uri="{9D8B030D-6E8A-4147-A177-3AD203B41FA5}">
                      <a16:colId xmlns:a16="http://schemas.microsoft.com/office/drawing/2014/main" val="2243124820"/>
                    </a:ext>
                  </a:extLst>
                </a:gridCol>
                <a:gridCol w="379736">
                  <a:extLst>
                    <a:ext uri="{9D8B030D-6E8A-4147-A177-3AD203B41FA5}">
                      <a16:colId xmlns:a16="http://schemas.microsoft.com/office/drawing/2014/main" val="219472380"/>
                    </a:ext>
                  </a:extLst>
                </a:gridCol>
                <a:gridCol w="379736">
                  <a:extLst>
                    <a:ext uri="{9D8B030D-6E8A-4147-A177-3AD203B41FA5}">
                      <a16:colId xmlns:a16="http://schemas.microsoft.com/office/drawing/2014/main" val="3585082749"/>
                    </a:ext>
                  </a:extLst>
                </a:gridCol>
                <a:gridCol w="379736">
                  <a:extLst>
                    <a:ext uri="{9D8B030D-6E8A-4147-A177-3AD203B41FA5}">
                      <a16:colId xmlns:a16="http://schemas.microsoft.com/office/drawing/2014/main" val="202069641"/>
                    </a:ext>
                  </a:extLst>
                </a:gridCol>
                <a:gridCol w="379736">
                  <a:extLst>
                    <a:ext uri="{9D8B030D-6E8A-4147-A177-3AD203B41FA5}">
                      <a16:colId xmlns:a16="http://schemas.microsoft.com/office/drawing/2014/main" val="4283908899"/>
                    </a:ext>
                  </a:extLst>
                </a:gridCol>
                <a:gridCol w="379736">
                  <a:extLst>
                    <a:ext uri="{9D8B030D-6E8A-4147-A177-3AD203B41FA5}">
                      <a16:colId xmlns:a16="http://schemas.microsoft.com/office/drawing/2014/main" val="3261348718"/>
                    </a:ext>
                  </a:extLst>
                </a:gridCol>
                <a:gridCol w="379736">
                  <a:extLst>
                    <a:ext uri="{9D8B030D-6E8A-4147-A177-3AD203B41FA5}">
                      <a16:colId xmlns:a16="http://schemas.microsoft.com/office/drawing/2014/main" val="3482785338"/>
                    </a:ext>
                  </a:extLst>
                </a:gridCol>
                <a:gridCol w="379736">
                  <a:extLst>
                    <a:ext uri="{9D8B030D-6E8A-4147-A177-3AD203B41FA5}">
                      <a16:colId xmlns:a16="http://schemas.microsoft.com/office/drawing/2014/main" val="1392795759"/>
                    </a:ext>
                  </a:extLst>
                </a:gridCol>
                <a:gridCol w="379736">
                  <a:extLst>
                    <a:ext uri="{9D8B030D-6E8A-4147-A177-3AD203B41FA5}">
                      <a16:colId xmlns:a16="http://schemas.microsoft.com/office/drawing/2014/main" val="2033631873"/>
                    </a:ext>
                  </a:extLst>
                </a:gridCol>
                <a:gridCol w="379736">
                  <a:extLst>
                    <a:ext uri="{9D8B030D-6E8A-4147-A177-3AD203B41FA5}">
                      <a16:colId xmlns:a16="http://schemas.microsoft.com/office/drawing/2014/main" val="3133747117"/>
                    </a:ext>
                  </a:extLst>
                </a:gridCol>
                <a:gridCol w="379736">
                  <a:extLst>
                    <a:ext uri="{9D8B030D-6E8A-4147-A177-3AD203B41FA5}">
                      <a16:colId xmlns:a16="http://schemas.microsoft.com/office/drawing/2014/main" val="948666151"/>
                    </a:ext>
                  </a:extLst>
                </a:gridCol>
                <a:gridCol w="379736">
                  <a:extLst>
                    <a:ext uri="{9D8B030D-6E8A-4147-A177-3AD203B41FA5}">
                      <a16:colId xmlns:a16="http://schemas.microsoft.com/office/drawing/2014/main" val="559754970"/>
                    </a:ext>
                  </a:extLst>
                </a:gridCol>
                <a:gridCol w="379736">
                  <a:extLst>
                    <a:ext uri="{9D8B030D-6E8A-4147-A177-3AD203B41FA5}">
                      <a16:colId xmlns:a16="http://schemas.microsoft.com/office/drawing/2014/main" val="4262874270"/>
                    </a:ext>
                  </a:extLst>
                </a:gridCol>
                <a:gridCol w="379736">
                  <a:extLst>
                    <a:ext uri="{9D8B030D-6E8A-4147-A177-3AD203B41FA5}">
                      <a16:colId xmlns:a16="http://schemas.microsoft.com/office/drawing/2014/main" val="1231532866"/>
                    </a:ext>
                  </a:extLst>
                </a:gridCol>
                <a:gridCol w="379736">
                  <a:extLst>
                    <a:ext uri="{9D8B030D-6E8A-4147-A177-3AD203B41FA5}">
                      <a16:colId xmlns:a16="http://schemas.microsoft.com/office/drawing/2014/main" val="169883531"/>
                    </a:ext>
                  </a:extLst>
                </a:gridCol>
                <a:gridCol w="379736">
                  <a:extLst>
                    <a:ext uri="{9D8B030D-6E8A-4147-A177-3AD203B41FA5}">
                      <a16:colId xmlns:a16="http://schemas.microsoft.com/office/drawing/2014/main" val="2259871057"/>
                    </a:ext>
                  </a:extLst>
                </a:gridCol>
                <a:gridCol w="379736">
                  <a:extLst>
                    <a:ext uri="{9D8B030D-6E8A-4147-A177-3AD203B41FA5}">
                      <a16:colId xmlns:a16="http://schemas.microsoft.com/office/drawing/2014/main" val="345392338"/>
                    </a:ext>
                  </a:extLst>
                </a:gridCol>
                <a:gridCol w="379736">
                  <a:extLst>
                    <a:ext uri="{9D8B030D-6E8A-4147-A177-3AD203B41FA5}">
                      <a16:colId xmlns:a16="http://schemas.microsoft.com/office/drawing/2014/main" val="3805675181"/>
                    </a:ext>
                  </a:extLst>
                </a:gridCol>
                <a:gridCol w="379736">
                  <a:extLst>
                    <a:ext uri="{9D8B030D-6E8A-4147-A177-3AD203B41FA5}">
                      <a16:colId xmlns:a16="http://schemas.microsoft.com/office/drawing/2014/main" val="2976630106"/>
                    </a:ext>
                  </a:extLst>
                </a:gridCol>
                <a:gridCol w="379736">
                  <a:extLst>
                    <a:ext uri="{9D8B030D-6E8A-4147-A177-3AD203B41FA5}">
                      <a16:colId xmlns:a16="http://schemas.microsoft.com/office/drawing/2014/main" val="4119421194"/>
                    </a:ext>
                  </a:extLst>
                </a:gridCol>
              </a:tblGrid>
              <a:tr h="447047">
                <a:tc>
                  <a:txBody>
                    <a:bodyPr/>
                    <a:lstStyle/>
                    <a:p>
                      <a:pPr algn="l" fontAlgn="b"/>
                      <a:r>
                        <a:rPr lang="en-US" sz="800" b="0" i="0" u="none" strike="noStrike" dirty="0">
                          <a:solidFill>
                            <a:srgbClr val="000000"/>
                          </a:solidFill>
                          <a:effectLst/>
                          <a:latin typeface="Century Gothic" panose="020B0502020202020204" pitchFamily="34" charset="0"/>
                        </a:rPr>
                        <a:t> </a:t>
                      </a:r>
                    </a:p>
                  </a:txBody>
                  <a:tcPr marL="3973" marR="3973" marT="3973" marB="0" anchor="b">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a:solidFill>
                            <a:srgbClr val="000000"/>
                          </a:solidFill>
                          <a:effectLst/>
                          <a:latin typeface="Century Gothic" panose="020B0502020202020204" pitchFamily="34" charset="0"/>
                        </a:rPr>
                        <a:t>Veličina preduzeća</a:t>
                      </a:r>
                    </a:p>
                  </a:txBody>
                  <a:tcPr marL="3973" marR="3973" marT="397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lnL w="19050" cap="flat" cmpd="sng" algn="ctr">
                      <a:solidFill>
                        <a:schemeClr val="tx1"/>
                      </a:solidFill>
                      <a:prstDash val="solid"/>
                      <a:round/>
                      <a:headEnd type="none" w="med" len="med"/>
                      <a:tailEnd type="none" w="med" len="med"/>
                    </a:lnL>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effectLst/>
                          <a:latin typeface="Century Gothic" panose="020B0502020202020204" pitchFamily="34" charset="0"/>
                        </a:rPr>
                        <a:t>Privredno društvo</a:t>
                      </a:r>
                      <a:br>
                        <a:rPr lang="en-US" sz="800" b="0" i="0" u="none" strike="noStrike">
                          <a:solidFill>
                            <a:srgbClr val="000000"/>
                          </a:solidFill>
                          <a:effectLst/>
                          <a:latin typeface="Century Gothic" panose="020B0502020202020204" pitchFamily="34" charset="0"/>
                        </a:rPr>
                      </a:br>
                      <a:r>
                        <a:rPr lang="en-US" sz="800" b="0" i="0" u="none" strike="noStrike">
                          <a:solidFill>
                            <a:srgbClr val="000000"/>
                          </a:solidFill>
                          <a:effectLst/>
                          <a:latin typeface="Century Gothic" panose="020B0502020202020204" pitchFamily="34" charset="0"/>
                        </a:rPr>
                        <a:t>Preduzetnik</a:t>
                      </a:r>
                    </a:p>
                  </a:txBody>
                  <a:tcPr marL="3973" marR="3973" marT="397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effectLst/>
                          <a:latin typeface="Century Gothic" panose="020B0502020202020204" pitchFamily="34" charset="0"/>
                        </a:rPr>
                        <a:t>Teritorija poslovanja</a:t>
                      </a:r>
                    </a:p>
                  </a:txBody>
                  <a:tcPr marL="3973" marR="3973" marT="397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Sedište</a:t>
                      </a:r>
                    </a:p>
                  </a:txBody>
                  <a:tcPr marL="3973" marR="3973" marT="397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Delatnost</a:t>
                      </a:r>
                    </a:p>
                  </a:txBody>
                  <a:tcPr marL="3973" marR="3973" marT="397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Osnivanje firme</a:t>
                      </a:r>
                    </a:p>
                  </a:txBody>
                  <a:tcPr marL="3973" marR="3973" marT="397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3247298982"/>
                  </a:ext>
                </a:extLst>
              </a:tr>
              <a:tr h="989560">
                <a:tc>
                  <a:txBody>
                    <a:bodyPr/>
                    <a:lstStyle/>
                    <a:p>
                      <a:pPr algn="ctr" fontAlgn="b"/>
                      <a:r>
                        <a:rPr lang="en-US" sz="800" b="0" i="0" u="none" strike="noStrike" dirty="0">
                          <a:solidFill>
                            <a:schemeClr val="tx1"/>
                          </a:solidFill>
                          <a:effectLst/>
                          <a:latin typeface="Century Gothic" panose="020B0502020202020204" pitchFamily="34" charset="0"/>
                        </a:rPr>
                        <a:t> </a:t>
                      </a:r>
                    </a:p>
                  </a:txBody>
                  <a:tcPr marL="3973" marR="3973" marT="397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Total</a:t>
                      </a:r>
                    </a:p>
                  </a:txBody>
                  <a:tcPr marL="3973" marR="3973" marT="397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Veliko</a:t>
                      </a:r>
                    </a:p>
                  </a:txBody>
                  <a:tcPr marL="3973" marR="3973" marT="397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Srednje</a:t>
                      </a:r>
                    </a:p>
                  </a:txBody>
                  <a:tcPr marL="3973" marR="3973" marT="397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Malo</a:t>
                      </a:r>
                    </a:p>
                  </a:txBody>
                  <a:tcPr marL="3973" marR="3973" marT="397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Mikro</a:t>
                      </a:r>
                    </a:p>
                  </a:txBody>
                  <a:tcPr marL="3973" marR="3973" marT="397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Privredno društvo</a:t>
                      </a:r>
                    </a:p>
                  </a:txBody>
                  <a:tcPr marL="3973" marR="3973" marT="397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Preduzetnik</a:t>
                      </a:r>
                    </a:p>
                  </a:txBody>
                  <a:tcPr marL="3973" marR="3973" marT="397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Lokalni nivo (grad)</a:t>
                      </a:r>
                    </a:p>
                  </a:txBody>
                  <a:tcPr marL="3973" marR="3973" marT="397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Regionalni nivo</a:t>
                      </a:r>
                    </a:p>
                  </a:txBody>
                  <a:tcPr marL="3973" marR="3973" marT="397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Nacionalni nivo (Srbija)</a:t>
                      </a:r>
                    </a:p>
                  </a:txBody>
                  <a:tcPr marL="3973" marR="3973" marT="397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Region Zapadnog Balkana</a:t>
                      </a:r>
                    </a:p>
                  </a:txBody>
                  <a:tcPr marL="3973" marR="3973" marT="397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Evropski nivo</a:t>
                      </a:r>
                    </a:p>
                  </a:txBody>
                  <a:tcPr marL="3973" marR="3973" marT="397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Drugi kontitenti</a:t>
                      </a:r>
                    </a:p>
                  </a:txBody>
                  <a:tcPr marL="3973" marR="3973" marT="397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Beograd</a:t>
                      </a:r>
                    </a:p>
                  </a:txBody>
                  <a:tcPr marL="3973" marR="3973" marT="397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Vojvodina</a:t>
                      </a:r>
                    </a:p>
                  </a:txBody>
                  <a:tcPr marL="3973" marR="3973" marT="397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Istočna i Južna Srbija</a:t>
                      </a:r>
                    </a:p>
                  </a:txBody>
                  <a:tcPr marL="3973" marR="3973" marT="397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Šumadija i Zapadna Srbija</a:t>
                      </a:r>
                    </a:p>
                  </a:txBody>
                  <a:tcPr marL="3973" marR="3973" marT="397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Proizvodnja</a:t>
                      </a:r>
                    </a:p>
                  </a:txBody>
                  <a:tcPr marL="3973" marR="3973" marT="397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Trgovina</a:t>
                      </a:r>
                    </a:p>
                  </a:txBody>
                  <a:tcPr marL="3973" marR="3973" marT="397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Usluga</a:t>
                      </a:r>
                    </a:p>
                  </a:txBody>
                  <a:tcPr marL="3973" marR="3973" marT="397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Drugo</a:t>
                      </a:r>
                    </a:p>
                  </a:txBody>
                  <a:tcPr marL="3973" marR="3973" marT="397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Do 2 god.</a:t>
                      </a:r>
                    </a:p>
                  </a:txBody>
                  <a:tcPr marL="3973" marR="3973" marT="397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 god.</a:t>
                      </a:r>
                    </a:p>
                  </a:txBody>
                  <a:tcPr marL="3973" marR="3973" marT="397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5-10 god.</a:t>
                      </a:r>
                    </a:p>
                  </a:txBody>
                  <a:tcPr marL="3973" marR="3973" marT="397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 god.</a:t>
                      </a:r>
                    </a:p>
                  </a:txBody>
                  <a:tcPr marL="3973" marR="3973" marT="397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96715032"/>
                  </a:ext>
                </a:extLst>
              </a:tr>
              <a:tr h="158521">
                <a:tc>
                  <a:txBody>
                    <a:bodyPr/>
                    <a:lstStyle/>
                    <a:p>
                      <a:pPr algn="ctr" fontAlgn="ctr"/>
                      <a:r>
                        <a:rPr lang="en-US" sz="800" b="0" i="0" u="none" strike="noStrike" dirty="0">
                          <a:solidFill>
                            <a:schemeClr val="tx1"/>
                          </a:solidFill>
                          <a:effectLst/>
                          <a:latin typeface="Century Gothic" panose="020B0502020202020204" pitchFamily="34" charset="0"/>
                        </a:rPr>
                        <a:t>n = </a:t>
                      </a:r>
                    </a:p>
                  </a:txBody>
                  <a:tcPr marL="3973" marR="3973" marT="39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800" b="0" i="0" u="none" strike="noStrike" dirty="0">
                          <a:solidFill>
                            <a:srgbClr val="FFFFFF"/>
                          </a:solidFill>
                          <a:effectLst/>
                          <a:latin typeface="Century Gothic" panose="020B0502020202020204" pitchFamily="34" charset="0"/>
                        </a:rPr>
                        <a:t>426</a:t>
                      </a:r>
                    </a:p>
                  </a:txBody>
                  <a:tcPr marL="3973" marR="3973" marT="397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29</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22</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60</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315</a:t>
                      </a: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201</a:t>
                      </a: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225</a:t>
                      </a: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198</a:t>
                      </a: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66</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90</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20</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34</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18</a:t>
                      </a: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150</a:t>
                      </a: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118</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54</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104</a:t>
                      </a: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68</a:t>
                      </a: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98</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195</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65</a:t>
                      </a: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16</a:t>
                      </a: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30</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116</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242</a:t>
                      </a: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3931975996"/>
                  </a:ext>
                </a:extLst>
              </a:tr>
              <a:tr h="201755">
                <a:tc>
                  <a:txBody>
                    <a:bodyPr/>
                    <a:lstStyle/>
                    <a:p>
                      <a:pPr algn="ctr" fontAlgn="b"/>
                      <a:r>
                        <a:rPr lang="en-US" sz="800" b="0" i="0" u="none" strike="noStrike" dirty="0">
                          <a:solidFill>
                            <a:schemeClr val="tx1"/>
                          </a:solidFill>
                          <a:effectLst/>
                          <a:latin typeface="Century Gothic" panose="020B0502020202020204" pitchFamily="34" charset="0"/>
                        </a:rPr>
                        <a:t> </a:t>
                      </a:r>
                    </a:p>
                  </a:txBody>
                  <a:tcPr marL="3973" marR="3973" marT="39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(A)</a:t>
                      </a:r>
                    </a:p>
                  </a:txBody>
                  <a:tcPr marL="3973" marR="3973" marT="397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(E)</a:t>
                      </a: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(F)</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(G)</a:t>
                      </a: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32025928"/>
                  </a:ext>
                </a:extLst>
              </a:tr>
              <a:tr h="320646">
                <a:tc>
                  <a:txBody>
                    <a:bodyPr/>
                    <a:lstStyle/>
                    <a:p>
                      <a:pPr algn="ctr" fontAlgn="b"/>
                      <a:r>
                        <a:rPr lang="en-US" sz="800" b="0" i="0" u="none" strike="noStrike" dirty="0">
                          <a:solidFill>
                            <a:schemeClr val="tx1"/>
                          </a:solidFill>
                          <a:effectLst/>
                          <a:latin typeface="Century Gothic" panose="020B0502020202020204" pitchFamily="34" charset="0"/>
                        </a:rPr>
                        <a:t>Da</a:t>
                      </a:r>
                    </a:p>
                  </a:txBody>
                  <a:tcPr marL="3973" marR="3973" marT="39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18.2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27.4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35.6</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20.6</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29.6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34.6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29.6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32.8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48151987"/>
                  </a:ext>
                </a:extLst>
              </a:tr>
              <a:tr h="320646">
                <a:tc>
                  <a:txBody>
                    <a:bodyPr/>
                    <a:lstStyle/>
                    <a:p>
                      <a:pPr algn="ctr" fontAlgn="b"/>
                      <a:r>
                        <a:rPr lang="en-US" sz="800" b="0" i="0" u="none" strike="noStrike" dirty="0">
                          <a:solidFill>
                            <a:schemeClr val="tx1"/>
                          </a:solidFill>
                          <a:effectLst/>
                          <a:latin typeface="Century Gothic" panose="020B0502020202020204" pitchFamily="34" charset="0"/>
                        </a:rPr>
                        <a:t>Ne</a:t>
                      </a:r>
                    </a:p>
                  </a:txBody>
                  <a:tcPr marL="3973" marR="3973" marT="39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69.2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67.9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66.2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66.2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78.8</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64.4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77.8</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72.7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67.8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70.4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65.4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77.9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70.4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68.2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67.2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26280542"/>
                  </a:ext>
                </a:extLst>
              </a:tr>
              <a:tr h="181200">
                <a:tc>
                  <a:txBody>
                    <a:bodyPr/>
                    <a:lstStyle/>
                    <a:p>
                      <a:pPr algn="ctr" fontAlgn="b"/>
                      <a:r>
                        <a:rPr lang="en-US" sz="800" b="0" i="0" u="none" strike="noStrike" dirty="0">
                          <a:solidFill>
                            <a:schemeClr val="tx1"/>
                          </a:solidFill>
                          <a:effectLst/>
                          <a:latin typeface="Century Gothic" panose="020B0502020202020204" pitchFamily="34" charset="0"/>
                        </a:rPr>
                        <a:t>n = </a:t>
                      </a:r>
                      <a:endParaRPr lang="pl-PL" sz="800" b="0" i="0" u="none" strike="noStrike" dirty="0">
                        <a:solidFill>
                          <a:schemeClr val="tx1"/>
                        </a:solidFill>
                        <a:effectLst/>
                        <a:latin typeface="Century Gothic" panose="020B0502020202020204" pitchFamily="34" charset="0"/>
                      </a:endParaRPr>
                    </a:p>
                  </a:txBody>
                  <a:tcPr marL="3973" marR="3973" marT="39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en-US" sz="800" b="0" i="0" u="none" strike="noStrike" dirty="0">
                          <a:solidFill>
                            <a:schemeClr val="bg1"/>
                          </a:solidFill>
                          <a:effectLst/>
                          <a:latin typeface="Century Gothic" panose="020B0502020202020204" pitchFamily="34" charset="0"/>
                        </a:rPr>
                        <a:t>131</a:t>
                      </a:r>
                    </a:p>
                  </a:txBody>
                  <a:tcPr marL="7620" marR="7620" marT="762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9</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17</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101</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55</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76</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67</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7</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7</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4</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41</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38</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16</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36</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15</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29</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62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25</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4</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5</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38</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80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3522107316"/>
                  </a:ext>
                </a:extLst>
              </a:tr>
              <a:tr h="320646">
                <a:tc>
                  <a:txBody>
                    <a:bodyPr/>
                    <a:lstStyle/>
                    <a:p>
                      <a:pPr algn="ctr" fontAlgn="b"/>
                      <a:r>
                        <a:rPr lang="pl-PL" sz="800" b="0" i="0" u="none" strike="noStrike" dirty="0">
                          <a:solidFill>
                            <a:schemeClr val="tx1"/>
                          </a:solidFill>
                          <a:effectLst/>
                          <a:latin typeface="Century Gothic" panose="020B0502020202020204" pitchFamily="34" charset="0"/>
                        </a:rPr>
                        <a:t>Pojednostavljenje papirologije, propisa, birokratskih procedura</a:t>
                      </a:r>
                    </a:p>
                  </a:txBody>
                  <a:tcPr marL="3973" marR="3973" marT="39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40.5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39.6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45.5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36.8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35.8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57.1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42.1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37.5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38.9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32.3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31.6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87213511"/>
                  </a:ext>
                </a:extLst>
              </a:tr>
              <a:tr h="320646">
                <a:tc>
                  <a:txBody>
                    <a:bodyPr/>
                    <a:lstStyle/>
                    <a:p>
                      <a:pPr algn="ctr" fontAlgn="b"/>
                      <a:r>
                        <a:rPr lang="en-US" sz="800" b="0" i="0" u="none" strike="noStrike">
                          <a:solidFill>
                            <a:schemeClr val="tx1"/>
                          </a:solidFill>
                          <a:effectLst/>
                          <a:latin typeface="Century Gothic" panose="020B0502020202020204" pitchFamily="34" charset="0"/>
                        </a:rPr>
                        <a:t>Digitalizacija</a:t>
                      </a:r>
                    </a:p>
                  </a:txBody>
                  <a:tcPr marL="3973" marR="3973" marT="39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14.9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9.1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15.8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14.9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18.4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16.7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9.7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18.4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8563428"/>
                  </a:ext>
                </a:extLst>
              </a:tr>
              <a:tr h="320646">
                <a:tc>
                  <a:txBody>
                    <a:bodyPr/>
                    <a:lstStyle/>
                    <a:p>
                      <a:pPr algn="ctr" fontAlgn="b"/>
                      <a:r>
                        <a:rPr lang="en-US" sz="800" b="0" i="0" u="none" strike="noStrike">
                          <a:solidFill>
                            <a:schemeClr val="tx1"/>
                          </a:solidFill>
                          <a:effectLst/>
                          <a:latin typeface="Century Gothic" panose="020B0502020202020204" pitchFamily="34" charset="0"/>
                        </a:rPr>
                        <a:t>Ubrzavanje procesa</a:t>
                      </a:r>
                    </a:p>
                  </a:txBody>
                  <a:tcPr marL="3973" marR="3973" marT="39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13.2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13.3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17.2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chemeClr val="bg1"/>
                          </a:solidFill>
                          <a:effectLst/>
                          <a:latin typeface="Century Gothic" panose="020B0502020202020204" pitchFamily="34" charset="0"/>
                        </a:rPr>
                        <a:t>23.7</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A E</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chemeClr val="bg1"/>
                          </a:solidFill>
                          <a:effectLst/>
                          <a:latin typeface="Century Gothic" panose="020B0502020202020204" pitchFamily="34" charset="0"/>
                        </a:rPr>
                        <a:t>6.3</a:t>
                      </a:r>
                      <a:br>
                        <a:rPr lang="en-US" sz="800" b="0" i="0" u="none" strike="noStrike" dirty="0">
                          <a:solidFill>
                            <a:schemeClr val="bg1"/>
                          </a:solidFill>
                          <a:effectLst/>
                          <a:latin typeface="Century Gothic" panose="020B0502020202020204" pitchFamily="34" charset="0"/>
                        </a:rPr>
                      </a:br>
                      <a:endParaRPr lang="en-US" sz="800" b="0" i="0" u="none" strike="noStrike" dirty="0">
                        <a:solidFill>
                          <a:schemeClr val="bg1"/>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extLst>
                  <a:ext uri="{0D108BD9-81ED-4DB2-BD59-A6C34878D82A}">
                    <a16:rowId xmlns:a16="http://schemas.microsoft.com/office/drawing/2014/main" val="2560858116"/>
                  </a:ext>
                </a:extLst>
              </a:tr>
              <a:tr h="320646">
                <a:tc>
                  <a:txBody>
                    <a:bodyPr/>
                    <a:lstStyle/>
                    <a:p>
                      <a:pPr algn="ctr" fontAlgn="b"/>
                      <a:r>
                        <a:rPr lang="en-US" sz="800" b="0" i="0" u="none" strike="noStrike">
                          <a:solidFill>
                            <a:schemeClr val="tx1"/>
                          </a:solidFill>
                          <a:effectLst/>
                          <a:latin typeface="Century Gothic" panose="020B0502020202020204" pitchFamily="34" charset="0"/>
                        </a:rPr>
                        <a:t>Bolja informisanost</a:t>
                      </a:r>
                    </a:p>
                  </a:txBody>
                  <a:tcPr marL="3973" marR="3973" marT="39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9.1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21.4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28.6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effectLst/>
                          <a:latin typeface="Century Gothic" panose="020B0502020202020204" pitchFamily="34" charset="0"/>
                        </a:rPr>
                        <a:t>50</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A B D</a:t>
                      </a: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10.5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12.5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8.1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14352830"/>
                  </a:ext>
                </a:extLst>
              </a:tr>
              <a:tr h="320646">
                <a:tc>
                  <a:txBody>
                    <a:bodyPr/>
                    <a:lstStyle/>
                    <a:p>
                      <a:pPr algn="ctr" fontAlgn="b"/>
                      <a:r>
                        <a:rPr lang="en-US" sz="800" b="0" i="0" u="none" strike="noStrike">
                          <a:solidFill>
                            <a:schemeClr val="tx1"/>
                          </a:solidFill>
                          <a:effectLst/>
                          <a:latin typeface="Century Gothic" panose="020B0502020202020204" pitchFamily="34" charset="0"/>
                        </a:rPr>
                        <a:t>Finansijski</a:t>
                      </a:r>
                    </a:p>
                  </a:txBody>
                  <a:tcPr marL="3973" marR="3973" marT="39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25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05929814"/>
                  </a:ext>
                </a:extLst>
              </a:tr>
              <a:tr h="320646">
                <a:tc>
                  <a:txBody>
                    <a:bodyPr/>
                    <a:lstStyle/>
                    <a:p>
                      <a:pPr algn="ctr" fontAlgn="b"/>
                      <a:r>
                        <a:rPr lang="en-US" sz="800" b="0" i="0" u="none" strike="noStrike">
                          <a:solidFill>
                            <a:schemeClr val="tx1"/>
                          </a:solidFill>
                          <a:effectLst/>
                          <a:latin typeface="Century Gothic" panose="020B0502020202020204" pitchFamily="34" charset="0"/>
                        </a:rPr>
                        <a:t>Obuke</a:t>
                      </a:r>
                    </a:p>
                  </a:txBody>
                  <a:tcPr marL="3973" marR="3973" marT="39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28.6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25</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188835341"/>
                  </a:ext>
                </a:extLst>
              </a:tr>
              <a:tr h="320646">
                <a:tc>
                  <a:txBody>
                    <a:bodyPr/>
                    <a:lstStyle/>
                    <a:p>
                      <a:pPr algn="ctr" fontAlgn="b"/>
                      <a:r>
                        <a:rPr lang="en-US" sz="800" b="0" i="0" u="none" strike="noStrike" dirty="0">
                          <a:solidFill>
                            <a:schemeClr val="tx1"/>
                          </a:solidFill>
                          <a:effectLst/>
                          <a:latin typeface="Century Gothic" panose="020B0502020202020204" pitchFamily="34" charset="0"/>
                        </a:rPr>
                        <a:t>Da se </a:t>
                      </a:r>
                      <a:r>
                        <a:rPr lang="en-US" sz="800" b="0" i="0" u="none" strike="noStrike" dirty="0" err="1">
                          <a:solidFill>
                            <a:schemeClr val="tx1"/>
                          </a:solidFill>
                          <a:effectLst/>
                          <a:latin typeface="Century Gothic" panose="020B0502020202020204" pitchFamily="34" charset="0"/>
                        </a:rPr>
                        <a:t>osigura</a:t>
                      </a:r>
                      <a:r>
                        <a:rPr lang="en-US" sz="800" b="0" i="0" u="none" strike="noStrike" dirty="0">
                          <a:solidFill>
                            <a:schemeClr val="tx1"/>
                          </a:solidFill>
                          <a:effectLst/>
                          <a:latin typeface="Century Gothic" panose="020B0502020202020204" pitchFamily="34" charset="0"/>
                        </a:rPr>
                        <a:t> </a:t>
                      </a:r>
                      <a:r>
                        <a:rPr lang="en-US" sz="800" b="0" i="0" u="none" strike="noStrike" dirty="0" err="1">
                          <a:solidFill>
                            <a:schemeClr val="tx1"/>
                          </a:solidFill>
                          <a:effectLst/>
                          <a:latin typeface="Century Gothic" panose="020B0502020202020204" pitchFamily="34" charset="0"/>
                        </a:rPr>
                        <a:t>veća</a:t>
                      </a:r>
                      <a:r>
                        <a:rPr lang="en-US" sz="800" b="0" i="0" u="none" strike="noStrike" dirty="0">
                          <a:solidFill>
                            <a:schemeClr val="tx1"/>
                          </a:solidFill>
                          <a:effectLst/>
                          <a:latin typeface="Century Gothic" panose="020B0502020202020204" pitchFamily="34" charset="0"/>
                        </a:rPr>
                        <a:t> </a:t>
                      </a:r>
                      <a:r>
                        <a:rPr lang="en-US" sz="800" b="0" i="0" u="none" strike="noStrike" dirty="0" err="1">
                          <a:solidFill>
                            <a:schemeClr val="tx1"/>
                          </a:solidFill>
                          <a:effectLst/>
                          <a:latin typeface="Century Gothic" panose="020B0502020202020204" pitchFamily="34" charset="0"/>
                        </a:rPr>
                        <a:t>bezbednost</a:t>
                      </a:r>
                      <a:r>
                        <a:rPr lang="en-US" sz="800" b="0" i="0" u="none" strike="noStrike" dirty="0">
                          <a:solidFill>
                            <a:schemeClr val="tx1"/>
                          </a:solidFill>
                          <a:effectLst/>
                          <a:latin typeface="Century Gothic" panose="020B0502020202020204" pitchFamily="34" charset="0"/>
                        </a:rPr>
                        <a:t> </a:t>
                      </a:r>
                      <a:r>
                        <a:rPr lang="en-US" sz="800" b="0" i="0" u="none" strike="noStrike" dirty="0" err="1">
                          <a:solidFill>
                            <a:schemeClr val="tx1"/>
                          </a:solidFill>
                          <a:effectLst/>
                          <a:latin typeface="Century Gothic" panose="020B0502020202020204" pitchFamily="34" charset="0"/>
                        </a:rPr>
                        <a:t>elektronskih</a:t>
                      </a:r>
                      <a:r>
                        <a:rPr lang="en-US" sz="800" b="0" i="0" u="none" strike="noStrike" dirty="0">
                          <a:solidFill>
                            <a:schemeClr val="tx1"/>
                          </a:solidFill>
                          <a:effectLst/>
                          <a:latin typeface="Century Gothic" panose="020B0502020202020204" pitchFamily="34" charset="0"/>
                        </a:rPr>
                        <a:t> </a:t>
                      </a:r>
                      <a:r>
                        <a:rPr lang="en-US" sz="800" b="0" i="0" u="none" strike="noStrike" dirty="0" err="1">
                          <a:solidFill>
                            <a:schemeClr val="tx1"/>
                          </a:solidFill>
                          <a:effectLst/>
                          <a:latin typeface="Century Gothic" panose="020B0502020202020204" pitchFamily="34" charset="0"/>
                        </a:rPr>
                        <a:t>podataka</a:t>
                      </a:r>
                      <a:endParaRPr lang="en-US" sz="800" b="0" i="0" u="none" strike="noStrike" dirty="0">
                        <a:solidFill>
                          <a:schemeClr val="tx1"/>
                        </a:solidFill>
                        <a:effectLst/>
                        <a:latin typeface="Century Gothic" panose="020B0502020202020204" pitchFamily="34" charset="0"/>
                      </a:endParaRPr>
                    </a:p>
                  </a:txBody>
                  <a:tcPr marL="3973" marR="3973" marT="39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effectLst/>
                          <a:latin typeface="Century Gothic" panose="020B0502020202020204" pitchFamily="34" charset="0"/>
                        </a:rPr>
                        <a:t>20</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A</a:t>
                      </a: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07158050"/>
                  </a:ext>
                </a:extLst>
              </a:tr>
              <a:tr h="320646">
                <a:tc>
                  <a:txBody>
                    <a:bodyPr/>
                    <a:lstStyle/>
                    <a:p>
                      <a:pPr algn="ctr" fontAlgn="b"/>
                      <a:r>
                        <a:rPr lang="en-US" sz="800" b="0" i="0" u="none" strike="noStrike" dirty="0" err="1">
                          <a:solidFill>
                            <a:schemeClr val="tx1"/>
                          </a:solidFill>
                          <a:effectLst/>
                          <a:latin typeface="Century Gothic" panose="020B0502020202020204" pitchFamily="34" charset="0"/>
                        </a:rPr>
                        <a:t>Drugo</a:t>
                      </a:r>
                      <a:endParaRPr lang="en-US" sz="800" b="0" i="0" u="none" strike="noStrike" dirty="0">
                        <a:solidFill>
                          <a:schemeClr val="tx1"/>
                        </a:solidFill>
                        <a:effectLst/>
                        <a:latin typeface="Century Gothic" panose="020B0502020202020204" pitchFamily="34" charset="0"/>
                      </a:endParaRPr>
                    </a:p>
                  </a:txBody>
                  <a:tcPr marL="3973" marR="3973" marT="39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16.8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19.5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15.8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27.4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18.4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93521946"/>
                  </a:ext>
                </a:extLst>
              </a:tr>
              <a:tr h="320646">
                <a:tc>
                  <a:txBody>
                    <a:bodyPr/>
                    <a:lstStyle/>
                    <a:p>
                      <a:pPr algn="ctr" fontAlgn="b"/>
                      <a:r>
                        <a:rPr lang="en-US" sz="800" b="0" i="0" u="none" strike="noStrike" dirty="0">
                          <a:solidFill>
                            <a:schemeClr val="tx1"/>
                          </a:solidFill>
                          <a:effectLst/>
                          <a:latin typeface="Century Gothic" panose="020B0502020202020204" pitchFamily="34" charset="0"/>
                        </a:rPr>
                        <a:t>Ne </a:t>
                      </a:r>
                      <a:r>
                        <a:rPr lang="en-US" sz="800" b="0" i="0" u="none" strike="noStrike" dirty="0" err="1">
                          <a:solidFill>
                            <a:schemeClr val="tx1"/>
                          </a:solidFill>
                          <a:effectLst/>
                          <a:latin typeface="Century Gothic" panose="020B0502020202020204" pitchFamily="34" charset="0"/>
                        </a:rPr>
                        <a:t>znam</a:t>
                      </a:r>
                      <a:endParaRPr lang="en-US" sz="800" b="0" i="0" u="none" strike="noStrike" dirty="0">
                        <a:solidFill>
                          <a:schemeClr val="tx1"/>
                        </a:solidFill>
                        <a:effectLst/>
                        <a:latin typeface="Century Gothic" panose="020B0502020202020204" pitchFamily="34" charset="0"/>
                      </a:endParaRPr>
                    </a:p>
                  </a:txBody>
                  <a:tcPr marL="3973" marR="3973" marT="397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6.3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973" marR="3973" marT="397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06462519"/>
                  </a:ext>
                </a:extLst>
              </a:tr>
            </a:tbl>
          </a:graphicData>
        </a:graphic>
      </p:graphicFrame>
      <p:sp>
        <p:nvSpPr>
          <p:cNvPr id="15"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Da li je i na koji način država mogla da unapredi administrativne procedure </a:t>
            </a:r>
            <a:endParaRPr lang="sr-Latn-RS" sz="2000" dirty="0">
              <a:solidFill>
                <a:srgbClr val="004B88"/>
              </a:solidFill>
              <a:latin typeface="Century Gothic" panose="020B0502020202020204" pitchFamily="34" charset="0"/>
            </a:endParaRPr>
          </a:p>
          <a:p>
            <a:r>
              <a:rPr lang="it-IT" sz="2000" dirty="0">
                <a:solidFill>
                  <a:srgbClr val="004B88"/>
                </a:solidFill>
                <a:latin typeface="Century Gothic" panose="020B0502020202020204" pitchFamily="34" charset="0"/>
              </a:rPr>
              <a:t>u procesu inovacija i/ili digitalne transformacije?  Koje konkretne procedure </a:t>
            </a:r>
            <a:endParaRPr lang="sr-Latn-RS" sz="2000" dirty="0">
              <a:solidFill>
                <a:srgbClr val="004B88"/>
              </a:solidFill>
              <a:latin typeface="Century Gothic" panose="020B0502020202020204" pitchFamily="34" charset="0"/>
            </a:endParaRPr>
          </a:p>
          <a:p>
            <a:r>
              <a:rPr lang="it-IT" sz="2000" dirty="0">
                <a:solidFill>
                  <a:srgbClr val="004B88"/>
                </a:solidFill>
                <a:latin typeface="Century Gothic" panose="020B0502020202020204" pitchFamily="34" charset="0"/>
              </a:rPr>
              <a:t>i na koji način?</a:t>
            </a:r>
            <a:endParaRPr lang="en-US" sz="2000" dirty="0">
              <a:solidFill>
                <a:srgbClr val="004B88"/>
              </a:solidFill>
              <a:latin typeface="Century Gothic" panose="020B0502020202020204" pitchFamily="34" charset="0"/>
            </a:endParaRPr>
          </a:p>
        </p:txBody>
      </p:sp>
      <p:sp>
        <p:nvSpPr>
          <p:cNvPr id="16" name="Rectangle 15">
            <a:extLst>
              <a:ext uri="{FF2B5EF4-FFF2-40B4-BE49-F238E27FC236}">
                <a16:creationId xmlns:a16="http://schemas.microsoft.com/office/drawing/2014/main" id="{ABF8106F-A3A9-4BF3-9049-A1F3DF2DA14C}"/>
              </a:ext>
            </a:extLst>
          </p:cNvPr>
          <p:cNvSpPr/>
          <p:nvPr/>
        </p:nvSpPr>
        <p:spPr>
          <a:xfrm>
            <a:off x="2487175" y="2529897"/>
            <a:ext cx="735939" cy="409869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7" name="Rectangle 16">
            <a:extLst>
              <a:ext uri="{FF2B5EF4-FFF2-40B4-BE49-F238E27FC236}">
                <a16:creationId xmlns:a16="http://schemas.microsoft.com/office/drawing/2014/main" id="{53A12258-B890-4B28-AE17-54F574834EA5}"/>
              </a:ext>
            </a:extLst>
          </p:cNvPr>
          <p:cNvSpPr/>
          <p:nvPr/>
        </p:nvSpPr>
        <p:spPr>
          <a:xfrm>
            <a:off x="5908857" y="2506452"/>
            <a:ext cx="351972" cy="414729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8" name="Rectangle 17">
            <a:extLst>
              <a:ext uri="{FF2B5EF4-FFF2-40B4-BE49-F238E27FC236}">
                <a16:creationId xmlns:a16="http://schemas.microsoft.com/office/drawing/2014/main" id="{31A857EE-BAED-4F67-A1A2-A791490D4875}"/>
              </a:ext>
            </a:extLst>
          </p:cNvPr>
          <p:cNvSpPr/>
          <p:nvPr/>
        </p:nvSpPr>
        <p:spPr>
          <a:xfrm>
            <a:off x="6662065" y="2506451"/>
            <a:ext cx="369304" cy="4137385"/>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9" name="Rectangle 18">
            <a:extLst>
              <a:ext uri="{FF2B5EF4-FFF2-40B4-BE49-F238E27FC236}">
                <a16:creationId xmlns:a16="http://schemas.microsoft.com/office/drawing/2014/main" id="{C0F9A17A-A569-4B01-A0DD-373A15F428A8}"/>
              </a:ext>
            </a:extLst>
          </p:cNvPr>
          <p:cNvSpPr/>
          <p:nvPr/>
        </p:nvSpPr>
        <p:spPr>
          <a:xfrm>
            <a:off x="10064709" y="2506451"/>
            <a:ext cx="389829" cy="4134269"/>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0" name="Rectangle 19">
            <a:extLst>
              <a:ext uri="{FF2B5EF4-FFF2-40B4-BE49-F238E27FC236}">
                <a16:creationId xmlns:a16="http://schemas.microsoft.com/office/drawing/2014/main" id="{CC3E7188-D19D-424B-96F5-417851BD4365}"/>
              </a:ext>
            </a:extLst>
          </p:cNvPr>
          <p:cNvSpPr/>
          <p:nvPr/>
        </p:nvSpPr>
        <p:spPr>
          <a:xfrm>
            <a:off x="6276927" y="3525887"/>
            <a:ext cx="364877" cy="3138579"/>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1" name="Rectangle 20">
            <a:extLst>
              <a:ext uri="{FF2B5EF4-FFF2-40B4-BE49-F238E27FC236}">
                <a16:creationId xmlns:a16="http://schemas.microsoft.com/office/drawing/2014/main" id="{36A107ED-5B55-4C57-A8A1-F2D9B587C7EC}"/>
              </a:ext>
            </a:extLst>
          </p:cNvPr>
          <p:cNvSpPr/>
          <p:nvPr/>
        </p:nvSpPr>
        <p:spPr>
          <a:xfrm>
            <a:off x="5123532" y="3525887"/>
            <a:ext cx="395496" cy="3114833"/>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2" name="Rectangle 21">
            <a:extLst>
              <a:ext uri="{FF2B5EF4-FFF2-40B4-BE49-F238E27FC236}">
                <a16:creationId xmlns:a16="http://schemas.microsoft.com/office/drawing/2014/main" id="{9BB870C6-E756-435B-A5E0-9E492B1764B5}"/>
              </a:ext>
            </a:extLst>
          </p:cNvPr>
          <p:cNvSpPr/>
          <p:nvPr/>
        </p:nvSpPr>
        <p:spPr>
          <a:xfrm>
            <a:off x="7783431" y="3540435"/>
            <a:ext cx="381951" cy="3100285"/>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3" name="Rectangle 22">
            <a:extLst>
              <a:ext uri="{FF2B5EF4-FFF2-40B4-BE49-F238E27FC236}">
                <a16:creationId xmlns:a16="http://schemas.microsoft.com/office/drawing/2014/main" id="{4C81125F-4153-44F7-A8F6-09D9A2B7527A}"/>
              </a:ext>
            </a:extLst>
          </p:cNvPr>
          <p:cNvSpPr/>
          <p:nvPr/>
        </p:nvSpPr>
        <p:spPr>
          <a:xfrm>
            <a:off x="8553972" y="3540435"/>
            <a:ext cx="767754" cy="3100285"/>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4" name="Rectangle 23">
            <a:extLst>
              <a:ext uri="{FF2B5EF4-FFF2-40B4-BE49-F238E27FC236}">
                <a16:creationId xmlns:a16="http://schemas.microsoft.com/office/drawing/2014/main" id="{01112D82-0893-44B0-82F8-02FE7A9CD232}"/>
              </a:ext>
            </a:extLst>
          </p:cNvPr>
          <p:cNvSpPr/>
          <p:nvPr/>
        </p:nvSpPr>
        <p:spPr>
          <a:xfrm>
            <a:off x="9699832" y="3516101"/>
            <a:ext cx="341431" cy="3112487"/>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5" name="Rectangle 24">
            <a:extLst>
              <a:ext uri="{FF2B5EF4-FFF2-40B4-BE49-F238E27FC236}">
                <a16:creationId xmlns:a16="http://schemas.microsoft.com/office/drawing/2014/main" id="{F0B6C322-CCF5-4AB9-BCB2-D42E2059C630}"/>
              </a:ext>
            </a:extLst>
          </p:cNvPr>
          <p:cNvSpPr/>
          <p:nvPr/>
        </p:nvSpPr>
        <p:spPr>
          <a:xfrm>
            <a:off x="10442815" y="3516101"/>
            <a:ext cx="392643" cy="3112487"/>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1940910142"/>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hart 7">
            <a:extLst>
              <a:ext uri="{FF2B5EF4-FFF2-40B4-BE49-F238E27FC236}">
                <a16:creationId xmlns:a16="http://schemas.microsoft.com/office/drawing/2014/main" id="{06BFAC38-394C-462E-BF93-F9950E1F194C}"/>
              </a:ext>
            </a:extLst>
          </p:cNvPr>
          <p:cNvGraphicFramePr/>
          <p:nvPr>
            <p:extLst>
              <p:ext uri="{D42A27DB-BD31-4B8C-83A1-F6EECF244321}">
                <p14:modId xmlns:p14="http://schemas.microsoft.com/office/powerpoint/2010/main" val="1943673470"/>
              </p:ext>
            </p:extLst>
          </p:nvPr>
        </p:nvGraphicFramePr>
        <p:xfrm>
          <a:off x="-129427" y="1290590"/>
          <a:ext cx="5773308" cy="3401878"/>
        </p:xfrm>
        <a:graphic>
          <a:graphicData uri="http://schemas.openxmlformats.org/drawingml/2006/chart">
            <c:chart xmlns:c="http://schemas.openxmlformats.org/drawingml/2006/chart" xmlns:r="http://schemas.openxmlformats.org/officeDocument/2006/relationships" r:id="rId2"/>
          </a:graphicData>
        </a:graphic>
      </p:graphicFrame>
      <p:sp>
        <p:nvSpPr>
          <p:cNvPr id="2" name="Slide Number Placeholder 1">
            <a:extLst>
              <a:ext uri="{FF2B5EF4-FFF2-40B4-BE49-F238E27FC236}">
                <a16:creationId xmlns:a16="http://schemas.microsoft.com/office/drawing/2014/main" id="{57888FE1-CBF9-4408-A169-80768B0D621F}"/>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62</a:t>
            </a:fld>
            <a:endParaRPr lang="en-US" dirty="0"/>
          </a:p>
        </p:txBody>
      </p:sp>
      <p:graphicFrame>
        <p:nvGraphicFramePr>
          <p:cNvPr id="6" name="Chart 5">
            <a:extLst>
              <a:ext uri="{FF2B5EF4-FFF2-40B4-BE49-F238E27FC236}">
                <a16:creationId xmlns:a16="http://schemas.microsoft.com/office/drawing/2014/main" id="{8EA91893-CC31-4022-994A-9A4323657B15}"/>
              </a:ext>
            </a:extLst>
          </p:cNvPr>
          <p:cNvGraphicFramePr/>
          <p:nvPr>
            <p:extLst>
              <p:ext uri="{D42A27DB-BD31-4B8C-83A1-F6EECF244321}">
                <p14:modId xmlns:p14="http://schemas.microsoft.com/office/powerpoint/2010/main" val="1200529791"/>
              </p:ext>
            </p:extLst>
          </p:nvPr>
        </p:nvGraphicFramePr>
        <p:xfrm>
          <a:off x="5768453" y="864764"/>
          <a:ext cx="6096000" cy="4998252"/>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a:extLst>
              <a:ext uri="{FF2B5EF4-FFF2-40B4-BE49-F238E27FC236}">
                <a16:creationId xmlns:a16="http://schemas.microsoft.com/office/drawing/2014/main" id="{E837C33A-251B-409B-B18D-D7634C5EFE8F}"/>
              </a:ext>
            </a:extLst>
          </p:cNvPr>
          <p:cNvSpPr txBox="1"/>
          <p:nvPr/>
        </p:nvSpPr>
        <p:spPr>
          <a:xfrm>
            <a:off x="3513512" y="4468316"/>
            <a:ext cx="89592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6E706E"/>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6E706E"/>
                </a:solidFill>
                <a:effectLst/>
                <a:uLnTx/>
                <a:uFillTx/>
                <a:latin typeface="Century Gothic" panose="020B0502020202020204" pitchFamily="34" charset="0"/>
              </a:rPr>
              <a:t>: n = 426</a:t>
            </a:r>
          </a:p>
        </p:txBody>
      </p:sp>
      <p:sp>
        <p:nvSpPr>
          <p:cNvPr id="9" name="TextBox 8">
            <a:extLst>
              <a:ext uri="{FF2B5EF4-FFF2-40B4-BE49-F238E27FC236}">
                <a16:creationId xmlns:a16="http://schemas.microsoft.com/office/drawing/2014/main" id="{3D4428FB-3C41-43E4-9EA7-99344FB71D8F}"/>
              </a:ext>
            </a:extLst>
          </p:cNvPr>
          <p:cNvSpPr txBox="1"/>
          <p:nvPr/>
        </p:nvSpPr>
        <p:spPr>
          <a:xfrm>
            <a:off x="10602965" y="5175263"/>
            <a:ext cx="89592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6E706E"/>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6E706E"/>
                </a:solidFill>
                <a:effectLst/>
                <a:uLnTx/>
                <a:uFillTx/>
                <a:latin typeface="Century Gothic" panose="020B0502020202020204" pitchFamily="34" charset="0"/>
              </a:rPr>
              <a:t>: n = 121</a:t>
            </a:r>
          </a:p>
        </p:txBody>
      </p:sp>
      <p:sp>
        <p:nvSpPr>
          <p:cNvPr id="10" name="Arrow: Right 9">
            <a:extLst>
              <a:ext uri="{FF2B5EF4-FFF2-40B4-BE49-F238E27FC236}">
                <a16:creationId xmlns:a16="http://schemas.microsoft.com/office/drawing/2014/main" id="{1AF5B54B-5775-4FF9-88AE-1964172FCEF2}"/>
              </a:ext>
            </a:extLst>
          </p:cNvPr>
          <p:cNvSpPr/>
          <p:nvPr/>
        </p:nvSpPr>
        <p:spPr>
          <a:xfrm>
            <a:off x="4988165" y="2700385"/>
            <a:ext cx="978408" cy="484632"/>
          </a:xfrm>
          <a:prstGeom prst="rightArrow">
            <a:avLst/>
          </a:prstGeom>
          <a:solidFill>
            <a:srgbClr val="0080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1" name="TextBox 10">
            <a:extLst>
              <a:ext uri="{FF2B5EF4-FFF2-40B4-BE49-F238E27FC236}">
                <a16:creationId xmlns:a16="http://schemas.microsoft.com/office/drawing/2014/main" id="{5F19BD00-935A-4668-A206-697A045359E9}"/>
              </a:ext>
            </a:extLst>
          </p:cNvPr>
          <p:cNvSpPr txBox="1"/>
          <p:nvPr/>
        </p:nvSpPr>
        <p:spPr>
          <a:xfrm>
            <a:off x="533968" y="5680266"/>
            <a:ext cx="11071878" cy="723275"/>
          </a:xfrm>
          <a:prstGeom prst="rect">
            <a:avLst/>
          </a:prstGeom>
          <a:noFill/>
        </p:spPr>
        <p:txBody>
          <a:bodyPr wrap="square" lIns="0" rIns="0" rtlCol="0">
            <a:spAutoFit/>
          </a:bodyPr>
          <a:lstStyle/>
          <a:p>
            <a:pPr algn="just">
              <a:spcAft>
                <a:spcPts val="600"/>
              </a:spcAft>
              <a:defRPr/>
            </a:pPr>
            <a:r>
              <a:rPr lang="sr-Latn-RS" sz="1200" noProof="1">
                <a:solidFill>
                  <a:srgbClr val="6E706E"/>
                </a:solidFill>
                <a:latin typeface="Century Gothic" panose="020B0502020202020204" pitchFamily="34" charset="0"/>
              </a:rPr>
              <a:t>U skladu i sa očekivanjima u vezi sa procedurama, većina preduzeća (oko 70%) takođe ne očekuje od države da može da unapredi ni same propise.</a:t>
            </a:r>
          </a:p>
          <a:p>
            <a:pPr algn="just">
              <a:spcAft>
                <a:spcPts val="600"/>
              </a:spcAft>
              <a:defRPr/>
            </a:pPr>
            <a:r>
              <a:rPr lang="sr-Latn-RS" sz="1200" noProof="1">
                <a:solidFill>
                  <a:srgbClr val="6E706E"/>
                </a:solidFill>
                <a:latin typeface="Century Gothic" panose="020B0502020202020204" pitchFamily="34" charset="0"/>
              </a:rPr>
              <a:t>Oni koji veruju da država može da unapredi propise (30%), nema jasno razumevanje šta bi konkretno trebalo izmeniti. Najčešće navode opšte preporuke kao što su regulisanje i pojednostavljenje procesa i papirologije, dok deo ispitanika (oko 13%) očekuje i da propisi budu jasniji i precizniji. </a:t>
            </a:r>
          </a:p>
        </p:txBody>
      </p:sp>
      <p:sp>
        <p:nvSpPr>
          <p:cNvPr id="12"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A da li je i na koji način može da unapredi regulativu, odnosno propise? </a:t>
            </a:r>
            <a:endParaRPr lang="sr-Latn-RS" sz="2000" dirty="0">
              <a:solidFill>
                <a:srgbClr val="004B88"/>
              </a:solidFill>
              <a:latin typeface="Century Gothic" panose="020B0502020202020204" pitchFamily="34" charset="0"/>
            </a:endParaRPr>
          </a:p>
          <a:p>
            <a:r>
              <a:rPr lang="it-IT" sz="2000" dirty="0">
                <a:solidFill>
                  <a:srgbClr val="004B88"/>
                </a:solidFill>
                <a:latin typeface="Century Gothic" panose="020B0502020202020204" pitchFamily="34" charset="0"/>
              </a:rPr>
              <a:t>Šta je tu moglo da se konkretno popravi?</a:t>
            </a:r>
            <a:endParaRPr lang="en-US" sz="2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507939989"/>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Table 2">
            <a:extLst>
              <a:ext uri="{FF2B5EF4-FFF2-40B4-BE49-F238E27FC236}">
                <a16:creationId xmlns:a16="http://schemas.microsoft.com/office/drawing/2014/main" id="{03D6AB88-3591-4853-BEAC-6EB160C45006}"/>
              </a:ext>
            </a:extLst>
          </p:cNvPr>
          <p:cNvGraphicFramePr>
            <a:graphicFrameLocks noGrp="1"/>
          </p:cNvGraphicFramePr>
          <p:nvPr>
            <p:extLst>
              <p:ext uri="{D42A27DB-BD31-4B8C-83A1-F6EECF244321}">
                <p14:modId xmlns:p14="http://schemas.microsoft.com/office/powerpoint/2010/main" val="3958874003"/>
              </p:ext>
            </p:extLst>
          </p:nvPr>
        </p:nvGraphicFramePr>
        <p:xfrm>
          <a:off x="330455" y="1191940"/>
          <a:ext cx="11410427" cy="5410200"/>
        </p:xfrm>
        <a:graphic>
          <a:graphicData uri="http://schemas.openxmlformats.org/drawingml/2006/table">
            <a:tbl>
              <a:tblPr/>
              <a:tblGrid>
                <a:gridCol w="1612102">
                  <a:extLst>
                    <a:ext uri="{9D8B030D-6E8A-4147-A177-3AD203B41FA5}">
                      <a16:colId xmlns:a16="http://schemas.microsoft.com/office/drawing/2014/main" val="994896191"/>
                    </a:ext>
                  </a:extLst>
                </a:gridCol>
                <a:gridCol w="391933">
                  <a:extLst>
                    <a:ext uri="{9D8B030D-6E8A-4147-A177-3AD203B41FA5}">
                      <a16:colId xmlns:a16="http://schemas.microsoft.com/office/drawing/2014/main" val="2728439433"/>
                    </a:ext>
                  </a:extLst>
                </a:gridCol>
                <a:gridCol w="391933">
                  <a:extLst>
                    <a:ext uri="{9D8B030D-6E8A-4147-A177-3AD203B41FA5}">
                      <a16:colId xmlns:a16="http://schemas.microsoft.com/office/drawing/2014/main" val="3427062704"/>
                    </a:ext>
                  </a:extLst>
                </a:gridCol>
                <a:gridCol w="391933">
                  <a:extLst>
                    <a:ext uri="{9D8B030D-6E8A-4147-A177-3AD203B41FA5}">
                      <a16:colId xmlns:a16="http://schemas.microsoft.com/office/drawing/2014/main" val="725415746"/>
                    </a:ext>
                  </a:extLst>
                </a:gridCol>
                <a:gridCol w="391933">
                  <a:extLst>
                    <a:ext uri="{9D8B030D-6E8A-4147-A177-3AD203B41FA5}">
                      <a16:colId xmlns:a16="http://schemas.microsoft.com/office/drawing/2014/main" val="546378595"/>
                    </a:ext>
                  </a:extLst>
                </a:gridCol>
                <a:gridCol w="391933">
                  <a:extLst>
                    <a:ext uri="{9D8B030D-6E8A-4147-A177-3AD203B41FA5}">
                      <a16:colId xmlns:a16="http://schemas.microsoft.com/office/drawing/2014/main" val="4008009825"/>
                    </a:ext>
                  </a:extLst>
                </a:gridCol>
                <a:gridCol w="391933">
                  <a:extLst>
                    <a:ext uri="{9D8B030D-6E8A-4147-A177-3AD203B41FA5}">
                      <a16:colId xmlns:a16="http://schemas.microsoft.com/office/drawing/2014/main" val="577731760"/>
                    </a:ext>
                  </a:extLst>
                </a:gridCol>
                <a:gridCol w="391933">
                  <a:extLst>
                    <a:ext uri="{9D8B030D-6E8A-4147-A177-3AD203B41FA5}">
                      <a16:colId xmlns:a16="http://schemas.microsoft.com/office/drawing/2014/main" val="2049483155"/>
                    </a:ext>
                  </a:extLst>
                </a:gridCol>
                <a:gridCol w="391933">
                  <a:extLst>
                    <a:ext uri="{9D8B030D-6E8A-4147-A177-3AD203B41FA5}">
                      <a16:colId xmlns:a16="http://schemas.microsoft.com/office/drawing/2014/main" val="1833022805"/>
                    </a:ext>
                  </a:extLst>
                </a:gridCol>
                <a:gridCol w="391933">
                  <a:extLst>
                    <a:ext uri="{9D8B030D-6E8A-4147-A177-3AD203B41FA5}">
                      <a16:colId xmlns:a16="http://schemas.microsoft.com/office/drawing/2014/main" val="2574774897"/>
                    </a:ext>
                  </a:extLst>
                </a:gridCol>
                <a:gridCol w="391933">
                  <a:extLst>
                    <a:ext uri="{9D8B030D-6E8A-4147-A177-3AD203B41FA5}">
                      <a16:colId xmlns:a16="http://schemas.microsoft.com/office/drawing/2014/main" val="2563415431"/>
                    </a:ext>
                  </a:extLst>
                </a:gridCol>
                <a:gridCol w="391933">
                  <a:extLst>
                    <a:ext uri="{9D8B030D-6E8A-4147-A177-3AD203B41FA5}">
                      <a16:colId xmlns:a16="http://schemas.microsoft.com/office/drawing/2014/main" val="3701426070"/>
                    </a:ext>
                  </a:extLst>
                </a:gridCol>
                <a:gridCol w="391933">
                  <a:extLst>
                    <a:ext uri="{9D8B030D-6E8A-4147-A177-3AD203B41FA5}">
                      <a16:colId xmlns:a16="http://schemas.microsoft.com/office/drawing/2014/main" val="850264855"/>
                    </a:ext>
                  </a:extLst>
                </a:gridCol>
                <a:gridCol w="391933">
                  <a:extLst>
                    <a:ext uri="{9D8B030D-6E8A-4147-A177-3AD203B41FA5}">
                      <a16:colId xmlns:a16="http://schemas.microsoft.com/office/drawing/2014/main" val="2408960921"/>
                    </a:ext>
                  </a:extLst>
                </a:gridCol>
                <a:gridCol w="391933">
                  <a:extLst>
                    <a:ext uri="{9D8B030D-6E8A-4147-A177-3AD203B41FA5}">
                      <a16:colId xmlns:a16="http://schemas.microsoft.com/office/drawing/2014/main" val="238671122"/>
                    </a:ext>
                  </a:extLst>
                </a:gridCol>
                <a:gridCol w="391933">
                  <a:extLst>
                    <a:ext uri="{9D8B030D-6E8A-4147-A177-3AD203B41FA5}">
                      <a16:colId xmlns:a16="http://schemas.microsoft.com/office/drawing/2014/main" val="1852781903"/>
                    </a:ext>
                  </a:extLst>
                </a:gridCol>
                <a:gridCol w="391933">
                  <a:extLst>
                    <a:ext uri="{9D8B030D-6E8A-4147-A177-3AD203B41FA5}">
                      <a16:colId xmlns:a16="http://schemas.microsoft.com/office/drawing/2014/main" val="3768242475"/>
                    </a:ext>
                  </a:extLst>
                </a:gridCol>
                <a:gridCol w="391933">
                  <a:extLst>
                    <a:ext uri="{9D8B030D-6E8A-4147-A177-3AD203B41FA5}">
                      <a16:colId xmlns:a16="http://schemas.microsoft.com/office/drawing/2014/main" val="3416714683"/>
                    </a:ext>
                  </a:extLst>
                </a:gridCol>
                <a:gridCol w="391933">
                  <a:extLst>
                    <a:ext uri="{9D8B030D-6E8A-4147-A177-3AD203B41FA5}">
                      <a16:colId xmlns:a16="http://schemas.microsoft.com/office/drawing/2014/main" val="2845196194"/>
                    </a:ext>
                  </a:extLst>
                </a:gridCol>
                <a:gridCol w="391933">
                  <a:extLst>
                    <a:ext uri="{9D8B030D-6E8A-4147-A177-3AD203B41FA5}">
                      <a16:colId xmlns:a16="http://schemas.microsoft.com/office/drawing/2014/main" val="3458720432"/>
                    </a:ext>
                  </a:extLst>
                </a:gridCol>
                <a:gridCol w="391933">
                  <a:extLst>
                    <a:ext uri="{9D8B030D-6E8A-4147-A177-3AD203B41FA5}">
                      <a16:colId xmlns:a16="http://schemas.microsoft.com/office/drawing/2014/main" val="3194495712"/>
                    </a:ext>
                  </a:extLst>
                </a:gridCol>
                <a:gridCol w="391933">
                  <a:extLst>
                    <a:ext uri="{9D8B030D-6E8A-4147-A177-3AD203B41FA5}">
                      <a16:colId xmlns:a16="http://schemas.microsoft.com/office/drawing/2014/main" val="518198847"/>
                    </a:ext>
                  </a:extLst>
                </a:gridCol>
                <a:gridCol w="391933">
                  <a:extLst>
                    <a:ext uri="{9D8B030D-6E8A-4147-A177-3AD203B41FA5}">
                      <a16:colId xmlns:a16="http://schemas.microsoft.com/office/drawing/2014/main" val="3896438863"/>
                    </a:ext>
                  </a:extLst>
                </a:gridCol>
                <a:gridCol w="391933">
                  <a:extLst>
                    <a:ext uri="{9D8B030D-6E8A-4147-A177-3AD203B41FA5}">
                      <a16:colId xmlns:a16="http://schemas.microsoft.com/office/drawing/2014/main" val="3634299942"/>
                    </a:ext>
                  </a:extLst>
                </a:gridCol>
                <a:gridCol w="391933">
                  <a:extLst>
                    <a:ext uri="{9D8B030D-6E8A-4147-A177-3AD203B41FA5}">
                      <a16:colId xmlns:a16="http://schemas.microsoft.com/office/drawing/2014/main" val="4204310885"/>
                    </a:ext>
                  </a:extLst>
                </a:gridCol>
                <a:gridCol w="391933">
                  <a:extLst>
                    <a:ext uri="{9D8B030D-6E8A-4147-A177-3AD203B41FA5}">
                      <a16:colId xmlns:a16="http://schemas.microsoft.com/office/drawing/2014/main" val="579601054"/>
                    </a:ext>
                  </a:extLst>
                </a:gridCol>
              </a:tblGrid>
              <a:tr h="410251">
                <a:tc>
                  <a:txBody>
                    <a:bodyPr/>
                    <a:lstStyle/>
                    <a:p>
                      <a:pPr algn="l" fontAlgn="b"/>
                      <a:r>
                        <a:rPr lang="en-US" sz="800" b="0" i="0" u="none" strike="noStrike" dirty="0">
                          <a:solidFill>
                            <a:srgbClr val="000000"/>
                          </a:solidFill>
                          <a:effectLst/>
                          <a:latin typeface="Century Gothic" panose="020B0502020202020204" pitchFamily="34" charset="0"/>
                        </a:rPr>
                        <a:t> </a:t>
                      </a:r>
                    </a:p>
                  </a:txBody>
                  <a:tcPr marL="3541" marR="3541" marT="3541" marB="0" anchor="b">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a:solidFill>
                            <a:srgbClr val="000000"/>
                          </a:solidFill>
                          <a:effectLst/>
                          <a:latin typeface="Century Gothic" panose="020B0502020202020204" pitchFamily="34" charset="0"/>
                        </a:rPr>
                        <a:t>Veličina preduzeća</a:t>
                      </a:r>
                    </a:p>
                  </a:txBody>
                  <a:tcPr marL="3541" marR="3541" marT="3541"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effectLst/>
                          <a:latin typeface="Century Gothic" panose="020B0502020202020204" pitchFamily="34" charset="0"/>
                        </a:rPr>
                        <a:t>Privredno društvo</a:t>
                      </a:r>
                      <a:br>
                        <a:rPr lang="en-US" sz="800" b="0" i="0" u="none" strike="noStrike">
                          <a:solidFill>
                            <a:srgbClr val="000000"/>
                          </a:solidFill>
                          <a:effectLst/>
                          <a:latin typeface="Century Gothic" panose="020B0502020202020204" pitchFamily="34" charset="0"/>
                        </a:rPr>
                      </a:br>
                      <a:r>
                        <a:rPr lang="en-US" sz="800" b="0" i="0" u="none" strike="noStrike">
                          <a:solidFill>
                            <a:srgbClr val="000000"/>
                          </a:solidFill>
                          <a:effectLst/>
                          <a:latin typeface="Century Gothic" panose="020B0502020202020204" pitchFamily="34" charset="0"/>
                        </a:rPr>
                        <a:t>Preduzetnik</a:t>
                      </a:r>
                    </a:p>
                  </a:txBody>
                  <a:tcPr marL="3541" marR="3541" marT="3541"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effectLst/>
                          <a:latin typeface="Century Gothic" panose="020B0502020202020204" pitchFamily="34" charset="0"/>
                        </a:rPr>
                        <a:t>Teritorija poslovanja</a:t>
                      </a:r>
                    </a:p>
                  </a:txBody>
                  <a:tcPr marL="3541" marR="3541" marT="3541"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Sedište</a:t>
                      </a:r>
                    </a:p>
                  </a:txBody>
                  <a:tcPr marL="3541" marR="3541" marT="3541"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Delatnost</a:t>
                      </a:r>
                    </a:p>
                  </a:txBody>
                  <a:tcPr marL="3541" marR="3541" marT="3541"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Osnivanje firme</a:t>
                      </a:r>
                    </a:p>
                  </a:txBody>
                  <a:tcPr marL="3541" marR="3541" marT="3541"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477517300"/>
                  </a:ext>
                </a:extLst>
              </a:tr>
              <a:tr h="810393">
                <a:tc>
                  <a:txBody>
                    <a:bodyPr/>
                    <a:lstStyle/>
                    <a:p>
                      <a:pPr algn="l" fontAlgn="b"/>
                      <a:r>
                        <a:rPr lang="en-US" sz="800" b="0" i="0" u="none" strike="noStrike" dirty="0">
                          <a:solidFill>
                            <a:schemeClr val="tx1"/>
                          </a:solidFill>
                          <a:effectLst/>
                          <a:latin typeface="Century Gothic" panose="020B0502020202020204" pitchFamily="34" charset="0"/>
                        </a:rPr>
                        <a:t> </a:t>
                      </a:r>
                    </a:p>
                  </a:txBody>
                  <a:tcPr marL="3541" marR="3541" marT="3541" marB="0" anchor="b">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Total</a:t>
                      </a:r>
                    </a:p>
                  </a:txBody>
                  <a:tcPr marL="3541" marR="3541" marT="3541"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Veliko</a:t>
                      </a:r>
                    </a:p>
                  </a:txBody>
                  <a:tcPr marL="3541" marR="3541" marT="3541"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Srednje</a:t>
                      </a:r>
                    </a:p>
                  </a:txBody>
                  <a:tcPr marL="3541" marR="3541" marT="3541"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Malo</a:t>
                      </a:r>
                    </a:p>
                  </a:txBody>
                  <a:tcPr marL="3541" marR="3541" marT="3541"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effectLst/>
                          <a:latin typeface="Century Gothic" panose="020B0502020202020204" pitchFamily="34" charset="0"/>
                        </a:rPr>
                        <a:t>Mikro</a:t>
                      </a:r>
                      <a:endParaRPr lang="en-US" sz="800" b="0" i="0" u="none" strike="noStrike" dirty="0">
                        <a:solidFill>
                          <a:srgbClr val="000000"/>
                        </a:solidFill>
                        <a:effectLst/>
                        <a:latin typeface="Century Gothic" panose="020B0502020202020204" pitchFamily="34" charset="0"/>
                      </a:endParaRPr>
                    </a:p>
                  </a:txBody>
                  <a:tcPr marL="3541" marR="3541" marT="3541"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Privredno društvo</a:t>
                      </a:r>
                    </a:p>
                  </a:txBody>
                  <a:tcPr marL="3541" marR="3541" marT="3541"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Preduzetnik</a:t>
                      </a:r>
                    </a:p>
                  </a:txBody>
                  <a:tcPr marL="3541" marR="3541" marT="3541"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Lokalni nivo (grad)</a:t>
                      </a:r>
                    </a:p>
                  </a:txBody>
                  <a:tcPr marL="3541" marR="3541" marT="3541"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Regionalni nivo</a:t>
                      </a:r>
                    </a:p>
                  </a:txBody>
                  <a:tcPr marL="3541" marR="3541" marT="3541"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Nacionalni nivo (Srbija)</a:t>
                      </a:r>
                    </a:p>
                  </a:txBody>
                  <a:tcPr marL="3541" marR="3541" marT="3541"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Region Zapadnog Balkana</a:t>
                      </a:r>
                    </a:p>
                  </a:txBody>
                  <a:tcPr marL="3541" marR="3541" marT="3541"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Evropski nivo</a:t>
                      </a:r>
                    </a:p>
                  </a:txBody>
                  <a:tcPr marL="3541" marR="3541" marT="3541"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Drugi kontitenti</a:t>
                      </a:r>
                    </a:p>
                  </a:txBody>
                  <a:tcPr marL="3541" marR="3541" marT="3541"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Beograd</a:t>
                      </a:r>
                    </a:p>
                  </a:txBody>
                  <a:tcPr marL="3541" marR="3541" marT="3541"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Vojvodina</a:t>
                      </a:r>
                    </a:p>
                  </a:txBody>
                  <a:tcPr marL="3541" marR="3541" marT="3541"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Istočna i Južna Srbija</a:t>
                      </a:r>
                    </a:p>
                  </a:txBody>
                  <a:tcPr marL="3541" marR="3541" marT="3541"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Šumadija i Zapadna Srbija</a:t>
                      </a:r>
                    </a:p>
                  </a:txBody>
                  <a:tcPr marL="3541" marR="3541" marT="3541"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Proizvodnja</a:t>
                      </a:r>
                    </a:p>
                  </a:txBody>
                  <a:tcPr marL="3541" marR="3541" marT="3541"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Trgovina</a:t>
                      </a:r>
                    </a:p>
                  </a:txBody>
                  <a:tcPr marL="3541" marR="3541" marT="3541"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Usluga</a:t>
                      </a:r>
                    </a:p>
                  </a:txBody>
                  <a:tcPr marL="3541" marR="3541" marT="3541"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Drugo</a:t>
                      </a:r>
                    </a:p>
                  </a:txBody>
                  <a:tcPr marL="3541" marR="3541" marT="3541"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Do 2 god.</a:t>
                      </a:r>
                    </a:p>
                  </a:txBody>
                  <a:tcPr marL="3541" marR="3541" marT="3541"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 god.</a:t>
                      </a:r>
                    </a:p>
                  </a:txBody>
                  <a:tcPr marL="3541" marR="3541" marT="3541"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5-10 god.</a:t>
                      </a:r>
                    </a:p>
                  </a:txBody>
                  <a:tcPr marL="3541" marR="3541" marT="3541"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 god.</a:t>
                      </a:r>
                    </a:p>
                  </a:txBody>
                  <a:tcPr marL="3541" marR="3541" marT="3541"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807501693"/>
                  </a:ext>
                </a:extLst>
              </a:tr>
              <a:tr h="139372">
                <a:tc>
                  <a:txBody>
                    <a:bodyPr/>
                    <a:lstStyle/>
                    <a:p>
                      <a:pPr algn="ctr" fontAlgn="ctr"/>
                      <a:r>
                        <a:rPr lang="en-US" sz="800" b="0" i="0" u="none" strike="noStrike" dirty="0">
                          <a:solidFill>
                            <a:schemeClr val="tx1"/>
                          </a:solidFill>
                          <a:effectLst/>
                          <a:latin typeface="Century Gothic" panose="020B0502020202020204" pitchFamily="34" charset="0"/>
                        </a:rPr>
                        <a:t>n = </a:t>
                      </a:r>
                    </a:p>
                  </a:txBody>
                  <a:tcPr marL="3541" marR="3541" marT="3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800" b="0" i="0" u="none" strike="noStrike" dirty="0">
                          <a:solidFill>
                            <a:srgbClr val="FFFFFF"/>
                          </a:solidFill>
                          <a:effectLst/>
                          <a:latin typeface="Century Gothic" panose="020B0502020202020204" pitchFamily="34" charset="0"/>
                        </a:rPr>
                        <a:t>426</a:t>
                      </a:r>
                    </a:p>
                  </a:txBody>
                  <a:tcPr marL="3541" marR="3541" marT="3541"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29</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22</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60</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315</a:t>
                      </a: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201</a:t>
                      </a: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225</a:t>
                      </a: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198</a:t>
                      </a: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66</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90</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20</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34</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18</a:t>
                      </a: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150</a:t>
                      </a: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118</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54</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104</a:t>
                      </a: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68</a:t>
                      </a: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98</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195</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65</a:t>
                      </a: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16</a:t>
                      </a: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30</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116</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242</a:t>
                      </a: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130986165"/>
                  </a:ext>
                </a:extLst>
              </a:tr>
              <a:tr h="165225">
                <a:tc>
                  <a:txBody>
                    <a:bodyPr/>
                    <a:lstStyle/>
                    <a:p>
                      <a:pPr algn="l" fontAlgn="b"/>
                      <a:r>
                        <a:rPr lang="en-US" sz="800" b="0" i="0" u="none" strike="noStrike">
                          <a:solidFill>
                            <a:schemeClr val="tx1"/>
                          </a:solidFill>
                          <a:effectLst/>
                          <a:latin typeface="Century Gothic" panose="020B0502020202020204" pitchFamily="34" charset="0"/>
                        </a:rPr>
                        <a:t> </a:t>
                      </a:r>
                    </a:p>
                  </a:txBody>
                  <a:tcPr marL="3541" marR="3541" marT="3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(A)</a:t>
                      </a:r>
                    </a:p>
                  </a:txBody>
                  <a:tcPr marL="3541" marR="3541" marT="3541"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(F)</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(G)</a:t>
                      </a: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(C)</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(D)</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(E)</a:t>
                      </a: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(B)</a:t>
                      </a: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(C)</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(D)</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(E)</a:t>
                      </a: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(B)</a:t>
                      </a: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(C)</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(D)</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(E)</a:t>
                      </a: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71826921"/>
                  </a:ext>
                </a:extLst>
              </a:tr>
              <a:tr h="274813">
                <a:tc>
                  <a:txBody>
                    <a:bodyPr/>
                    <a:lstStyle/>
                    <a:p>
                      <a:pPr algn="ctr" fontAlgn="b"/>
                      <a:r>
                        <a:rPr lang="en-US" sz="800" b="0" i="0" u="none" strike="noStrike">
                          <a:solidFill>
                            <a:schemeClr val="tx1"/>
                          </a:solidFill>
                          <a:effectLst/>
                          <a:latin typeface="Century Gothic" panose="020B0502020202020204" pitchFamily="34" charset="0"/>
                        </a:rPr>
                        <a:t>Da</a:t>
                      </a:r>
                    </a:p>
                  </a:txBody>
                  <a:tcPr marL="3541" marR="3541" marT="3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28.4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27.8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24.2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27.8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24.1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30.9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20.4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effectLst/>
                          <a:latin typeface="Century Gothic" panose="020B0502020202020204" pitchFamily="34" charset="0"/>
                        </a:rPr>
                        <a:t>46.2</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A C D</a:t>
                      </a: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2478908"/>
                  </a:ext>
                </a:extLst>
              </a:tr>
              <a:tr h="274813">
                <a:tc>
                  <a:txBody>
                    <a:bodyPr/>
                    <a:lstStyle/>
                    <a:p>
                      <a:pPr algn="ctr" fontAlgn="b"/>
                      <a:r>
                        <a:rPr lang="en-US" sz="800" b="0" i="0" u="none" strike="noStrike">
                          <a:solidFill>
                            <a:schemeClr val="tx1"/>
                          </a:solidFill>
                          <a:effectLst/>
                          <a:latin typeface="Century Gothic" panose="020B0502020202020204" pitchFamily="34" charset="0"/>
                        </a:rPr>
                        <a:t>Ne</a:t>
                      </a:r>
                    </a:p>
                  </a:txBody>
                  <a:tcPr marL="3541" marR="3541" marT="3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71.6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55.2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72.7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74.1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69.3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75.8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68.9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72.7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69.1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effectLst/>
                          <a:latin typeface="Century Gothic" panose="020B0502020202020204" pitchFamily="34" charset="0"/>
                        </a:rPr>
                        <a:t>79.6</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E</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effectLst/>
                          <a:latin typeface="Century Gothic" panose="020B0502020202020204" pitchFamily="34" charset="0"/>
                        </a:rPr>
                        <a:t>74.4</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E</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effectLst/>
                          <a:latin typeface="Century Gothic" panose="020B0502020202020204" pitchFamily="34" charset="0"/>
                        </a:rPr>
                        <a:t>53.8</a:t>
                      </a:r>
                      <a:br>
                        <a:rPr lang="en-US" sz="800" b="1" i="0" u="none" strike="noStrike" dirty="0">
                          <a:solidFill>
                            <a:schemeClr val="bg1"/>
                          </a:solidFill>
                          <a:effectLst/>
                          <a:latin typeface="Century Gothic" panose="020B0502020202020204" pitchFamily="34" charset="0"/>
                        </a:rPr>
                      </a:br>
                      <a:endParaRPr lang="en-US" sz="800" b="1" i="0" u="none" strike="noStrike" dirty="0">
                        <a:solidFill>
                          <a:schemeClr val="bg1"/>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effectLst/>
                          <a:latin typeface="Century Gothic" panose="020B0502020202020204" pitchFamily="34" charset="0"/>
                        </a:rPr>
                        <a:t>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62815728"/>
                  </a:ext>
                </a:extLst>
              </a:tr>
              <a:tr h="176952">
                <a:tc>
                  <a:txBody>
                    <a:bodyPr/>
                    <a:lstStyle/>
                    <a:p>
                      <a:pPr algn="ctr" fontAlgn="b"/>
                      <a:r>
                        <a:rPr lang="en-US" sz="800" b="0" i="0" u="none" strike="noStrike">
                          <a:solidFill>
                            <a:schemeClr val="tx1"/>
                          </a:solidFill>
                          <a:effectLst/>
                          <a:latin typeface="Century Gothic" panose="020B0502020202020204" pitchFamily="34" charset="0"/>
                        </a:rPr>
                        <a:t>n = </a:t>
                      </a:r>
                      <a:endParaRPr lang="pl-PL" sz="800" b="0" i="0" u="none" strike="noStrike">
                        <a:solidFill>
                          <a:schemeClr val="tx1"/>
                        </a:solidFill>
                        <a:effectLst/>
                        <a:latin typeface="Century Gothic" panose="020B0502020202020204" pitchFamily="34" charset="0"/>
                      </a:endParaRPr>
                    </a:p>
                  </a:txBody>
                  <a:tcPr marL="3541" marR="3541" marT="3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en-US" sz="800" b="0" i="0" u="none" strike="noStrike" dirty="0">
                          <a:solidFill>
                            <a:schemeClr val="bg1"/>
                          </a:solidFill>
                          <a:effectLst/>
                          <a:latin typeface="Century Gothic" panose="020B0502020202020204" pitchFamily="34" charset="0"/>
                        </a:rPr>
                        <a:t>121</a:t>
                      </a:r>
                    </a:p>
                  </a:txBody>
                  <a:tcPr marL="7620" marR="7620" marT="762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6</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89</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52</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69</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55</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16</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28</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8</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9</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5</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41</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33</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21</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50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30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4</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8</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26</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75</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3986632720"/>
                  </a:ext>
                </a:extLst>
              </a:tr>
              <a:tr h="410251">
                <a:tc>
                  <a:txBody>
                    <a:bodyPr/>
                    <a:lstStyle/>
                    <a:p>
                      <a:pPr algn="l" fontAlgn="b"/>
                      <a:r>
                        <a:rPr lang="pl-PL" sz="800" b="0" i="0" u="none" strike="noStrike" dirty="0">
                          <a:solidFill>
                            <a:schemeClr val="tx1"/>
                          </a:solidFill>
                          <a:effectLst/>
                          <a:latin typeface="Century Gothic" panose="020B0502020202020204" pitchFamily="34" charset="0"/>
                        </a:rPr>
                        <a:t>Regulisanje i pojednostavljenje procesa i papirologije</a:t>
                      </a:r>
                    </a:p>
                  </a:txBody>
                  <a:tcPr marL="3541" marR="3541" marT="3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24.7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24.6</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24.4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30.3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15.4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92239767"/>
                  </a:ext>
                </a:extLst>
              </a:tr>
              <a:tr h="274813">
                <a:tc>
                  <a:txBody>
                    <a:bodyPr/>
                    <a:lstStyle/>
                    <a:p>
                      <a:pPr algn="l" fontAlgn="b"/>
                      <a:r>
                        <a:rPr lang="en-US" sz="800" b="0" i="0" u="none" strike="noStrike" dirty="0" err="1">
                          <a:solidFill>
                            <a:srgbClr val="000000"/>
                          </a:solidFill>
                          <a:effectLst/>
                          <a:latin typeface="Century Gothic" panose="020B0502020202020204" pitchFamily="34" charset="0"/>
                        </a:rPr>
                        <a:t>Jasniji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precizniji</a:t>
                      </a:r>
                      <a:endParaRPr lang="en-US" sz="800" b="0" i="0" u="none" strike="noStrike" dirty="0">
                        <a:solidFill>
                          <a:srgbClr val="000000"/>
                        </a:solidFill>
                        <a:effectLst/>
                        <a:latin typeface="Century Gothic" panose="020B0502020202020204" pitchFamily="34" charset="0"/>
                      </a:endParaRPr>
                    </a:p>
                  </a:txBody>
                  <a:tcPr marL="3541" marR="3541" marT="3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effectLst/>
                          <a:latin typeface="Century Gothic" panose="020B0502020202020204" pitchFamily="34" charset="0"/>
                        </a:rPr>
                        <a:t>13.2</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E</a:t>
                      </a:r>
                    </a:p>
                  </a:txBody>
                  <a:tcPr marL="3541" marR="3541" marT="3541"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effectLst/>
                          <a:latin typeface="Century Gothic" panose="020B0502020202020204" pitchFamily="34" charset="0"/>
                        </a:rPr>
                        <a:t>46.2</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A E</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effectLst/>
                          <a:latin typeface="Century Gothic" panose="020B0502020202020204" pitchFamily="34" charset="0"/>
                        </a:rPr>
                        <a:t>66.7</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A E</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effectLst/>
                          <a:latin typeface="Century Gothic" panose="020B0502020202020204" pitchFamily="34" charset="0"/>
                        </a:rPr>
                        <a:t>5.6</a:t>
                      </a:r>
                      <a:br>
                        <a:rPr lang="en-US" sz="800" b="1" i="0" u="none" strike="noStrike" dirty="0">
                          <a:solidFill>
                            <a:schemeClr val="bg1"/>
                          </a:solidFill>
                          <a:effectLst/>
                          <a:latin typeface="Century Gothic" panose="020B0502020202020204" pitchFamily="34" charset="0"/>
                        </a:rPr>
                      </a:br>
                      <a:endParaRPr lang="en-US" sz="800" b="1" i="0" u="none" strike="noStrike" dirty="0">
                        <a:solidFill>
                          <a:schemeClr val="bg1"/>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effectLst/>
                          <a:latin typeface="Century Gothic" panose="020B0502020202020204" pitchFamily="34" charset="0"/>
                        </a:rPr>
                        <a:t>17.3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44.4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effectLst/>
                          <a:latin typeface="Century Gothic" panose="020B0502020202020204" pitchFamily="34" charset="0"/>
                        </a:rPr>
                        <a:t>26.8</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A</a:t>
                      </a: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32728703"/>
                  </a:ext>
                </a:extLst>
              </a:tr>
              <a:tr h="274813">
                <a:tc>
                  <a:txBody>
                    <a:bodyPr/>
                    <a:lstStyle/>
                    <a:p>
                      <a:pPr algn="l" fontAlgn="b"/>
                      <a:r>
                        <a:rPr lang="pt-BR" sz="800" b="0" i="0" u="none" strike="noStrike">
                          <a:solidFill>
                            <a:srgbClr val="000000"/>
                          </a:solidFill>
                          <a:effectLst/>
                          <a:latin typeface="Century Gothic" panose="020B0502020202020204" pitchFamily="34" charset="0"/>
                        </a:rPr>
                        <a:t>Da se odnosi na sve isto</a:t>
                      </a:r>
                    </a:p>
                  </a:txBody>
                  <a:tcPr marL="3541" marR="3541" marT="3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15.4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9.1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70750334"/>
                  </a:ext>
                </a:extLst>
              </a:tr>
              <a:tr h="274813">
                <a:tc>
                  <a:txBody>
                    <a:bodyPr/>
                    <a:lstStyle/>
                    <a:p>
                      <a:pPr algn="l" fontAlgn="b"/>
                      <a:r>
                        <a:rPr lang="pl-PL" sz="800" b="0" i="0" u="none" strike="noStrike">
                          <a:solidFill>
                            <a:srgbClr val="000000"/>
                          </a:solidFill>
                          <a:effectLst/>
                          <a:latin typeface="Century Gothic" panose="020B0502020202020204" pitchFamily="34" charset="0"/>
                        </a:rPr>
                        <a:t>Olakšice za mala i srednja preduzeća</a:t>
                      </a:r>
                    </a:p>
                  </a:txBody>
                  <a:tcPr marL="3541" marR="3541" marT="3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41141771"/>
                  </a:ext>
                </a:extLst>
              </a:tr>
              <a:tr h="274813">
                <a:tc>
                  <a:txBody>
                    <a:bodyPr/>
                    <a:lstStyle/>
                    <a:p>
                      <a:pPr algn="l" fontAlgn="b"/>
                      <a:r>
                        <a:rPr lang="en-US" sz="800" b="0" i="0" u="none" strike="noStrike">
                          <a:solidFill>
                            <a:srgbClr val="000000"/>
                          </a:solidFill>
                          <a:effectLst/>
                          <a:latin typeface="Century Gothic" panose="020B0502020202020204" pitchFamily="34" charset="0"/>
                        </a:rPr>
                        <a:t>Porezi</a:t>
                      </a:r>
                    </a:p>
                  </a:txBody>
                  <a:tcPr marL="3541" marR="3541" marT="3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203340707"/>
                  </a:ext>
                </a:extLst>
              </a:tr>
              <a:tr h="274813">
                <a:tc>
                  <a:txBody>
                    <a:bodyPr/>
                    <a:lstStyle/>
                    <a:p>
                      <a:pPr algn="l" fontAlgn="b"/>
                      <a:r>
                        <a:rPr lang="en-US" sz="800" b="0" i="0" u="none" strike="noStrike">
                          <a:solidFill>
                            <a:srgbClr val="000000"/>
                          </a:solidFill>
                          <a:effectLst/>
                          <a:latin typeface="Century Gothic" panose="020B0502020202020204" pitchFamily="34" charset="0"/>
                        </a:rPr>
                        <a:t>Informatička pismenost kadrova, digitalizacija</a:t>
                      </a:r>
                    </a:p>
                  </a:txBody>
                  <a:tcPr marL="3541" marR="3541" marT="3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effectLst/>
                          <a:latin typeface="Century Gothic" panose="020B0502020202020204" pitchFamily="34" charset="0"/>
                        </a:rPr>
                        <a:t>50</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A E</a:t>
                      </a: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3479349"/>
                  </a:ext>
                </a:extLst>
              </a:tr>
              <a:tr h="274813">
                <a:tc>
                  <a:txBody>
                    <a:bodyPr/>
                    <a:lstStyle/>
                    <a:p>
                      <a:pPr algn="l" fontAlgn="b"/>
                      <a:r>
                        <a:rPr lang="en-US" sz="800" b="0" i="0" u="none" strike="noStrike">
                          <a:solidFill>
                            <a:srgbClr val="000000"/>
                          </a:solidFill>
                          <a:effectLst/>
                          <a:latin typeface="Century Gothic" panose="020B0502020202020204" pitchFamily="34" charset="0"/>
                        </a:rPr>
                        <a:t>Obučeni kadrovi</a:t>
                      </a:r>
                    </a:p>
                  </a:txBody>
                  <a:tcPr marL="3541" marR="3541" marT="3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15.4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74017726"/>
                  </a:ext>
                </a:extLst>
              </a:tr>
              <a:tr h="274813">
                <a:tc>
                  <a:txBody>
                    <a:bodyPr/>
                    <a:lstStyle/>
                    <a:p>
                      <a:pPr algn="l" fontAlgn="b"/>
                      <a:r>
                        <a:rPr lang="en-US" sz="800" b="0" i="0" u="none" strike="noStrike" dirty="0" err="1">
                          <a:solidFill>
                            <a:srgbClr val="000000"/>
                          </a:solidFill>
                          <a:effectLst/>
                          <a:latin typeface="Century Gothic" panose="020B0502020202020204" pitchFamily="34" charset="0"/>
                        </a:rPr>
                        <a:t>Promene</a:t>
                      </a:r>
                      <a:r>
                        <a:rPr lang="en-US" sz="800" b="0" i="0" u="none" strike="noStrike" dirty="0">
                          <a:solidFill>
                            <a:srgbClr val="000000"/>
                          </a:solidFill>
                          <a:effectLst/>
                          <a:latin typeface="Century Gothic" panose="020B0502020202020204" pitchFamily="34" charset="0"/>
                        </a:rPr>
                        <a:t> u </a:t>
                      </a:r>
                      <a:r>
                        <a:rPr lang="en-US" sz="800" b="0" i="0" u="none" strike="noStrike" dirty="0" err="1">
                          <a:solidFill>
                            <a:srgbClr val="000000"/>
                          </a:solidFill>
                          <a:effectLst/>
                          <a:latin typeface="Century Gothic" panose="020B0502020202020204" pitchFamily="34" charset="0"/>
                        </a:rPr>
                        <a:t>skladu</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sa</a:t>
                      </a:r>
                      <a:r>
                        <a:rPr lang="en-US" sz="800" b="0" i="0" u="none" strike="noStrike" dirty="0">
                          <a:solidFill>
                            <a:srgbClr val="000000"/>
                          </a:solidFill>
                          <a:effectLst/>
                          <a:latin typeface="Century Gothic" panose="020B0502020202020204" pitchFamily="34" charset="0"/>
                        </a:rPr>
                        <a:t> EU </a:t>
                      </a:r>
                      <a:r>
                        <a:rPr lang="en-US" sz="800" b="0" i="0" u="none" strike="noStrike" dirty="0" err="1">
                          <a:solidFill>
                            <a:srgbClr val="000000"/>
                          </a:solidFill>
                          <a:effectLst/>
                          <a:latin typeface="Century Gothic" panose="020B0502020202020204" pitchFamily="34" charset="0"/>
                        </a:rPr>
                        <a:t>procedurama</a:t>
                      </a:r>
                      <a:endParaRPr lang="en-US" sz="800" b="0" i="0" u="none" strike="noStrike" dirty="0">
                        <a:solidFill>
                          <a:srgbClr val="000000"/>
                        </a:solidFill>
                        <a:effectLst/>
                        <a:latin typeface="Century Gothic" panose="020B0502020202020204" pitchFamily="34" charset="0"/>
                      </a:endParaRPr>
                    </a:p>
                  </a:txBody>
                  <a:tcPr marL="3541" marR="3541" marT="3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358329578"/>
                  </a:ext>
                </a:extLst>
              </a:tr>
              <a:tr h="274813">
                <a:tc>
                  <a:txBody>
                    <a:bodyPr/>
                    <a:lstStyle/>
                    <a:p>
                      <a:pPr algn="l" fontAlgn="b"/>
                      <a:r>
                        <a:rPr lang="en-US" sz="800" b="0" i="0" u="none" strike="noStrike" dirty="0" err="1">
                          <a:solidFill>
                            <a:srgbClr val="000000"/>
                          </a:solidFill>
                          <a:effectLst/>
                          <a:latin typeface="Century Gothic" panose="020B0502020202020204" pitchFamily="34" charset="0"/>
                        </a:rPr>
                        <a:t>Sinhronizacija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podataka</a:t>
                      </a:r>
                      <a:endParaRPr lang="en-US" sz="800" b="0" i="0" u="none" strike="noStrike" dirty="0">
                        <a:solidFill>
                          <a:srgbClr val="000000"/>
                        </a:solidFill>
                        <a:effectLst/>
                        <a:latin typeface="Century Gothic" panose="020B0502020202020204" pitchFamily="34" charset="0"/>
                      </a:endParaRPr>
                    </a:p>
                  </a:txBody>
                  <a:tcPr marL="3541" marR="3541" marT="3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rgbClr val="FFFFFF"/>
                          </a:solidFill>
                          <a:effectLst/>
                          <a:latin typeface="Century Gothic" panose="020B0502020202020204" pitchFamily="34" charset="0"/>
                        </a:rPr>
                        <a:t>12.5</a:t>
                      </a:r>
                      <a:br>
                        <a:rPr lang="en-US" sz="800" b="1" i="0" u="none" strike="noStrike" dirty="0">
                          <a:solidFill>
                            <a:srgbClr val="FFFFFF"/>
                          </a:solidFill>
                          <a:effectLst/>
                          <a:latin typeface="Century Gothic" panose="020B0502020202020204" pitchFamily="34" charset="0"/>
                        </a:rPr>
                      </a:br>
                      <a:r>
                        <a:rPr lang="en-US" sz="800" b="1" i="0" u="none" strike="noStrike" dirty="0">
                          <a:solidFill>
                            <a:srgbClr val="FFFFFF"/>
                          </a:solidFill>
                          <a:effectLst/>
                          <a:latin typeface="Century Gothic" panose="020B0502020202020204" pitchFamily="34" charset="0"/>
                        </a:rPr>
                        <a:t>A</a:t>
                      </a: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95006636"/>
                  </a:ext>
                </a:extLst>
              </a:tr>
              <a:tr h="274813">
                <a:tc>
                  <a:txBody>
                    <a:bodyPr/>
                    <a:lstStyle/>
                    <a:p>
                      <a:pPr algn="l" fontAlgn="b"/>
                      <a:r>
                        <a:rPr lang="en-US" sz="800" b="0" i="0" u="none" strike="noStrike" dirty="0" err="1">
                          <a:solidFill>
                            <a:srgbClr val="000000"/>
                          </a:solidFill>
                          <a:effectLst/>
                          <a:latin typeface="Century Gothic" panose="020B0502020202020204" pitchFamily="34" charset="0"/>
                        </a:rPr>
                        <a:t>Ostalo</a:t>
                      </a:r>
                      <a:endParaRPr lang="en-US" sz="800" b="0" i="0" u="none" strike="noStrike" dirty="0">
                        <a:solidFill>
                          <a:srgbClr val="000000"/>
                        </a:solidFill>
                        <a:effectLst/>
                        <a:latin typeface="Century Gothic" panose="020B0502020202020204" pitchFamily="34" charset="0"/>
                      </a:endParaRPr>
                    </a:p>
                  </a:txBody>
                  <a:tcPr marL="3541" marR="3541" marT="3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31.4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15.4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30.9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35.7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26.8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30.3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38.1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42.3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26.7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906511734"/>
                  </a:ext>
                </a:extLst>
              </a:tr>
              <a:tr h="274813">
                <a:tc>
                  <a:txBody>
                    <a:bodyPr/>
                    <a:lstStyle/>
                    <a:p>
                      <a:pPr algn="l" fontAlgn="b"/>
                      <a:r>
                        <a:rPr lang="en-US" sz="800" b="0" i="0" u="none" strike="noStrike" dirty="0">
                          <a:solidFill>
                            <a:srgbClr val="000000"/>
                          </a:solidFill>
                          <a:effectLst/>
                          <a:latin typeface="Century Gothic" panose="020B0502020202020204" pitchFamily="34" charset="0"/>
                        </a:rPr>
                        <a:t>Ne </a:t>
                      </a:r>
                      <a:r>
                        <a:rPr lang="en-US" sz="800" b="0" i="0" u="none" strike="noStrike" dirty="0" err="1">
                          <a:solidFill>
                            <a:srgbClr val="000000"/>
                          </a:solidFill>
                          <a:effectLst/>
                          <a:latin typeface="Century Gothic" panose="020B0502020202020204" pitchFamily="34" charset="0"/>
                        </a:rPr>
                        <a:t>znam</a:t>
                      </a:r>
                      <a:endParaRPr lang="en-US" sz="800" b="0" i="0" u="none" strike="noStrike" dirty="0">
                        <a:solidFill>
                          <a:srgbClr val="000000"/>
                        </a:solidFill>
                        <a:effectLst/>
                        <a:latin typeface="Century Gothic" panose="020B0502020202020204" pitchFamily="34" charset="0"/>
                      </a:endParaRPr>
                    </a:p>
                  </a:txBody>
                  <a:tcPr marL="3541" marR="3541" marT="3541"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2.4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15.2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9.5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10.7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3541" marR="3541" marT="3541"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169941211"/>
                  </a:ext>
                </a:extLst>
              </a:tr>
            </a:tbl>
          </a:graphicData>
        </a:graphic>
      </p:graphicFrame>
      <p:sp>
        <p:nvSpPr>
          <p:cNvPr id="15"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A da li je i na koji način može da unapredi regulativu, odnosno propise? </a:t>
            </a:r>
            <a:endParaRPr lang="sr-Latn-RS" sz="2000" dirty="0">
              <a:solidFill>
                <a:srgbClr val="004B88"/>
              </a:solidFill>
              <a:latin typeface="Century Gothic" panose="020B0502020202020204" pitchFamily="34" charset="0"/>
            </a:endParaRPr>
          </a:p>
          <a:p>
            <a:r>
              <a:rPr lang="it-IT" sz="2000" dirty="0">
                <a:solidFill>
                  <a:srgbClr val="004B88"/>
                </a:solidFill>
                <a:latin typeface="Century Gothic" panose="020B0502020202020204" pitchFamily="34" charset="0"/>
              </a:rPr>
              <a:t>Šta je tu moglo da se konkretno popravi?</a:t>
            </a:r>
            <a:endParaRPr lang="en-US" sz="2000" dirty="0">
              <a:solidFill>
                <a:srgbClr val="004B88"/>
              </a:solidFill>
              <a:latin typeface="Century Gothic" panose="020B0502020202020204" pitchFamily="34" charset="0"/>
            </a:endParaRPr>
          </a:p>
        </p:txBody>
      </p:sp>
      <p:sp>
        <p:nvSpPr>
          <p:cNvPr id="25" name="Rectangle 24">
            <a:extLst>
              <a:ext uri="{FF2B5EF4-FFF2-40B4-BE49-F238E27FC236}">
                <a16:creationId xmlns:a16="http://schemas.microsoft.com/office/drawing/2014/main" id="{A116750F-0125-45A7-932D-D7AF7BDA4952}"/>
              </a:ext>
            </a:extLst>
          </p:cNvPr>
          <p:cNvSpPr/>
          <p:nvPr/>
        </p:nvSpPr>
        <p:spPr>
          <a:xfrm>
            <a:off x="2349620" y="2416424"/>
            <a:ext cx="763208" cy="4218792"/>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6" name="Rectangle 25">
            <a:extLst>
              <a:ext uri="{FF2B5EF4-FFF2-40B4-BE49-F238E27FC236}">
                <a16:creationId xmlns:a16="http://schemas.microsoft.com/office/drawing/2014/main" id="{60E2D136-5BAD-46CC-BC63-18CBD8CB5F08}"/>
              </a:ext>
            </a:extLst>
          </p:cNvPr>
          <p:cNvSpPr/>
          <p:nvPr/>
        </p:nvSpPr>
        <p:spPr>
          <a:xfrm>
            <a:off x="5851774" y="2480994"/>
            <a:ext cx="405635" cy="4127327"/>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7" name="Rectangle 26">
            <a:extLst>
              <a:ext uri="{FF2B5EF4-FFF2-40B4-BE49-F238E27FC236}">
                <a16:creationId xmlns:a16="http://schemas.microsoft.com/office/drawing/2014/main" id="{C6F4A32B-659C-4508-AE7D-486263BE43D0}"/>
              </a:ext>
            </a:extLst>
          </p:cNvPr>
          <p:cNvSpPr/>
          <p:nvPr/>
        </p:nvSpPr>
        <p:spPr>
          <a:xfrm>
            <a:off x="6640646" y="2426210"/>
            <a:ext cx="384213" cy="4182544"/>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8" name="Rectangle 27">
            <a:extLst>
              <a:ext uri="{FF2B5EF4-FFF2-40B4-BE49-F238E27FC236}">
                <a16:creationId xmlns:a16="http://schemas.microsoft.com/office/drawing/2014/main" id="{274812A5-48F5-4FC8-8184-85F0555A3499}"/>
              </a:ext>
            </a:extLst>
          </p:cNvPr>
          <p:cNvSpPr/>
          <p:nvPr/>
        </p:nvSpPr>
        <p:spPr>
          <a:xfrm>
            <a:off x="10161742" y="2416424"/>
            <a:ext cx="405635" cy="4182544"/>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dirty="0"/>
          </a:p>
        </p:txBody>
      </p:sp>
      <p:sp>
        <p:nvSpPr>
          <p:cNvPr id="29" name="Rectangle 28">
            <a:extLst>
              <a:ext uri="{FF2B5EF4-FFF2-40B4-BE49-F238E27FC236}">
                <a16:creationId xmlns:a16="http://schemas.microsoft.com/office/drawing/2014/main" id="{ED72C998-FEDC-4626-BEEA-30FA1DF62EB4}"/>
              </a:ext>
            </a:extLst>
          </p:cNvPr>
          <p:cNvSpPr/>
          <p:nvPr/>
        </p:nvSpPr>
        <p:spPr>
          <a:xfrm>
            <a:off x="6251488" y="3262903"/>
            <a:ext cx="387688" cy="333606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30" name="Rectangle 29">
            <a:extLst>
              <a:ext uri="{FF2B5EF4-FFF2-40B4-BE49-F238E27FC236}">
                <a16:creationId xmlns:a16="http://schemas.microsoft.com/office/drawing/2014/main" id="{8B845985-4F45-4FAB-82FA-86D2007587EB}"/>
              </a:ext>
            </a:extLst>
          </p:cNvPr>
          <p:cNvSpPr/>
          <p:nvPr/>
        </p:nvSpPr>
        <p:spPr>
          <a:xfrm>
            <a:off x="5072328" y="3235833"/>
            <a:ext cx="405635" cy="3366523"/>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31" name="Rectangle 30">
            <a:extLst>
              <a:ext uri="{FF2B5EF4-FFF2-40B4-BE49-F238E27FC236}">
                <a16:creationId xmlns:a16="http://schemas.microsoft.com/office/drawing/2014/main" id="{23D5AE7D-CF6B-42FB-A413-0653F0418350}"/>
              </a:ext>
            </a:extLst>
          </p:cNvPr>
          <p:cNvSpPr/>
          <p:nvPr/>
        </p:nvSpPr>
        <p:spPr>
          <a:xfrm>
            <a:off x="7815758" y="3262902"/>
            <a:ext cx="1592034" cy="3339239"/>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32" name="Rectangle 31">
            <a:extLst>
              <a:ext uri="{FF2B5EF4-FFF2-40B4-BE49-F238E27FC236}">
                <a16:creationId xmlns:a16="http://schemas.microsoft.com/office/drawing/2014/main" id="{AD7B9441-3C3D-4E4E-8845-B88C3A2E7854}"/>
              </a:ext>
            </a:extLst>
          </p:cNvPr>
          <p:cNvSpPr/>
          <p:nvPr/>
        </p:nvSpPr>
        <p:spPr>
          <a:xfrm>
            <a:off x="10561095" y="3262903"/>
            <a:ext cx="405635" cy="3339238"/>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33" name="Rectangle 32">
            <a:extLst>
              <a:ext uri="{FF2B5EF4-FFF2-40B4-BE49-F238E27FC236}">
                <a16:creationId xmlns:a16="http://schemas.microsoft.com/office/drawing/2014/main" id="{4E9D777E-9642-4AEC-96FF-32AC17B4C3C1}"/>
              </a:ext>
            </a:extLst>
          </p:cNvPr>
          <p:cNvSpPr/>
          <p:nvPr/>
        </p:nvSpPr>
        <p:spPr>
          <a:xfrm>
            <a:off x="3117072" y="3235833"/>
            <a:ext cx="383385" cy="337258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3648482931"/>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Chart 5">
            <a:extLst>
              <a:ext uri="{FF2B5EF4-FFF2-40B4-BE49-F238E27FC236}">
                <a16:creationId xmlns:a16="http://schemas.microsoft.com/office/drawing/2014/main" id="{8EA91893-CC31-4022-994A-9A4323657B15}"/>
              </a:ext>
            </a:extLst>
          </p:cNvPr>
          <p:cNvGraphicFramePr/>
          <p:nvPr>
            <p:extLst>
              <p:ext uri="{D42A27DB-BD31-4B8C-83A1-F6EECF244321}">
                <p14:modId xmlns:p14="http://schemas.microsoft.com/office/powerpoint/2010/main" val="2996001965"/>
              </p:ext>
            </p:extLst>
          </p:nvPr>
        </p:nvGraphicFramePr>
        <p:xfrm>
          <a:off x="5410200" y="845266"/>
          <a:ext cx="6096000" cy="4452764"/>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Chart 6">
            <a:extLst>
              <a:ext uri="{FF2B5EF4-FFF2-40B4-BE49-F238E27FC236}">
                <a16:creationId xmlns:a16="http://schemas.microsoft.com/office/drawing/2014/main" id="{8F5B28A3-6FEC-428F-A754-BDC19EF9A59D}"/>
              </a:ext>
            </a:extLst>
          </p:cNvPr>
          <p:cNvGraphicFramePr/>
          <p:nvPr>
            <p:extLst>
              <p:ext uri="{D42A27DB-BD31-4B8C-83A1-F6EECF244321}">
                <p14:modId xmlns:p14="http://schemas.microsoft.com/office/powerpoint/2010/main" val="4174055198"/>
              </p:ext>
            </p:extLst>
          </p:nvPr>
        </p:nvGraphicFramePr>
        <p:xfrm>
          <a:off x="0" y="727940"/>
          <a:ext cx="5773308" cy="3401878"/>
        </p:xfrm>
        <a:graphic>
          <a:graphicData uri="http://schemas.openxmlformats.org/drawingml/2006/chart">
            <c:chart xmlns:c="http://schemas.openxmlformats.org/drawingml/2006/chart" xmlns:r="http://schemas.openxmlformats.org/officeDocument/2006/relationships" r:id="rId3"/>
          </a:graphicData>
        </a:graphic>
      </p:graphicFrame>
      <p:sp>
        <p:nvSpPr>
          <p:cNvPr id="3" name="Slide Number Placeholder 2">
            <a:extLst>
              <a:ext uri="{FF2B5EF4-FFF2-40B4-BE49-F238E27FC236}">
                <a16:creationId xmlns:a16="http://schemas.microsoft.com/office/drawing/2014/main" id="{F52F5AF6-5623-4A3F-B9A6-116CFBD6E2F3}"/>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64</a:t>
            </a:fld>
            <a:endParaRPr lang="en-US" dirty="0"/>
          </a:p>
        </p:txBody>
      </p:sp>
      <p:sp>
        <p:nvSpPr>
          <p:cNvPr id="8" name="TextBox 7">
            <a:extLst>
              <a:ext uri="{FF2B5EF4-FFF2-40B4-BE49-F238E27FC236}">
                <a16:creationId xmlns:a16="http://schemas.microsoft.com/office/drawing/2014/main" id="{0598D5EB-5CBE-4CDA-8861-AD6240006D38}"/>
              </a:ext>
            </a:extLst>
          </p:cNvPr>
          <p:cNvSpPr txBox="1"/>
          <p:nvPr/>
        </p:nvSpPr>
        <p:spPr>
          <a:xfrm>
            <a:off x="2378622" y="4022096"/>
            <a:ext cx="89592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6E706E"/>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6E706E"/>
                </a:solidFill>
                <a:effectLst/>
                <a:uLnTx/>
                <a:uFillTx/>
                <a:latin typeface="Century Gothic" panose="020B0502020202020204" pitchFamily="34" charset="0"/>
              </a:rPr>
              <a:t>: n = 426</a:t>
            </a:r>
          </a:p>
        </p:txBody>
      </p:sp>
      <p:sp>
        <p:nvSpPr>
          <p:cNvPr id="9" name="TextBox 8">
            <a:extLst>
              <a:ext uri="{FF2B5EF4-FFF2-40B4-BE49-F238E27FC236}">
                <a16:creationId xmlns:a16="http://schemas.microsoft.com/office/drawing/2014/main" id="{0A1A3278-32F4-4DE0-9E02-5D3BCABBD740}"/>
              </a:ext>
            </a:extLst>
          </p:cNvPr>
          <p:cNvSpPr txBox="1"/>
          <p:nvPr/>
        </p:nvSpPr>
        <p:spPr>
          <a:xfrm>
            <a:off x="10426776" y="4691058"/>
            <a:ext cx="89592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6E706E"/>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6E706E"/>
                </a:solidFill>
                <a:effectLst/>
                <a:uLnTx/>
                <a:uFillTx/>
                <a:latin typeface="Century Gothic" panose="020B0502020202020204" pitchFamily="34" charset="0"/>
              </a:rPr>
              <a:t>: n = 176</a:t>
            </a:r>
          </a:p>
        </p:txBody>
      </p:sp>
      <p:sp>
        <p:nvSpPr>
          <p:cNvPr id="2" name="Arrow: Right 1">
            <a:extLst>
              <a:ext uri="{FF2B5EF4-FFF2-40B4-BE49-F238E27FC236}">
                <a16:creationId xmlns:a16="http://schemas.microsoft.com/office/drawing/2014/main" id="{D999BDEA-7DFD-4C03-987C-FC7A5AC7B642}"/>
              </a:ext>
            </a:extLst>
          </p:cNvPr>
          <p:cNvSpPr/>
          <p:nvPr/>
        </p:nvSpPr>
        <p:spPr>
          <a:xfrm>
            <a:off x="5117592" y="2094068"/>
            <a:ext cx="978408" cy="484632"/>
          </a:xfrm>
          <a:prstGeom prst="rightArrow">
            <a:avLst/>
          </a:prstGeom>
          <a:solidFill>
            <a:srgbClr val="0080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0" name="TextBox 9">
            <a:extLst>
              <a:ext uri="{FF2B5EF4-FFF2-40B4-BE49-F238E27FC236}">
                <a16:creationId xmlns:a16="http://schemas.microsoft.com/office/drawing/2014/main" id="{37E72BFD-84A8-4573-A032-1205D4C43C35}"/>
              </a:ext>
            </a:extLst>
          </p:cNvPr>
          <p:cNvSpPr txBox="1"/>
          <p:nvPr/>
        </p:nvSpPr>
        <p:spPr>
          <a:xfrm>
            <a:off x="533968" y="5208379"/>
            <a:ext cx="11107046" cy="1277273"/>
          </a:xfrm>
          <a:prstGeom prst="rect">
            <a:avLst/>
          </a:prstGeom>
          <a:noFill/>
        </p:spPr>
        <p:txBody>
          <a:bodyPr wrap="square" lIns="0" rIns="0" rtlCol="0">
            <a:spAutoFit/>
          </a:bodyPr>
          <a:lstStyle/>
          <a:p>
            <a:pPr algn="just">
              <a:spcAft>
                <a:spcPts val="600"/>
              </a:spcAft>
              <a:defRPr/>
            </a:pPr>
            <a:r>
              <a:rPr lang="sr-Latn-RS" sz="1200" noProof="1">
                <a:solidFill>
                  <a:srgbClr val="6E706E"/>
                </a:solidFill>
                <a:latin typeface="Century Gothic" panose="020B0502020202020204" pitchFamily="34" charset="0"/>
              </a:rPr>
              <a:t>Kao i u slučaju prethodnih nalaza o očekivanjima preduzeća od države u procesu inoviranja/ dig. transformacija, ponovo veći broj građana smatra da država ne može ništa da uradi po pitanju troškova u tom procesu. Za razliku od pitanja o administrativnim procedurama i propisima, po pitanju troškova su preduzeća ipak nešto više podeljena, tako da nezanemarljiv procenat preduzeća (oko 40%) smatra da država može da uradi više po pitanju troškova. </a:t>
            </a:r>
          </a:p>
          <a:p>
            <a:pPr algn="just">
              <a:spcAft>
                <a:spcPts val="600"/>
              </a:spcAft>
              <a:defRPr/>
            </a:pPr>
            <a:r>
              <a:rPr lang="sr-Latn-RS" sz="1200" noProof="1">
                <a:solidFill>
                  <a:srgbClr val="6E706E"/>
                </a:solidFill>
                <a:latin typeface="Century Gothic" panose="020B0502020202020204" pitchFamily="34" charset="0"/>
              </a:rPr>
              <a:t>Oni koji smatraju da država može nešto da uradi, pod tim podrazumevaju pre svega uvođenje dodatnih </a:t>
            </a:r>
            <a:r>
              <a:rPr lang="sr-Latn-RS" sz="1200" b="1" noProof="1">
                <a:solidFill>
                  <a:srgbClr val="6E706E"/>
                </a:solidFill>
                <a:latin typeface="Century Gothic" panose="020B0502020202020204" pitchFamily="34" charset="0"/>
              </a:rPr>
              <a:t>subvencija i olakšica i drugih finansijskih podsticaja, </a:t>
            </a:r>
            <a:r>
              <a:rPr lang="sr-Latn-RS" sz="1200" noProof="1">
                <a:solidFill>
                  <a:srgbClr val="6E706E"/>
                </a:solidFill>
                <a:latin typeface="Century Gothic" panose="020B0502020202020204" pitchFamily="34" charset="0"/>
              </a:rPr>
              <a:t>te smanjenje </a:t>
            </a:r>
            <a:r>
              <a:rPr lang="sr-Latn-RS" sz="1200" b="1" noProof="1">
                <a:solidFill>
                  <a:srgbClr val="6E706E"/>
                </a:solidFill>
                <a:latin typeface="Century Gothic" panose="020B0502020202020204" pitchFamily="34" charset="0"/>
              </a:rPr>
              <a:t>poreskih i neporeskih obaveza. Povoljni krediti</a:t>
            </a:r>
            <a:r>
              <a:rPr lang="sr-Latn-RS" sz="1200" noProof="1">
                <a:solidFill>
                  <a:srgbClr val="6E706E"/>
                </a:solidFill>
                <a:latin typeface="Century Gothic" panose="020B0502020202020204" pitchFamily="34" charset="0"/>
              </a:rPr>
              <a:t> su kao i bespovratna sredstva takođe važni malom broju preduzeća. </a:t>
            </a:r>
          </a:p>
        </p:txBody>
      </p:sp>
      <p:sp>
        <p:nvSpPr>
          <p:cNvPr id="11"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A kada su u pitanju troškovi u procesu inovacija i/ili digitalne transformacije? </a:t>
            </a:r>
            <a:endParaRPr lang="sr-Latn-RS" sz="2000" dirty="0">
              <a:solidFill>
                <a:srgbClr val="004B88"/>
              </a:solidFill>
              <a:latin typeface="Century Gothic" panose="020B0502020202020204" pitchFamily="34" charset="0"/>
            </a:endParaRPr>
          </a:p>
          <a:p>
            <a:r>
              <a:rPr lang="it-IT" sz="2000" dirty="0">
                <a:solidFill>
                  <a:srgbClr val="004B88"/>
                </a:solidFill>
                <a:latin typeface="Century Gothic" panose="020B0502020202020204" pitchFamily="34" charset="0"/>
              </a:rPr>
              <a:t>Da li tu država može nešto da uradi? </a:t>
            </a:r>
            <a:endParaRPr lang="en-US" sz="2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1544563203"/>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9B95910-32F8-46FB-B264-AD2555FF3027}"/>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65</a:t>
            </a:fld>
            <a:endParaRPr lang="en-US" dirty="0"/>
          </a:p>
        </p:txBody>
      </p:sp>
      <p:graphicFrame>
        <p:nvGraphicFramePr>
          <p:cNvPr id="4" name="Table 3">
            <a:extLst>
              <a:ext uri="{FF2B5EF4-FFF2-40B4-BE49-F238E27FC236}">
                <a16:creationId xmlns:a16="http://schemas.microsoft.com/office/drawing/2014/main" id="{E7BCAACA-DCFC-4043-AC54-E557873A0E61}"/>
              </a:ext>
            </a:extLst>
          </p:cNvPr>
          <p:cNvGraphicFramePr>
            <a:graphicFrameLocks noGrp="1"/>
          </p:cNvGraphicFramePr>
          <p:nvPr>
            <p:extLst>
              <p:ext uri="{D42A27DB-BD31-4B8C-83A1-F6EECF244321}">
                <p14:modId xmlns:p14="http://schemas.microsoft.com/office/powerpoint/2010/main" val="491155165"/>
              </p:ext>
            </p:extLst>
          </p:nvPr>
        </p:nvGraphicFramePr>
        <p:xfrm>
          <a:off x="476251" y="1335807"/>
          <a:ext cx="11458578" cy="4153007"/>
        </p:xfrm>
        <a:graphic>
          <a:graphicData uri="http://schemas.openxmlformats.org/drawingml/2006/table">
            <a:tbl>
              <a:tblPr/>
              <a:tblGrid>
                <a:gridCol w="1618903">
                  <a:extLst>
                    <a:ext uri="{9D8B030D-6E8A-4147-A177-3AD203B41FA5}">
                      <a16:colId xmlns:a16="http://schemas.microsoft.com/office/drawing/2014/main" val="2504887038"/>
                    </a:ext>
                  </a:extLst>
                </a:gridCol>
                <a:gridCol w="393587">
                  <a:extLst>
                    <a:ext uri="{9D8B030D-6E8A-4147-A177-3AD203B41FA5}">
                      <a16:colId xmlns:a16="http://schemas.microsoft.com/office/drawing/2014/main" val="1621281018"/>
                    </a:ext>
                  </a:extLst>
                </a:gridCol>
                <a:gridCol w="393587">
                  <a:extLst>
                    <a:ext uri="{9D8B030D-6E8A-4147-A177-3AD203B41FA5}">
                      <a16:colId xmlns:a16="http://schemas.microsoft.com/office/drawing/2014/main" val="3983381353"/>
                    </a:ext>
                  </a:extLst>
                </a:gridCol>
                <a:gridCol w="393587">
                  <a:extLst>
                    <a:ext uri="{9D8B030D-6E8A-4147-A177-3AD203B41FA5}">
                      <a16:colId xmlns:a16="http://schemas.microsoft.com/office/drawing/2014/main" val="506609761"/>
                    </a:ext>
                  </a:extLst>
                </a:gridCol>
                <a:gridCol w="393587">
                  <a:extLst>
                    <a:ext uri="{9D8B030D-6E8A-4147-A177-3AD203B41FA5}">
                      <a16:colId xmlns:a16="http://schemas.microsoft.com/office/drawing/2014/main" val="1635948017"/>
                    </a:ext>
                  </a:extLst>
                </a:gridCol>
                <a:gridCol w="393587">
                  <a:extLst>
                    <a:ext uri="{9D8B030D-6E8A-4147-A177-3AD203B41FA5}">
                      <a16:colId xmlns:a16="http://schemas.microsoft.com/office/drawing/2014/main" val="2752514137"/>
                    </a:ext>
                  </a:extLst>
                </a:gridCol>
                <a:gridCol w="393587">
                  <a:extLst>
                    <a:ext uri="{9D8B030D-6E8A-4147-A177-3AD203B41FA5}">
                      <a16:colId xmlns:a16="http://schemas.microsoft.com/office/drawing/2014/main" val="1498820632"/>
                    </a:ext>
                  </a:extLst>
                </a:gridCol>
                <a:gridCol w="393587">
                  <a:extLst>
                    <a:ext uri="{9D8B030D-6E8A-4147-A177-3AD203B41FA5}">
                      <a16:colId xmlns:a16="http://schemas.microsoft.com/office/drawing/2014/main" val="1055462468"/>
                    </a:ext>
                  </a:extLst>
                </a:gridCol>
                <a:gridCol w="393587">
                  <a:extLst>
                    <a:ext uri="{9D8B030D-6E8A-4147-A177-3AD203B41FA5}">
                      <a16:colId xmlns:a16="http://schemas.microsoft.com/office/drawing/2014/main" val="3747473473"/>
                    </a:ext>
                  </a:extLst>
                </a:gridCol>
                <a:gridCol w="393587">
                  <a:extLst>
                    <a:ext uri="{9D8B030D-6E8A-4147-A177-3AD203B41FA5}">
                      <a16:colId xmlns:a16="http://schemas.microsoft.com/office/drawing/2014/main" val="2472943945"/>
                    </a:ext>
                  </a:extLst>
                </a:gridCol>
                <a:gridCol w="393587">
                  <a:extLst>
                    <a:ext uri="{9D8B030D-6E8A-4147-A177-3AD203B41FA5}">
                      <a16:colId xmlns:a16="http://schemas.microsoft.com/office/drawing/2014/main" val="4078778558"/>
                    </a:ext>
                  </a:extLst>
                </a:gridCol>
                <a:gridCol w="393587">
                  <a:extLst>
                    <a:ext uri="{9D8B030D-6E8A-4147-A177-3AD203B41FA5}">
                      <a16:colId xmlns:a16="http://schemas.microsoft.com/office/drawing/2014/main" val="1852279990"/>
                    </a:ext>
                  </a:extLst>
                </a:gridCol>
                <a:gridCol w="393587">
                  <a:extLst>
                    <a:ext uri="{9D8B030D-6E8A-4147-A177-3AD203B41FA5}">
                      <a16:colId xmlns:a16="http://schemas.microsoft.com/office/drawing/2014/main" val="2975380372"/>
                    </a:ext>
                  </a:extLst>
                </a:gridCol>
                <a:gridCol w="393587">
                  <a:extLst>
                    <a:ext uri="{9D8B030D-6E8A-4147-A177-3AD203B41FA5}">
                      <a16:colId xmlns:a16="http://schemas.microsoft.com/office/drawing/2014/main" val="1065496137"/>
                    </a:ext>
                  </a:extLst>
                </a:gridCol>
                <a:gridCol w="393587">
                  <a:extLst>
                    <a:ext uri="{9D8B030D-6E8A-4147-A177-3AD203B41FA5}">
                      <a16:colId xmlns:a16="http://schemas.microsoft.com/office/drawing/2014/main" val="541889347"/>
                    </a:ext>
                  </a:extLst>
                </a:gridCol>
                <a:gridCol w="393587">
                  <a:extLst>
                    <a:ext uri="{9D8B030D-6E8A-4147-A177-3AD203B41FA5}">
                      <a16:colId xmlns:a16="http://schemas.microsoft.com/office/drawing/2014/main" val="939378046"/>
                    </a:ext>
                  </a:extLst>
                </a:gridCol>
                <a:gridCol w="393587">
                  <a:extLst>
                    <a:ext uri="{9D8B030D-6E8A-4147-A177-3AD203B41FA5}">
                      <a16:colId xmlns:a16="http://schemas.microsoft.com/office/drawing/2014/main" val="2493185389"/>
                    </a:ext>
                  </a:extLst>
                </a:gridCol>
                <a:gridCol w="393587">
                  <a:extLst>
                    <a:ext uri="{9D8B030D-6E8A-4147-A177-3AD203B41FA5}">
                      <a16:colId xmlns:a16="http://schemas.microsoft.com/office/drawing/2014/main" val="1861064920"/>
                    </a:ext>
                  </a:extLst>
                </a:gridCol>
                <a:gridCol w="393587">
                  <a:extLst>
                    <a:ext uri="{9D8B030D-6E8A-4147-A177-3AD203B41FA5}">
                      <a16:colId xmlns:a16="http://schemas.microsoft.com/office/drawing/2014/main" val="2305159849"/>
                    </a:ext>
                  </a:extLst>
                </a:gridCol>
                <a:gridCol w="393587">
                  <a:extLst>
                    <a:ext uri="{9D8B030D-6E8A-4147-A177-3AD203B41FA5}">
                      <a16:colId xmlns:a16="http://schemas.microsoft.com/office/drawing/2014/main" val="3253474426"/>
                    </a:ext>
                  </a:extLst>
                </a:gridCol>
                <a:gridCol w="393587">
                  <a:extLst>
                    <a:ext uri="{9D8B030D-6E8A-4147-A177-3AD203B41FA5}">
                      <a16:colId xmlns:a16="http://schemas.microsoft.com/office/drawing/2014/main" val="3629898274"/>
                    </a:ext>
                  </a:extLst>
                </a:gridCol>
                <a:gridCol w="393587">
                  <a:extLst>
                    <a:ext uri="{9D8B030D-6E8A-4147-A177-3AD203B41FA5}">
                      <a16:colId xmlns:a16="http://schemas.microsoft.com/office/drawing/2014/main" val="4218165753"/>
                    </a:ext>
                  </a:extLst>
                </a:gridCol>
                <a:gridCol w="393587">
                  <a:extLst>
                    <a:ext uri="{9D8B030D-6E8A-4147-A177-3AD203B41FA5}">
                      <a16:colId xmlns:a16="http://schemas.microsoft.com/office/drawing/2014/main" val="3954381469"/>
                    </a:ext>
                  </a:extLst>
                </a:gridCol>
                <a:gridCol w="393587">
                  <a:extLst>
                    <a:ext uri="{9D8B030D-6E8A-4147-A177-3AD203B41FA5}">
                      <a16:colId xmlns:a16="http://schemas.microsoft.com/office/drawing/2014/main" val="3279161934"/>
                    </a:ext>
                  </a:extLst>
                </a:gridCol>
                <a:gridCol w="393587">
                  <a:extLst>
                    <a:ext uri="{9D8B030D-6E8A-4147-A177-3AD203B41FA5}">
                      <a16:colId xmlns:a16="http://schemas.microsoft.com/office/drawing/2014/main" val="4127259233"/>
                    </a:ext>
                  </a:extLst>
                </a:gridCol>
                <a:gridCol w="393587">
                  <a:extLst>
                    <a:ext uri="{9D8B030D-6E8A-4147-A177-3AD203B41FA5}">
                      <a16:colId xmlns:a16="http://schemas.microsoft.com/office/drawing/2014/main" val="1249618828"/>
                    </a:ext>
                  </a:extLst>
                </a:gridCol>
              </a:tblGrid>
              <a:tr h="433147">
                <a:tc>
                  <a:txBody>
                    <a:bodyPr/>
                    <a:lstStyle/>
                    <a:p>
                      <a:pPr algn="l" fontAlgn="b"/>
                      <a:r>
                        <a:rPr lang="en-US" sz="800" b="0" i="0" u="none" strike="noStrike" dirty="0">
                          <a:solidFill>
                            <a:srgbClr val="000000"/>
                          </a:solidFill>
                          <a:effectLst/>
                          <a:latin typeface="Century Gothic" panose="020B0502020202020204" pitchFamily="34" charset="0"/>
                        </a:rPr>
                        <a:t> </a:t>
                      </a:r>
                    </a:p>
                  </a:txBody>
                  <a:tcPr marL="3745" marR="3745" marT="3745" marB="0" anchor="b">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a:solidFill>
                            <a:srgbClr val="000000"/>
                          </a:solidFill>
                          <a:effectLst/>
                          <a:latin typeface="Century Gothic" panose="020B0502020202020204" pitchFamily="34" charset="0"/>
                        </a:rPr>
                        <a:t>Veličina preduzeća</a:t>
                      </a:r>
                    </a:p>
                  </a:txBody>
                  <a:tcPr marL="3745" marR="3745" marT="374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effectLst/>
                          <a:latin typeface="Century Gothic" panose="020B0502020202020204" pitchFamily="34" charset="0"/>
                        </a:rPr>
                        <a:t>Privredno društvo</a:t>
                      </a:r>
                      <a:br>
                        <a:rPr lang="en-US" sz="800" b="0" i="0" u="none" strike="noStrike">
                          <a:solidFill>
                            <a:srgbClr val="000000"/>
                          </a:solidFill>
                          <a:effectLst/>
                          <a:latin typeface="Century Gothic" panose="020B0502020202020204" pitchFamily="34" charset="0"/>
                        </a:rPr>
                      </a:br>
                      <a:r>
                        <a:rPr lang="en-US" sz="800" b="0" i="0" u="none" strike="noStrike">
                          <a:solidFill>
                            <a:srgbClr val="000000"/>
                          </a:solidFill>
                          <a:effectLst/>
                          <a:latin typeface="Century Gothic" panose="020B0502020202020204" pitchFamily="34" charset="0"/>
                        </a:rPr>
                        <a:t>Preduzetnik</a:t>
                      </a:r>
                    </a:p>
                  </a:txBody>
                  <a:tcPr marL="3745" marR="3745" marT="374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effectLst/>
                          <a:latin typeface="Century Gothic" panose="020B0502020202020204" pitchFamily="34" charset="0"/>
                        </a:rPr>
                        <a:t>Teritorija poslovanja</a:t>
                      </a:r>
                    </a:p>
                  </a:txBody>
                  <a:tcPr marL="3745" marR="3745" marT="374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Sedište</a:t>
                      </a:r>
                    </a:p>
                  </a:txBody>
                  <a:tcPr marL="3745" marR="3745" marT="374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Delatnost</a:t>
                      </a:r>
                    </a:p>
                  </a:txBody>
                  <a:tcPr marL="3745" marR="3745" marT="374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effectLst/>
                          <a:latin typeface="Century Gothic" panose="020B0502020202020204" pitchFamily="34" charset="0"/>
                        </a:rPr>
                        <a:t>Osnivanje firme</a:t>
                      </a:r>
                    </a:p>
                  </a:txBody>
                  <a:tcPr marL="3745" marR="3745" marT="3745"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264753154"/>
                  </a:ext>
                </a:extLst>
              </a:tr>
              <a:tr h="904273">
                <a:tc>
                  <a:txBody>
                    <a:bodyPr/>
                    <a:lstStyle/>
                    <a:p>
                      <a:pPr algn="l" fontAlgn="b"/>
                      <a:r>
                        <a:rPr lang="en-US" sz="800" b="0" i="0" u="none" strike="noStrike">
                          <a:solidFill>
                            <a:schemeClr val="tx1"/>
                          </a:solidFill>
                          <a:effectLst/>
                          <a:latin typeface="Century Gothic" panose="020B0502020202020204" pitchFamily="34" charset="0"/>
                        </a:rPr>
                        <a:t> </a:t>
                      </a:r>
                    </a:p>
                  </a:txBody>
                  <a:tcPr marL="3745" marR="3745" marT="3745" marB="0" anchor="b">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Total</a:t>
                      </a:r>
                    </a:p>
                  </a:txBody>
                  <a:tcPr marL="3745" marR="3745" marT="374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Veliko</a:t>
                      </a:r>
                    </a:p>
                  </a:txBody>
                  <a:tcPr marL="3745" marR="3745" marT="374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Srednje</a:t>
                      </a:r>
                    </a:p>
                  </a:txBody>
                  <a:tcPr marL="3745" marR="3745" marT="374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Malo</a:t>
                      </a:r>
                    </a:p>
                  </a:txBody>
                  <a:tcPr marL="3745" marR="3745" marT="374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Mikro</a:t>
                      </a:r>
                    </a:p>
                  </a:txBody>
                  <a:tcPr marL="3745" marR="3745" marT="374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Privredno društvo</a:t>
                      </a:r>
                    </a:p>
                  </a:txBody>
                  <a:tcPr marL="3745" marR="3745" marT="374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Preduzetnik</a:t>
                      </a:r>
                    </a:p>
                  </a:txBody>
                  <a:tcPr marL="3745" marR="3745" marT="374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Lokalni nivo (grad)</a:t>
                      </a:r>
                    </a:p>
                  </a:txBody>
                  <a:tcPr marL="3745" marR="3745" marT="374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Regionalni nivo</a:t>
                      </a:r>
                    </a:p>
                  </a:txBody>
                  <a:tcPr marL="3745" marR="3745" marT="374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Nacionalni nivo (Srbija)</a:t>
                      </a:r>
                    </a:p>
                  </a:txBody>
                  <a:tcPr marL="3745" marR="3745" marT="374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Region </a:t>
                      </a:r>
                      <a:r>
                        <a:rPr lang="en-US" sz="800" b="0" i="0" u="none" strike="noStrike" dirty="0" err="1">
                          <a:solidFill>
                            <a:srgbClr val="000000"/>
                          </a:solidFill>
                          <a:effectLst/>
                          <a:latin typeface="Century Gothic" panose="020B0502020202020204" pitchFamily="34" charset="0"/>
                        </a:rPr>
                        <a:t>Zapadnog</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Balkana</a:t>
                      </a:r>
                      <a:endParaRPr lang="en-US" sz="800" b="0" i="0" u="none" strike="noStrike" dirty="0">
                        <a:solidFill>
                          <a:srgbClr val="000000"/>
                        </a:solidFill>
                        <a:effectLst/>
                        <a:latin typeface="Century Gothic" panose="020B0502020202020204" pitchFamily="34" charset="0"/>
                      </a:endParaRPr>
                    </a:p>
                  </a:txBody>
                  <a:tcPr marL="3745" marR="3745" marT="374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Evropski nivo</a:t>
                      </a:r>
                    </a:p>
                  </a:txBody>
                  <a:tcPr marL="3745" marR="3745" marT="374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Drugi kontitenti</a:t>
                      </a:r>
                    </a:p>
                  </a:txBody>
                  <a:tcPr marL="3745" marR="3745" marT="374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Beograd</a:t>
                      </a:r>
                    </a:p>
                  </a:txBody>
                  <a:tcPr marL="3745" marR="3745" marT="374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Vojvodina</a:t>
                      </a:r>
                    </a:p>
                  </a:txBody>
                  <a:tcPr marL="3745" marR="3745" marT="374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Istočna i Južna Srbija</a:t>
                      </a:r>
                    </a:p>
                  </a:txBody>
                  <a:tcPr marL="3745" marR="3745" marT="374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Šumadija i Zapadna Srbija</a:t>
                      </a:r>
                    </a:p>
                  </a:txBody>
                  <a:tcPr marL="3745" marR="3745" marT="374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Proizvodnja</a:t>
                      </a:r>
                    </a:p>
                  </a:txBody>
                  <a:tcPr marL="3745" marR="3745" marT="374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Trgovina</a:t>
                      </a:r>
                    </a:p>
                  </a:txBody>
                  <a:tcPr marL="3745" marR="3745" marT="374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Usluga</a:t>
                      </a:r>
                    </a:p>
                  </a:txBody>
                  <a:tcPr marL="3745" marR="3745" marT="374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Drugo</a:t>
                      </a:r>
                    </a:p>
                  </a:txBody>
                  <a:tcPr marL="3745" marR="3745" marT="374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Do 2 god.</a:t>
                      </a:r>
                    </a:p>
                  </a:txBody>
                  <a:tcPr marL="3745" marR="3745" marT="3745"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2-5 god.</a:t>
                      </a:r>
                    </a:p>
                  </a:txBody>
                  <a:tcPr marL="3745" marR="3745" marT="374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5-10 god.</a:t>
                      </a:r>
                    </a:p>
                  </a:txBody>
                  <a:tcPr marL="3745" marR="3745" marT="3745"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 god.</a:t>
                      </a:r>
                    </a:p>
                  </a:txBody>
                  <a:tcPr marL="3745" marR="3745" marT="3745"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22378569"/>
                  </a:ext>
                </a:extLst>
              </a:tr>
              <a:tr h="141247">
                <a:tc>
                  <a:txBody>
                    <a:bodyPr/>
                    <a:lstStyle/>
                    <a:p>
                      <a:pPr algn="ctr" fontAlgn="ctr"/>
                      <a:r>
                        <a:rPr lang="en-US" sz="800" b="0" i="0" u="none" strike="noStrike" dirty="0">
                          <a:solidFill>
                            <a:schemeClr val="tx1"/>
                          </a:solidFill>
                          <a:effectLst/>
                          <a:latin typeface="Century Gothic" panose="020B0502020202020204" pitchFamily="34" charset="0"/>
                        </a:rPr>
                        <a:t>n = </a:t>
                      </a:r>
                    </a:p>
                  </a:txBody>
                  <a:tcPr marL="3745" marR="3745" marT="37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ctr"/>
                      <a:r>
                        <a:rPr lang="en-US" sz="800" b="0" i="0" u="none" strike="noStrike" dirty="0">
                          <a:solidFill>
                            <a:srgbClr val="FFFFFF"/>
                          </a:solidFill>
                          <a:effectLst/>
                          <a:latin typeface="Century Gothic" panose="020B0502020202020204" pitchFamily="34" charset="0"/>
                        </a:rPr>
                        <a:t>426</a:t>
                      </a:r>
                    </a:p>
                  </a:txBody>
                  <a:tcPr marL="3745" marR="3745" marT="374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29</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22</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60</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315</a:t>
                      </a: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201</a:t>
                      </a:r>
                    </a:p>
                  </a:txBody>
                  <a:tcPr marL="3745" marR="3745" marT="374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225</a:t>
                      </a: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198</a:t>
                      </a:r>
                    </a:p>
                  </a:txBody>
                  <a:tcPr marL="3745" marR="3745" marT="374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66</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90</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20</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34</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18</a:t>
                      </a: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150</a:t>
                      </a:r>
                    </a:p>
                  </a:txBody>
                  <a:tcPr marL="3745" marR="3745" marT="374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118</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54</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104</a:t>
                      </a: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68</a:t>
                      </a:r>
                    </a:p>
                  </a:txBody>
                  <a:tcPr marL="3745" marR="3745" marT="374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98</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effectLst/>
                          <a:latin typeface="Century Gothic" panose="020B0502020202020204" pitchFamily="34" charset="0"/>
                        </a:rPr>
                        <a:t>195</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65</a:t>
                      </a: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16</a:t>
                      </a:r>
                    </a:p>
                  </a:txBody>
                  <a:tcPr marL="3745" marR="3745" marT="374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30</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116</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effectLst/>
                          <a:latin typeface="Century Gothic" panose="020B0502020202020204" pitchFamily="34" charset="0"/>
                        </a:rPr>
                        <a:t>242</a:t>
                      </a: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3757192564"/>
                  </a:ext>
                </a:extLst>
              </a:tr>
              <a:tr h="184366">
                <a:tc>
                  <a:txBody>
                    <a:bodyPr/>
                    <a:lstStyle/>
                    <a:p>
                      <a:pPr algn="l" fontAlgn="b"/>
                      <a:r>
                        <a:rPr lang="en-US" sz="800" b="0" i="0" u="none" strike="noStrike">
                          <a:solidFill>
                            <a:schemeClr val="tx1"/>
                          </a:solidFill>
                          <a:effectLst/>
                          <a:latin typeface="Century Gothic" panose="020B0502020202020204" pitchFamily="34" charset="0"/>
                        </a:rPr>
                        <a:t> </a:t>
                      </a:r>
                    </a:p>
                  </a:txBody>
                  <a:tcPr marL="3745" marR="3745" marT="374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(A)</a:t>
                      </a:r>
                    </a:p>
                  </a:txBody>
                  <a:tcPr marL="3745" marR="3745" marT="374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3745" marR="3745" marT="374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3745" marR="3745" marT="374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(F)</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(G)</a:t>
                      </a: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3745" marR="3745" marT="374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3745" marR="3745" marT="374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(B)</a:t>
                      </a:r>
                    </a:p>
                  </a:txBody>
                  <a:tcPr marL="3745" marR="3745" marT="374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(C)</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(D)</a:t>
                      </a: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(E)</a:t>
                      </a: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20250290"/>
                  </a:ext>
                </a:extLst>
              </a:tr>
              <a:tr h="293011">
                <a:tc>
                  <a:txBody>
                    <a:bodyPr/>
                    <a:lstStyle/>
                    <a:p>
                      <a:pPr algn="ctr" fontAlgn="b"/>
                      <a:r>
                        <a:rPr lang="en-US" sz="800" b="0" i="0" u="none" strike="noStrike">
                          <a:solidFill>
                            <a:schemeClr val="tx1"/>
                          </a:solidFill>
                          <a:effectLst/>
                          <a:latin typeface="Century Gothic" panose="020B0502020202020204" pitchFamily="34" charset="0"/>
                        </a:rPr>
                        <a:t>Da</a:t>
                      </a:r>
                    </a:p>
                  </a:txBody>
                  <a:tcPr marL="3745" marR="3745" marT="374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45.5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37.8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44.4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44.9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37.8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44.9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48.1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38.2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37.8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36.2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058498"/>
                  </a:ext>
                </a:extLst>
              </a:tr>
              <a:tr h="293011">
                <a:tc>
                  <a:txBody>
                    <a:bodyPr/>
                    <a:lstStyle/>
                    <a:p>
                      <a:pPr algn="ctr" fontAlgn="b"/>
                      <a:r>
                        <a:rPr lang="en-US" sz="800" b="0" i="0" u="none" strike="noStrike">
                          <a:solidFill>
                            <a:schemeClr val="tx1"/>
                          </a:solidFill>
                          <a:effectLst/>
                          <a:latin typeface="Century Gothic" panose="020B0502020202020204" pitchFamily="34" charset="0"/>
                        </a:rPr>
                        <a:t>Ne</a:t>
                      </a:r>
                    </a:p>
                  </a:txBody>
                  <a:tcPr marL="3745" marR="3745" marT="3745" marB="0" anchor="b">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58.7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54.5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55.1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68.2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44.4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55.1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49.2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63.8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57.4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3745" marR="3745" marT="374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15799586"/>
                  </a:ext>
                </a:extLst>
              </a:tr>
              <a:tr h="145886">
                <a:tc>
                  <a:txBody>
                    <a:bodyPr/>
                    <a:lstStyle/>
                    <a:p>
                      <a:pPr marL="0" marR="0" lvl="0" indent="0" algn="ctr" defTabSz="914400" rtl="0" eaLnBrk="1" fontAlgn="b" latinLnBrk="0" hangingPunct="1">
                        <a:lnSpc>
                          <a:spcPct val="100000"/>
                        </a:lnSpc>
                        <a:spcBef>
                          <a:spcPts val="0"/>
                        </a:spcBef>
                        <a:spcAft>
                          <a:spcPts val="0"/>
                        </a:spcAft>
                        <a:buClrTx/>
                        <a:buSzTx/>
                        <a:buFontTx/>
                        <a:buNone/>
                        <a:tabLst/>
                        <a:defRPr/>
                      </a:pPr>
                      <a:r>
                        <a:rPr lang="en-US" sz="800" b="0" i="0" u="none" strike="noStrike">
                          <a:solidFill>
                            <a:schemeClr val="tx1"/>
                          </a:solidFill>
                          <a:effectLst/>
                          <a:latin typeface="Century Gothic" panose="020B0502020202020204" pitchFamily="34" charset="0"/>
                        </a:rPr>
                        <a:t>n = </a:t>
                      </a:r>
                    </a:p>
                  </a:txBody>
                  <a:tcPr marL="3745" marR="3745" marT="374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fontAlgn="t"/>
                      <a:r>
                        <a:rPr lang="en-US" sz="800" b="0" i="0" u="none" strike="noStrike" dirty="0">
                          <a:solidFill>
                            <a:schemeClr val="bg1"/>
                          </a:solidFill>
                          <a:effectLst/>
                          <a:latin typeface="Century Gothic" panose="020B0502020202020204" pitchFamily="34" charset="0"/>
                        </a:rPr>
                        <a:t>176</a:t>
                      </a:r>
                    </a:p>
                  </a:txBody>
                  <a:tcPr marL="7620" marR="7620" marT="762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23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129</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76</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100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89</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21</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34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8</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55</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53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18</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50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26</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37</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80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33</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42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103</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2847338672"/>
                  </a:ext>
                </a:extLst>
              </a:tr>
              <a:tr h="293011">
                <a:tc>
                  <a:txBody>
                    <a:bodyPr/>
                    <a:lstStyle/>
                    <a:p>
                      <a:pPr algn="l" fontAlgn="t"/>
                      <a:r>
                        <a:rPr lang="sr-Latn-RS" sz="900" b="0" i="0" u="none" strike="noStrike" dirty="0">
                          <a:solidFill>
                            <a:schemeClr val="tx1"/>
                          </a:solidFill>
                          <a:effectLst/>
                          <a:latin typeface="Century Gothic" panose="020B0502020202020204" pitchFamily="34" charset="0"/>
                        </a:rPr>
                        <a:t>Subvencije</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sr-Latn-RS" sz="800" b="0" i="0" u="none" strike="noStrike" dirty="0">
                          <a:solidFill>
                            <a:srgbClr val="000000"/>
                          </a:solidFill>
                          <a:effectLst/>
                          <a:latin typeface="Century Gothic" panose="020B0502020202020204" pitchFamily="34" charset="0"/>
                        </a:rPr>
                        <a:t>36.9</a:t>
                      </a:r>
                    </a:p>
                  </a:txBody>
                  <a:tcPr marL="9525" marR="9525" marT="9525" marB="0">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sr-Latn-RS" sz="800" b="0" i="0" u="none" strike="noStrike">
                          <a:solidFill>
                            <a:srgbClr val="000000"/>
                          </a:solidFill>
                          <a:effectLst/>
                          <a:latin typeface="Century Gothic" panose="020B0502020202020204" pitchFamily="34" charset="0"/>
                        </a:rPr>
                        <a:t>35.7</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43.5</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38.0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40.8</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34.0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28.1</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28.6</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1" i="0" u="none" strike="noStrike" dirty="0">
                          <a:solidFill>
                            <a:schemeClr val="bg1"/>
                          </a:solidFill>
                          <a:effectLst/>
                          <a:latin typeface="Century Gothic" panose="020B0502020202020204" pitchFamily="34" charset="0"/>
                        </a:rPr>
                        <a:t>58.8</a:t>
                      </a:r>
                    </a:p>
                    <a:p>
                      <a:pPr algn="ctr" fontAlgn="t"/>
                      <a:r>
                        <a:rPr lang="sr-Latn-RS" sz="800" b="1" i="0" u="none" strike="noStrike" dirty="0">
                          <a:solidFill>
                            <a:schemeClr val="bg1"/>
                          </a:solidFill>
                          <a:effectLst/>
                          <a:latin typeface="Century Gothic" panose="020B0502020202020204" pitchFamily="34" charset="0"/>
                        </a:rPr>
                        <a:t>B</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t"/>
                      <a:r>
                        <a:rPr lang="sr-Latn-RS" sz="800" b="0" i="0" u="none" strike="noStrike">
                          <a:solidFill>
                            <a:srgbClr val="000000"/>
                          </a:solidFill>
                          <a:effectLst/>
                          <a:latin typeface="Century Gothic" panose="020B0502020202020204" pitchFamily="34" charset="0"/>
                        </a:rPr>
                        <a:t>62.5</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42.9</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30.0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32.7</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47.2</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22.2</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36.0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34.6</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40.5</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36.3</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36.4</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50.0</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42.9</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31.0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36.9</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58807474"/>
                  </a:ext>
                </a:extLst>
              </a:tr>
              <a:tr h="293011">
                <a:tc>
                  <a:txBody>
                    <a:bodyPr/>
                    <a:lstStyle/>
                    <a:p>
                      <a:pPr algn="l" fontAlgn="t"/>
                      <a:r>
                        <a:rPr lang="sr-Latn-RS" sz="900" b="0" i="0" u="none" strike="noStrike" dirty="0">
                          <a:solidFill>
                            <a:schemeClr val="tx1"/>
                          </a:solidFill>
                          <a:effectLst/>
                          <a:latin typeface="Century Gothic" panose="020B0502020202020204" pitchFamily="34" charset="0"/>
                        </a:rPr>
                        <a:t>Bespovratna sredstva</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sr-Latn-RS" sz="800" b="0" i="0" u="none" strike="noStrike">
                          <a:solidFill>
                            <a:srgbClr val="000000"/>
                          </a:solidFill>
                          <a:effectLst/>
                          <a:latin typeface="Century Gothic" panose="020B0502020202020204" pitchFamily="34" charset="0"/>
                        </a:rPr>
                        <a:t>31.3</a:t>
                      </a:r>
                    </a:p>
                  </a:txBody>
                  <a:tcPr marL="9525" marR="9525" marT="9525" marB="0">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sr-Latn-RS" sz="800" b="0" i="0" u="none" strike="noStrike">
                          <a:solidFill>
                            <a:srgbClr val="000000"/>
                          </a:solidFill>
                          <a:effectLst/>
                          <a:latin typeface="Century Gothic" panose="020B0502020202020204" pitchFamily="34" charset="0"/>
                        </a:rPr>
                        <a:t>35.7</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40.0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26.1</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31.0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28.9</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33.0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36.0</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38.1</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23.5</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12.5</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21.4</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30.0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30.9</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32.1</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33.3</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30.0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38.5</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35.1</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31.3</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21.2</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40.0</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28.6</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23.8</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33.0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991264288"/>
                  </a:ext>
                </a:extLst>
              </a:tr>
              <a:tr h="293011">
                <a:tc>
                  <a:txBody>
                    <a:bodyPr/>
                    <a:lstStyle/>
                    <a:p>
                      <a:pPr algn="l" fontAlgn="t"/>
                      <a:r>
                        <a:rPr lang="sr-Latn-RS" sz="900" b="0" i="0" u="none" strike="noStrike" dirty="0">
                          <a:solidFill>
                            <a:schemeClr val="tx1"/>
                          </a:solidFill>
                          <a:effectLst/>
                          <a:latin typeface="Century Gothic" panose="020B0502020202020204" pitchFamily="34" charset="0"/>
                        </a:rPr>
                        <a:t>Smanjenje poreza, taksi</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sr-Latn-RS" sz="800" b="0" i="0" u="none" strike="noStrike">
                          <a:solidFill>
                            <a:srgbClr val="000000"/>
                          </a:solidFill>
                          <a:effectLst/>
                          <a:latin typeface="Century Gothic" panose="020B0502020202020204" pitchFamily="34" charset="0"/>
                        </a:rPr>
                        <a:t>21.0</a:t>
                      </a:r>
                    </a:p>
                  </a:txBody>
                  <a:tcPr marL="9525" marR="9525" marT="9525" marB="0">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sr-Latn-RS" sz="800" b="0" i="0" u="none" strike="noStrike">
                          <a:solidFill>
                            <a:srgbClr val="000000"/>
                          </a:solidFill>
                          <a:effectLst/>
                          <a:latin typeface="Century Gothic" panose="020B0502020202020204" pitchFamily="34" charset="0"/>
                        </a:rPr>
                        <a:t>21.4</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40.0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17.4</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20.2</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15.8</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25.0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24.7</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9.5</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17.6</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28.6</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30.0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1" i="0" u="none" strike="noStrike" dirty="0">
                          <a:solidFill>
                            <a:schemeClr val="bg1"/>
                          </a:solidFill>
                          <a:effectLst/>
                          <a:latin typeface="Century Gothic" panose="020B0502020202020204" pitchFamily="34" charset="0"/>
                        </a:rPr>
                        <a:t>34.5</a:t>
                      </a:r>
                    </a:p>
                    <a:p>
                      <a:pPr algn="ctr" fontAlgn="t"/>
                      <a:r>
                        <a:rPr lang="sr-Latn-RS" sz="800" b="1" i="0" u="none" strike="noStrike" dirty="0">
                          <a:solidFill>
                            <a:schemeClr val="bg1"/>
                          </a:solidFill>
                          <a:effectLst/>
                          <a:latin typeface="Century Gothic" panose="020B0502020202020204" pitchFamily="34" charset="0"/>
                        </a:rPr>
                        <a:t>A</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t"/>
                      <a:r>
                        <a:rPr lang="sr-Latn-RS" sz="800" b="0" i="0" u="none" strike="noStrike">
                          <a:solidFill>
                            <a:srgbClr val="000000"/>
                          </a:solidFill>
                          <a:effectLst/>
                          <a:latin typeface="Century Gothic" panose="020B0502020202020204" pitchFamily="34" charset="0"/>
                        </a:rPr>
                        <a:t>17.0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16.7</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12.0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0.0</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27.0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21.3</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30.3</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20.0</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35.7</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33.3</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15.5</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15186057"/>
                  </a:ext>
                </a:extLst>
              </a:tr>
              <a:tr h="293011">
                <a:tc>
                  <a:txBody>
                    <a:bodyPr/>
                    <a:lstStyle/>
                    <a:p>
                      <a:pPr algn="l" fontAlgn="t"/>
                      <a:r>
                        <a:rPr lang="sr-Latn-RS" sz="900" b="0" i="0" u="none" strike="noStrike" dirty="0">
                          <a:solidFill>
                            <a:schemeClr val="tx1"/>
                          </a:solidFill>
                          <a:effectLst/>
                          <a:latin typeface="Century Gothic" panose="020B0502020202020204" pitchFamily="34" charset="0"/>
                        </a:rPr>
                        <a:t>Povoljni krediti</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sr-Latn-RS" sz="800" b="0" i="0" u="none" strike="noStrike" dirty="0">
                          <a:solidFill>
                            <a:srgbClr val="000000"/>
                          </a:solidFill>
                          <a:effectLst/>
                          <a:latin typeface="Century Gothic" panose="020B0502020202020204" pitchFamily="34" charset="0"/>
                        </a:rPr>
                        <a:t>6.8</a:t>
                      </a:r>
                    </a:p>
                  </a:txBody>
                  <a:tcPr marL="9525" marR="9525" marT="9525" marB="0">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sr-Latn-RS" sz="800" b="0" i="0" u="none" strike="noStrike">
                          <a:solidFill>
                            <a:srgbClr val="000000"/>
                          </a:solidFill>
                          <a:effectLst/>
                          <a:latin typeface="Century Gothic" panose="020B0502020202020204" pitchFamily="34" charset="0"/>
                        </a:rPr>
                        <a:t>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4.3</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7.0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6.6</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7.0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10.1</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4.8</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2.9</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10.0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3.6</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3.8</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5.6</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14.0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0.0</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8.1</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5.0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15.2</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0.0</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7.1</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8.7</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923548583"/>
                  </a:ext>
                </a:extLst>
              </a:tr>
              <a:tr h="293011">
                <a:tc>
                  <a:txBody>
                    <a:bodyPr/>
                    <a:lstStyle/>
                    <a:p>
                      <a:pPr algn="l" fontAlgn="t"/>
                      <a:r>
                        <a:rPr lang="sr-Latn-RS" sz="900" b="0" i="0" u="none" strike="noStrike" dirty="0">
                          <a:solidFill>
                            <a:schemeClr val="tx1"/>
                          </a:solidFill>
                          <a:effectLst/>
                          <a:latin typeface="Century Gothic" panose="020B0502020202020204" pitchFamily="34" charset="0"/>
                        </a:rPr>
                        <a:t>Ostalo</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sr-Latn-RS" sz="800" b="0" i="0" u="none" strike="noStrike">
                          <a:solidFill>
                            <a:srgbClr val="000000"/>
                          </a:solidFill>
                          <a:effectLst/>
                          <a:latin typeface="Century Gothic" panose="020B0502020202020204" pitchFamily="34" charset="0"/>
                        </a:rPr>
                        <a:t>16.5</a:t>
                      </a:r>
                    </a:p>
                  </a:txBody>
                  <a:tcPr marL="9525" marR="9525" marT="9525" marB="0">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sr-Latn-RS" sz="800" b="0" i="0" u="none" strike="noStrike">
                          <a:solidFill>
                            <a:srgbClr val="000000"/>
                          </a:solidFill>
                          <a:effectLst/>
                          <a:latin typeface="Century Gothic" panose="020B0502020202020204" pitchFamily="34" charset="0"/>
                        </a:rPr>
                        <a:t>14.3</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26.1</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15.5</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17.1</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16.0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13.5</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23.8</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17.6</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25.0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14.3</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20.0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16.4</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17.0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1" i="0" u="none" strike="noStrike" dirty="0">
                          <a:solidFill>
                            <a:schemeClr val="bg1"/>
                          </a:solidFill>
                          <a:effectLst/>
                          <a:latin typeface="Century Gothic" panose="020B0502020202020204" pitchFamily="34" charset="0"/>
                        </a:rPr>
                        <a:t>38.9</a:t>
                      </a:r>
                    </a:p>
                    <a:p>
                      <a:pPr algn="ctr" fontAlgn="t"/>
                      <a:r>
                        <a:rPr lang="sr-Latn-RS" sz="800" b="1" i="0" u="none" strike="noStrike" dirty="0">
                          <a:solidFill>
                            <a:schemeClr val="bg1"/>
                          </a:solidFill>
                          <a:effectLst/>
                          <a:latin typeface="Century Gothic" panose="020B0502020202020204" pitchFamily="34" charset="0"/>
                        </a:rPr>
                        <a:t>E</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t"/>
                      <a:r>
                        <a:rPr lang="sr-Latn-RS" sz="800" b="0" i="0" u="none" strike="noStrike">
                          <a:solidFill>
                            <a:srgbClr val="000000"/>
                          </a:solidFill>
                          <a:effectLst/>
                          <a:latin typeface="Century Gothic" panose="020B0502020202020204" pitchFamily="34" charset="0"/>
                        </a:rPr>
                        <a:t>8.0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1" i="0" u="none" strike="noStrike" dirty="0">
                          <a:solidFill>
                            <a:schemeClr val="bg1"/>
                          </a:solidFill>
                          <a:effectLst/>
                          <a:latin typeface="Century Gothic" panose="020B0502020202020204" pitchFamily="34" charset="0"/>
                        </a:rPr>
                        <a:t>38.5</a:t>
                      </a:r>
                    </a:p>
                    <a:p>
                      <a:pPr algn="ctr" fontAlgn="t"/>
                      <a:r>
                        <a:rPr lang="sr-Latn-RS" sz="800" b="1" i="0" u="none" strike="noStrike" dirty="0">
                          <a:solidFill>
                            <a:schemeClr val="bg1"/>
                          </a:solidFill>
                          <a:effectLst/>
                          <a:latin typeface="Century Gothic" panose="020B0502020202020204" pitchFamily="34" charset="0"/>
                        </a:rPr>
                        <a:t>A</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t"/>
                      <a:r>
                        <a:rPr lang="sr-Latn-RS" sz="800" b="0" i="0" u="none" strike="noStrike">
                          <a:solidFill>
                            <a:srgbClr val="000000"/>
                          </a:solidFill>
                          <a:effectLst/>
                          <a:latin typeface="Century Gothic" panose="020B0502020202020204" pitchFamily="34" charset="0"/>
                        </a:rPr>
                        <a:t>10.8</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15.0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9.1</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10.0</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7.1</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19.0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16.5</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53067427"/>
                  </a:ext>
                </a:extLst>
              </a:tr>
              <a:tr h="293011">
                <a:tc>
                  <a:txBody>
                    <a:bodyPr/>
                    <a:lstStyle/>
                    <a:p>
                      <a:pPr algn="l" fontAlgn="t"/>
                      <a:r>
                        <a:rPr lang="sr-Latn-RS" sz="900" b="0" i="0" u="none" strike="noStrike" dirty="0">
                          <a:solidFill>
                            <a:schemeClr val="tx1"/>
                          </a:solidFill>
                          <a:effectLst/>
                          <a:latin typeface="Century Gothic" panose="020B0502020202020204" pitchFamily="34" charset="0"/>
                        </a:rPr>
                        <a:t>Ne znam</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sr-Latn-RS" sz="800" b="0" i="0" u="none" strike="noStrike" dirty="0">
                          <a:solidFill>
                            <a:srgbClr val="000000"/>
                          </a:solidFill>
                          <a:effectLst/>
                          <a:latin typeface="Century Gothic" panose="020B0502020202020204" pitchFamily="34" charset="0"/>
                        </a:rPr>
                        <a:t>2.8</a:t>
                      </a:r>
                    </a:p>
                  </a:txBody>
                  <a:tcPr marL="9525" marR="9525" marT="9525" marB="0">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t"/>
                      <a:r>
                        <a:rPr lang="sr-Latn-RS" sz="800" b="0" i="0" u="none" strike="noStrike">
                          <a:solidFill>
                            <a:srgbClr val="000000"/>
                          </a:solidFill>
                          <a:effectLst/>
                          <a:latin typeface="Century Gothic" panose="020B0502020202020204" pitchFamily="34" charset="0"/>
                        </a:rPr>
                        <a:t>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3.9</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1.3</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4.0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5.6</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0.0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1.8</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3.8</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4.0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0.0</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5.4</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3.8</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0.0</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10.0</a:t>
                      </a:r>
                    </a:p>
                  </a:txBody>
                  <a:tcPr marL="9525" marR="9525" marT="9525"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0.0</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a:solidFill>
                            <a:srgbClr val="000000"/>
                          </a:solidFill>
                          <a:effectLst/>
                          <a:latin typeface="Century Gothic" panose="020B0502020202020204" pitchFamily="34" charset="0"/>
                        </a:rPr>
                        <a:t>2.4</a:t>
                      </a:r>
                    </a:p>
                  </a:txBody>
                  <a:tcPr marL="9525" marR="9525" marT="9525"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tc>
                  <a:txBody>
                    <a:bodyPr/>
                    <a:lstStyle/>
                    <a:p>
                      <a:pPr algn="ctr" fontAlgn="t"/>
                      <a:r>
                        <a:rPr lang="sr-Latn-RS" sz="800" b="0" i="0" u="none" strike="noStrike" dirty="0">
                          <a:solidFill>
                            <a:srgbClr val="000000"/>
                          </a:solidFill>
                          <a:effectLst/>
                          <a:latin typeface="Century Gothic" panose="020B0502020202020204" pitchFamily="34" charset="0"/>
                        </a:rPr>
                        <a:t>2.9</a:t>
                      </a:r>
                    </a:p>
                  </a:txBody>
                  <a:tcPr marL="9525" marR="9525" marT="9525"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281793125"/>
                  </a:ext>
                </a:extLst>
              </a:tr>
            </a:tbl>
          </a:graphicData>
        </a:graphic>
      </p:graphicFrame>
      <p:sp>
        <p:nvSpPr>
          <p:cNvPr id="15"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2000" dirty="0">
                <a:solidFill>
                  <a:srgbClr val="004B88"/>
                </a:solidFill>
                <a:latin typeface="Century Gothic" panose="020B0502020202020204" pitchFamily="34" charset="0"/>
              </a:rPr>
              <a:t>A da li je i na koji način može da unapredi regulativu, odnosno propise? </a:t>
            </a:r>
            <a:endParaRPr lang="sr-Latn-RS" sz="2000" dirty="0">
              <a:solidFill>
                <a:srgbClr val="004B88"/>
              </a:solidFill>
              <a:latin typeface="Century Gothic" panose="020B0502020202020204" pitchFamily="34" charset="0"/>
            </a:endParaRPr>
          </a:p>
          <a:p>
            <a:r>
              <a:rPr lang="it-IT" sz="2000" dirty="0">
                <a:solidFill>
                  <a:srgbClr val="004B88"/>
                </a:solidFill>
                <a:latin typeface="Century Gothic" panose="020B0502020202020204" pitchFamily="34" charset="0"/>
              </a:rPr>
              <a:t>Šta je tu moglo da se konkretno popravi?</a:t>
            </a:r>
            <a:endParaRPr lang="en-US" sz="2000" dirty="0">
              <a:solidFill>
                <a:srgbClr val="004B88"/>
              </a:solidFill>
              <a:latin typeface="Century Gothic" panose="020B0502020202020204" pitchFamily="34" charset="0"/>
            </a:endParaRPr>
          </a:p>
        </p:txBody>
      </p:sp>
      <p:sp>
        <p:nvSpPr>
          <p:cNvPr id="16" name="Rectangle 15">
            <a:extLst>
              <a:ext uri="{FF2B5EF4-FFF2-40B4-BE49-F238E27FC236}">
                <a16:creationId xmlns:a16="http://schemas.microsoft.com/office/drawing/2014/main" id="{55E306C5-AA88-43C3-A089-FCCEE7862A7C}"/>
              </a:ext>
            </a:extLst>
          </p:cNvPr>
          <p:cNvSpPr/>
          <p:nvPr/>
        </p:nvSpPr>
        <p:spPr>
          <a:xfrm flipV="1">
            <a:off x="2501250" y="2623097"/>
            <a:ext cx="775738" cy="2865717"/>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7" name="Rectangle 16">
            <a:extLst>
              <a:ext uri="{FF2B5EF4-FFF2-40B4-BE49-F238E27FC236}">
                <a16:creationId xmlns:a16="http://schemas.microsoft.com/office/drawing/2014/main" id="{27280DFD-5904-4821-98A9-B758065B07A1}"/>
              </a:ext>
            </a:extLst>
          </p:cNvPr>
          <p:cNvSpPr/>
          <p:nvPr/>
        </p:nvSpPr>
        <p:spPr>
          <a:xfrm flipV="1">
            <a:off x="3288711" y="3579030"/>
            <a:ext cx="390525" cy="1909784"/>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8" name="Rectangle 17">
            <a:extLst>
              <a:ext uri="{FF2B5EF4-FFF2-40B4-BE49-F238E27FC236}">
                <a16:creationId xmlns:a16="http://schemas.microsoft.com/office/drawing/2014/main" id="{9CFFD6E7-91A1-49CC-9E91-B8E1FF292101}"/>
              </a:ext>
            </a:extLst>
          </p:cNvPr>
          <p:cNvSpPr/>
          <p:nvPr/>
        </p:nvSpPr>
        <p:spPr>
          <a:xfrm flipV="1">
            <a:off x="5274978" y="3579033"/>
            <a:ext cx="355023" cy="190978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9" name="Rectangle 18">
            <a:extLst>
              <a:ext uri="{FF2B5EF4-FFF2-40B4-BE49-F238E27FC236}">
                <a16:creationId xmlns:a16="http://schemas.microsoft.com/office/drawing/2014/main" id="{DF41708B-BDAA-42B3-B5FD-D4A91C75686A}"/>
              </a:ext>
            </a:extLst>
          </p:cNvPr>
          <p:cNvSpPr/>
          <p:nvPr/>
        </p:nvSpPr>
        <p:spPr>
          <a:xfrm flipV="1">
            <a:off x="6032812" y="2623099"/>
            <a:ext cx="390525" cy="2865715"/>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0" name="Rectangle 19">
            <a:extLst>
              <a:ext uri="{FF2B5EF4-FFF2-40B4-BE49-F238E27FC236}">
                <a16:creationId xmlns:a16="http://schemas.microsoft.com/office/drawing/2014/main" id="{FCBD6488-097E-4CD8-9835-D6EC79BE114E}"/>
              </a:ext>
            </a:extLst>
          </p:cNvPr>
          <p:cNvSpPr/>
          <p:nvPr/>
        </p:nvSpPr>
        <p:spPr>
          <a:xfrm flipV="1">
            <a:off x="6435060" y="3579034"/>
            <a:ext cx="390525" cy="1909780"/>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1" name="Rectangle 20">
            <a:extLst>
              <a:ext uri="{FF2B5EF4-FFF2-40B4-BE49-F238E27FC236}">
                <a16:creationId xmlns:a16="http://schemas.microsoft.com/office/drawing/2014/main" id="{0FB4A14A-30E4-4CF0-894B-2B7499E17751}"/>
              </a:ext>
            </a:extLst>
          </p:cNvPr>
          <p:cNvSpPr/>
          <p:nvPr/>
        </p:nvSpPr>
        <p:spPr>
          <a:xfrm flipV="1">
            <a:off x="6825585" y="2623100"/>
            <a:ext cx="390525" cy="2865714"/>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2" name="Rectangle 21">
            <a:extLst>
              <a:ext uri="{FF2B5EF4-FFF2-40B4-BE49-F238E27FC236}">
                <a16:creationId xmlns:a16="http://schemas.microsoft.com/office/drawing/2014/main" id="{7EC156A8-0722-4777-98A0-235D171268DF}"/>
              </a:ext>
            </a:extLst>
          </p:cNvPr>
          <p:cNvSpPr/>
          <p:nvPr/>
        </p:nvSpPr>
        <p:spPr>
          <a:xfrm flipV="1">
            <a:off x="7998494" y="3579031"/>
            <a:ext cx="429578" cy="1909783"/>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3" name="Rectangle 22">
            <a:extLst>
              <a:ext uri="{FF2B5EF4-FFF2-40B4-BE49-F238E27FC236}">
                <a16:creationId xmlns:a16="http://schemas.microsoft.com/office/drawing/2014/main" id="{2429D61A-C0B2-4386-9958-6EE86B4118F8}"/>
              </a:ext>
            </a:extLst>
          </p:cNvPr>
          <p:cNvSpPr/>
          <p:nvPr/>
        </p:nvSpPr>
        <p:spPr>
          <a:xfrm flipV="1">
            <a:off x="8790949" y="3579028"/>
            <a:ext cx="390525" cy="190978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4" name="Rectangle 23">
            <a:extLst>
              <a:ext uri="{FF2B5EF4-FFF2-40B4-BE49-F238E27FC236}">
                <a16:creationId xmlns:a16="http://schemas.microsoft.com/office/drawing/2014/main" id="{19609F36-D286-4874-95D6-F63E2F1AF48E}"/>
              </a:ext>
            </a:extLst>
          </p:cNvPr>
          <p:cNvSpPr/>
          <p:nvPr/>
        </p:nvSpPr>
        <p:spPr>
          <a:xfrm flipV="1">
            <a:off x="10369427" y="2665142"/>
            <a:ext cx="390525" cy="2823672"/>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5" name="Rectangle 24">
            <a:extLst>
              <a:ext uri="{FF2B5EF4-FFF2-40B4-BE49-F238E27FC236}">
                <a16:creationId xmlns:a16="http://schemas.microsoft.com/office/drawing/2014/main" id="{B6E749DF-7329-4109-8078-B79B5D38051B}"/>
              </a:ext>
            </a:extLst>
          </p:cNvPr>
          <p:cNvSpPr/>
          <p:nvPr/>
        </p:nvSpPr>
        <p:spPr>
          <a:xfrm flipV="1">
            <a:off x="10759952" y="3579028"/>
            <a:ext cx="390525" cy="190978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243099132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62F9FBA-1281-4BAF-A75D-40E74F98085C}"/>
              </a:ext>
            </a:extLst>
          </p:cNvPr>
          <p:cNvPicPr>
            <a:picLocks noChangeAspect="1"/>
          </p:cNvPicPr>
          <p:nvPr/>
        </p:nvPicPr>
        <p:blipFill>
          <a:blip r:embed="rId2"/>
          <a:stretch>
            <a:fillRect/>
          </a:stretch>
        </p:blipFill>
        <p:spPr>
          <a:xfrm flipH="1">
            <a:off x="3133744" y="-602"/>
            <a:ext cx="9058256" cy="6868630"/>
          </a:xfrm>
          <a:prstGeom prst="rect">
            <a:avLst/>
          </a:prstGeom>
        </p:spPr>
      </p:pic>
      <p:sp>
        <p:nvSpPr>
          <p:cNvPr id="9" name="object 4">
            <a:extLst>
              <a:ext uri="{FF2B5EF4-FFF2-40B4-BE49-F238E27FC236}">
                <a16:creationId xmlns:a16="http://schemas.microsoft.com/office/drawing/2014/main" id="{B9D4D545-4A5F-4E06-B8A0-DFC19C925D83}"/>
              </a:ext>
            </a:extLst>
          </p:cNvPr>
          <p:cNvSpPr/>
          <p:nvPr/>
        </p:nvSpPr>
        <p:spPr>
          <a:xfrm flipV="1">
            <a:off x="1121928" y="2"/>
            <a:ext cx="5620624" cy="6866282"/>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rgbClr val="E64E9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 name="object 4">
            <a:extLst>
              <a:ext uri="{FF2B5EF4-FFF2-40B4-BE49-F238E27FC236}">
                <a16:creationId xmlns:a16="http://schemas.microsoft.com/office/drawing/2014/main" id="{F521BB49-B2B7-4241-8F59-8E8D0A3AC935}"/>
              </a:ext>
            </a:extLst>
          </p:cNvPr>
          <p:cNvSpPr/>
          <p:nvPr/>
        </p:nvSpPr>
        <p:spPr>
          <a:xfrm flipV="1">
            <a:off x="580422" y="2"/>
            <a:ext cx="5620624" cy="6856242"/>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rgbClr val="FDB8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 name="object 4">
            <a:extLst>
              <a:ext uri="{FF2B5EF4-FFF2-40B4-BE49-F238E27FC236}">
                <a16:creationId xmlns:a16="http://schemas.microsoft.com/office/drawing/2014/main" id="{68DF4282-6C27-448E-B0A7-CE662FD13BBE}"/>
              </a:ext>
            </a:extLst>
          </p:cNvPr>
          <p:cNvSpPr/>
          <p:nvPr/>
        </p:nvSpPr>
        <p:spPr>
          <a:xfrm flipV="1">
            <a:off x="0" y="0"/>
            <a:ext cx="5620624" cy="6869230"/>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chemeClr val="bg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Title 5">
            <a:extLst>
              <a:ext uri="{FF2B5EF4-FFF2-40B4-BE49-F238E27FC236}">
                <a16:creationId xmlns:a16="http://schemas.microsoft.com/office/drawing/2014/main" id="{2A616CFA-F382-46DC-92A7-C1C1CCAEE63F}"/>
              </a:ext>
            </a:extLst>
          </p:cNvPr>
          <p:cNvSpPr txBox="1">
            <a:spLocks/>
          </p:cNvSpPr>
          <p:nvPr/>
        </p:nvSpPr>
        <p:spPr>
          <a:xfrm>
            <a:off x="-134871" y="2604845"/>
            <a:ext cx="5455015" cy="16483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pPr lvl="0" algn="ctr">
              <a:defRPr/>
            </a:pPr>
            <a:r>
              <a:rPr lang="sr-Latn-RS" sz="4400" dirty="0">
                <a:solidFill>
                  <a:srgbClr val="004B88"/>
                </a:solidFill>
                <a:latin typeface="Century Gothic" panose="020B0502020202020204" pitchFamily="34" charset="0"/>
              </a:rPr>
              <a:t>NEINOVATIVNA PREDUZEĆA</a:t>
            </a:r>
            <a:endParaRPr lang="en-US" sz="44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3190830939"/>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a:extLst>
              <a:ext uri="{FF2B5EF4-FFF2-40B4-BE49-F238E27FC236}">
                <a16:creationId xmlns:a16="http://schemas.microsoft.com/office/drawing/2014/main" id="{2917B42F-8938-474E-BA80-CE25FD625BFB}"/>
              </a:ext>
            </a:extLst>
          </p:cNvPr>
          <p:cNvGraphicFramePr/>
          <p:nvPr>
            <p:extLst>
              <p:ext uri="{D42A27DB-BD31-4B8C-83A1-F6EECF244321}">
                <p14:modId xmlns:p14="http://schemas.microsoft.com/office/powerpoint/2010/main" val="3785950664"/>
              </p:ext>
            </p:extLst>
          </p:nvPr>
        </p:nvGraphicFramePr>
        <p:xfrm>
          <a:off x="0" y="1550907"/>
          <a:ext cx="5773308" cy="340187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D33069AB-6696-4F03-BAC2-1BC256E1F63D}"/>
              </a:ext>
            </a:extLst>
          </p:cNvPr>
          <p:cNvGraphicFramePr/>
          <p:nvPr>
            <p:extLst>
              <p:ext uri="{D42A27DB-BD31-4B8C-83A1-F6EECF244321}">
                <p14:modId xmlns:p14="http://schemas.microsoft.com/office/powerpoint/2010/main" val="2727153669"/>
              </p:ext>
            </p:extLst>
          </p:nvPr>
        </p:nvGraphicFramePr>
        <p:xfrm>
          <a:off x="6288236" y="1941076"/>
          <a:ext cx="5236676" cy="3011709"/>
        </p:xfrm>
        <a:graphic>
          <a:graphicData uri="http://schemas.openxmlformats.org/drawingml/2006/chart">
            <c:chart xmlns:c="http://schemas.openxmlformats.org/drawingml/2006/chart" xmlns:r="http://schemas.openxmlformats.org/officeDocument/2006/relationships" r:id="rId3"/>
          </a:graphicData>
        </a:graphic>
      </p:graphicFrame>
      <p:sp>
        <p:nvSpPr>
          <p:cNvPr id="2" name="Slide Number Placeholder 1">
            <a:extLst>
              <a:ext uri="{FF2B5EF4-FFF2-40B4-BE49-F238E27FC236}">
                <a16:creationId xmlns:a16="http://schemas.microsoft.com/office/drawing/2014/main" id="{8BB085C1-0C06-4D8E-997A-AA319F132EA9}"/>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67</a:t>
            </a:fld>
            <a:endParaRPr lang="en-US" dirty="0"/>
          </a:p>
        </p:txBody>
      </p:sp>
      <p:sp>
        <p:nvSpPr>
          <p:cNvPr id="9" name="TextBox 8">
            <a:extLst>
              <a:ext uri="{FF2B5EF4-FFF2-40B4-BE49-F238E27FC236}">
                <a16:creationId xmlns:a16="http://schemas.microsoft.com/office/drawing/2014/main" id="{97FAFAB8-8323-4765-8191-08DC7A474D7C}"/>
              </a:ext>
            </a:extLst>
          </p:cNvPr>
          <p:cNvSpPr txBox="1"/>
          <p:nvPr/>
        </p:nvSpPr>
        <p:spPr>
          <a:xfrm>
            <a:off x="533968" y="5394958"/>
            <a:ext cx="11083601" cy="1031051"/>
          </a:xfrm>
          <a:prstGeom prst="rect">
            <a:avLst/>
          </a:prstGeom>
          <a:noFill/>
        </p:spPr>
        <p:txBody>
          <a:bodyPr wrap="square" lIns="0" rIns="0" rtlCol="0">
            <a:spAutoFit/>
          </a:bodyPr>
          <a:lstStyle/>
          <a:p>
            <a:pPr algn="just">
              <a:spcAft>
                <a:spcPts val="600"/>
              </a:spcAft>
              <a:defRPr/>
            </a:pPr>
            <a:r>
              <a:rPr lang="sr-Latn-RS" sz="1400" noProof="1">
                <a:solidFill>
                  <a:srgbClr val="706E70"/>
                </a:solidFill>
              </a:rPr>
              <a:t>Od kompanija koje ne sprovode inovacije, samo manji deo preduzeća tj. svako deseto preduzeće je odustalo od planirane/otpočete inovacije u prethodnih 5 godina.</a:t>
            </a:r>
          </a:p>
          <a:p>
            <a:pPr algn="just">
              <a:spcAft>
                <a:spcPts val="600"/>
              </a:spcAft>
              <a:defRPr/>
            </a:pPr>
            <a:r>
              <a:rPr lang="sr-Latn-RS" sz="1400" noProof="1">
                <a:solidFill>
                  <a:srgbClr val="706E70"/>
                </a:solidFill>
              </a:rPr>
              <a:t>Glavni razlog zbog čega oko 80% preduzeća ne </a:t>
            </a:r>
            <a:r>
              <a:rPr lang="sr-Latn-RS" sz="1400" noProof="1">
                <a:solidFill>
                  <a:srgbClr val="706E70"/>
                </a:solidFill>
                <a:latin typeface="Century Gothic" panose="020B0502020202020204" pitchFamily="34" charset="0"/>
              </a:rPr>
              <a:t>sprovodi</a:t>
            </a:r>
            <a:r>
              <a:rPr lang="sr-Latn-RS" sz="1400" noProof="1">
                <a:solidFill>
                  <a:srgbClr val="706E70"/>
                </a:solidFill>
              </a:rPr>
              <a:t> inovacije jesta taj da </a:t>
            </a:r>
            <a:r>
              <a:rPr lang="sr-Latn-RS" sz="1400" b="1" noProof="1">
                <a:solidFill>
                  <a:srgbClr val="706E70"/>
                </a:solidFill>
              </a:rPr>
              <a:t>ne vide potrebu za tim</a:t>
            </a:r>
            <a:r>
              <a:rPr lang="sr-Latn-RS" sz="1400" noProof="1">
                <a:solidFill>
                  <a:srgbClr val="706E70"/>
                </a:solidFill>
              </a:rPr>
              <a:t>. Manje od 10% preduzeća kao razlog navodi da </a:t>
            </a:r>
            <a:r>
              <a:rPr lang="sr-Latn-RS" sz="1400" b="1" noProof="1">
                <a:solidFill>
                  <a:srgbClr val="706E70"/>
                </a:solidFill>
              </a:rPr>
              <a:t>ne vidi benefite </a:t>
            </a:r>
            <a:r>
              <a:rPr lang="sr-Latn-RS" sz="1400" noProof="1">
                <a:solidFill>
                  <a:srgbClr val="706E70"/>
                </a:solidFill>
              </a:rPr>
              <a:t>i oko 10% preduzeća smatra da postoji </a:t>
            </a:r>
            <a:r>
              <a:rPr lang="sr-Latn-RS" sz="1400" b="1" noProof="1">
                <a:solidFill>
                  <a:srgbClr val="706E70"/>
                </a:solidFill>
              </a:rPr>
              <a:t>previše barijera </a:t>
            </a:r>
            <a:r>
              <a:rPr lang="sr-Latn-RS" sz="1400" noProof="1">
                <a:solidFill>
                  <a:srgbClr val="706E70"/>
                </a:solidFill>
              </a:rPr>
              <a:t>tome. </a:t>
            </a:r>
          </a:p>
        </p:txBody>
      </p:sp>
      <p:sp>
        <p:nvSpPr>
          <p:cNvPr id="10"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Da li ste u prethodnih 5 godina odustali od realizacije planirane ili otpočete inovacije?</a:t>
            </a:r>
          </a:p>
          <a:p>
            <a:r>
              <a:rPr lang="it-IT" sz="1800" dirty="0">
                <a:solidFill>
                  <a:srgbClr val="004B88"/>
                </a:solidFill>
                <a:latin typeface="Century Gothic" panose="020B0502020202020204" pitchFamily="34" charset="0"/>
              </a:rPr>
              <a:t>Šta od navedenog najbolje opisuje razlog zbog kog niste sprovodili inovativne aktivnosti?</a:t>
            </a:r>
            <a:endParaRPr lang="en-US" sz="1800" dirty="0">
              <a:solidFill>
                <a:srgbClr val="004B88"/>
              </a:solidFill>
              <a:latin typeface="Century Gothic" panose="020B0502020202020204" pitchFamily="34" charset="0"/>
            </a:endParaRPr>
          </a:p>
        </p:txBody>
      </p:sp>
      <p:sp>
        <p:nvSpPr>
          <p:cNvPr id="13" name="TextBox 12">
            <a:extLst>
              <a:ext uri="{FF2B5EF4-FFF2-40B4-BE49-F238E27FC236}">
                <a16:creationId xmlns:a16="http://schemas.microsoft.com/office/drawing/2014/main" id="{EF22715C-329B-4985-B298-76BAA0DB8E57}"/>
              </a:ext>
            </a:extLst>
          </p:cNvPr>
          <p:cNvSpPr txBox="1"/>
          <p:nvPr/>
        </p:nvSpPr>
        <p:spPr>
          <a:xfrm>
            <a:off x="2886654" y="4843523"/>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706E7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706E70"/>
                </a:solidFill>
                <a:effectLst/>
                <a:uLnTx/>
                <a:uFillTx/>
                <a:latin typeface="Century Gothic" panose="020B0502020202020204" pitchFamily="34" charset="0"/>
              </a:rPr>
              <a:t>: n = 501</a:t>
            </a:r>
          </a:p>
        </p:txBody>
      </p:sp>
      <p:sp>
        <p:nvSpPr>
          <p:cNvPr id="7" name="TextBox 6">
            <a:extLst>
              <a:ext uri="{FF2B5EF4-FFF2-40B4-BE49-F238E27FC236}">
                <a16:creationId xmlns:a16="http://schemas.microsoft.com/office/drawing/2014/main" id="{E1A93696-EDE6-4526-BF22-F7D315973046}"/>
              </a:ext>
            </a:extLst>
          </p:cNvPr>
          <p:cNvSpPr txBox="1"/>
          <p:nvPr/>
        </p:nvSpPr>
        <p:spPr>
          <a:xfrm>
            <a:off x="8550934" y="4843523"/>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706E7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706E70"/>
                </a:solidFill>
                <a:effectLst/>
                <a:uLnTx/>
                <a:uFillTx/>
                <a:latin typeface="Century Gothic" panose="020B0502020202020204" pitchFamily="34" charset="0"/>
              </a:rPr>
              <a:t>: n = 438</a:t>
            </a:r>
          </a:p>
        </p:txBody>
      </p:sp>
    </p:spTree>
    <p:extLst>
      <p:ext uri="{BB962C8B-B14F-4D97-AF65-F5344CB8AC3E}">
        <p14:creationId xmlns:p14="http://schemas.microsoft.com/office/powerpoint/2010/main" val="9327437"/>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A98DA10-D5C7-411C-A584-6C90DFE490AB}"/>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68</a:t>
            </a:fld>
            <a:endParaRPr lang="en-US" dirty="0"/>
          </a:p>
        </p:txBody>
      </p:sp>
      <p:graphicFrame>
        <p:nvGraphicFramePr>
          <p:cNvPr id="9" name="Table 8">
            <a:extLst>
              <a:ext uri="{FF2B5EF4-FFF2-40B4-BE49-F238E27FC236}">
                <a16:creationId xmlns:a16="http://schemas.microsoft.com/office/drawing/2014/main" id="{225C19DF-3E72-4470-ADEC-701A5F819DA4}"/>
              </a:ext>
            </a:extLst>
          </p:cNvPr>
          <p:cNvGraphicFramePr>
            <a:graphicFrameLocks noGrp="1"/>
          </p:cNvGraphicFramePr>
          <p:nvPr>
            <p:extLst>
              <p:ext uri="{D42A27DB-BD31-4B8C-83A1-F6EECF244321}">
                <p14:modId xmlns:p14="http://schemas.microsoft.com/office/powerpoint/2010/main" val="3311486835"/>
              </p:ext>
            </p:extLst>
          </p:nvPr>
        </p:nvGraphicFramePr>
        <p:xfrm>
          <a:off x="533964" y="1615578"/>
          <a:ext cx="11036712" cy="4451204"/>
        </p:xfrm>
        <a:graphic>
          <a:graphicData uri="http://schemas.openxmlformats.org/drawingml/2006/table">
            <a:tbl>
              <a:tblPr/>
              <a:tblGrid>
                <a:gridCol w="1293562">
                  <a:extLst>
                    <a:ext uri="{9D8B030D-6E8A-4147-A177-3AD203B41FA5}">
                      <a16:colId xmlns:a16="http://schemas.microsoft.com/office/drawing/2014/main" val="20000"/>
                    </a:ext>
                  </a:extLst>
                </a:gridCol>
                <a:gridCol w="389726">
                  <a:extLst>
                    <a:ext uri="{9D8B030D-6E8A-4147-A177-3AD203B41FA5}">
                      <a16:colId xmlns:a16="http://schemas.microsoft.com/office/drawing/2014/main" val="20001"/>
                    </a:ext>
                  </a:extLst>
                </a:gridCol>
                <a:gridCol w="389726">
                  <a:extLst>
                    <a:ext uri="{9D8B030D-6E8A-4147-A177-3AD203B41FA5}">
                      <a16:colId xmlns:a16="http://schemas.microsoft.com/office/drawing/2014/main" val="20002"/>
                    </a:ext>
                  </a:extLst>
                </a:gridCol>
                <a:gridCol w="389726">
                  <a:extLst>
                    <a:ext uri="{9D8B030D-6E8A-4147-A177-3AD203B41FA5}">
                      <a16:colId xmlns:a16="http://schemas.microsoft.com/office/drawing/2014/main" val="20003"/>
                    </a:ext>
                  </a:extLst>
                </a:gridCol>
                <a:gridCol w="389726">
                  <a:extLst>
                    <a:ext uri="{9D8B030D-6E8A-4147-A177-3AD203B41FA5}">
                      <a16:colId xmlns:a16="http://schemas.microsoft.com/office/drawing/2014/main" val="20004"/>
                    </a:ext>
                  </a:extLst>
                </a:gridCol>
                <a:gridCol w="389726">
                  <a:extLst>
                    <a:ext uri="{9D8B030D-6E8A-4147-A177-3AD203B41FA5}">
                      <a16:colId xmlns:a16="http://schemas.microsoft.com/office/drawing/2014/main" val="20005"/>
                    </a:ext>
                  </a:extLst>
                </a:gridCol>
                <a:gridCol w="389726">
                  <a:extLst>
                    <a:ext uri="{9D8B030D-6E8A-4147-A177-3AD203B41FA5}">
                      <a16:colId xmlns:a16="http://schemas.microsoft.com/office/drawing/2014/main" val="20006"/>
                    </a:ext>
                  </a:extLst>
                </a:gridCol>
                <a:gridCol w="389726">
                  <a:extLst>
                    <a:ext uri="{9D8B030D-6E8A-4147-A177-3AD203B41FA5}">
                      <a16:colId xmlns:a16="http://schemas.microsoft.com/office/drawing/2014/main" val="20007"/>
                    </a:ext>
                  </a:extLst>
                </a:gridCol>
                <a:gridCol w="389726">
                  <a:extLst>
                    <a:ext uri="{9D8B030D-6E8A-4147-A177-3AD203B41FA5}">
                      <a16:colId xmlns:a16="http://schemas.microsoft.com/office/drawing/2014/main" val="20008"/>
                    </a:ext>
                  </a:extLst>
                </a:gridCol>
                <a:gridCol w="389726">
                  <a:extLst>
                    <a:ext uri="{9D8B030D-6E8A-4147-A177-3AD203B41FA5}">
                      <a16:colId xmlns:a16="http://schemas.microsoft.com/office/drawing/2014/main" val="20009"/>
                    </a:ext>
                  </a:extLst>
                </a:gridCol>
                <a:gridCol w="389726">
                  <a:extLst>
                    <a:ext uri="{9D8B030D-6E8A-4147-A177-3AD203B41FA5}">
                      <a16:colId xmlns:a16="http://schemas.microsoft.com/office/drawing/2014/main" val="20010"/>
                    </a:ext>
                  </a:extLst>
                </a:gridCol>
                <a:gridCol w="389726">
                  <a:extLst>
                    <a:ext uri="{9D8B030D-6E8A-4147-A177-3AD203B41FA5}">
                      <a16:colId xmlns:a16="http://schemas.microsoft.com/office/drawing/2014/main" val="20011"/>
                    </a:ext>
                  </a:extLst>
                </a:gridCol>
                <a:gridCol w="389726">
                  <a:extLst>
                    <a:ext uri="{9D8B030D-6E8A-4147-A177-3AD203B41FA5}">
                      <a16:colId xmlns:a16="http://schemas.microsoft.com/office/drawing/2014/main" val="20012"/>
                    </a:ext>
                  </a:extLst>
                </a:gridCol>
                <a:gridCol w="389726">
                  <a:extLst>
                    <a:ext uri="{9D8B030D-6E8A-4147-A177-3AD203B41FA5}">
                      <a16:colId xmlns:a16="http://schemas.microsoft.com/office/drawing/2014/main" val="20013"/>
                    </a:ext>
                  </a:extLst>
                </a:gridCol>
                <a:gridCol w="389726">
                  <a:extLst>
                    <a:ext uri="{9D8B030D-6E8A-4147-A177-3AD203B41FA5}">
                      <a16:colId xmlns:a16="http://schemas.microsoft.com/office/drawing/2014/main" val="20014"/>
                    </a:ext>
                  </a:extLst>
                </a:gridCol>
                <a:gridCol w="389726">
                  <a:extLst>
                    <a:ext uri="{9D8B030D-6E8A-4147-A177-3AD203B41FA5}">
                      <a16:colId xmlns:a16="http://schemas.microsoft.com/office/drawing/2014/main" val="20015"/>
                    </a:ext>
                  </a:extLst>
                </a:gridCol>
                <a:gridCol w="389726">
                  <a:extLst>
                    <a:ext uri="{9D8B030D-6E8A-4147-A177-3AD203B41FA5}">
                      <a16:colId xmlns:a16="http://schemas.microsoft.com/office/drawing/2014/main" val="20016"/>
                    </a:ext>
                  </a:extLst>
                </a:gridCol>
                <a:gridCol w="389726">
                  <a:extLst>
                    <a:ext uri="{9D8B030D-6E8A-4147-A177-3AD203B41FA5}">
                      <a16:colId xmlns:a16="http://schemas.microsoft.com/office/drawing/2014/main" val="20017"/>
                    </a:ext>
                  </a:extLst>
                </a:gridCol>
                <a:gridCol w="389726">
                  <a:extLst>
                    <a:ext uri="{9D8B030D-6E8A-4147-A177-3AD203B41FA5}">
                      <a16:colId xmlns:a16="http://schemas.microsoft.com/office/drawing/2014/main" val="20018"/>
                    </a:ext>
                  </a:extLst>
                </a:gridCol>
                <a:gridCol w="389726">
                  <a:extLst>
                    <a:ext uri="{9D8B030D-6E8A-4147-A177-3AD203B41FA5}">
                      <a16:colId xmlns:a16="http://schemas.microsoft.com/office/drawing/2014/main" val="20019"/>
                    </a:ext>
                  </a:extLst>
                </a:gridCol>
                <a:gridCol w="389726">
                  <a:extLst>
                    <a:ext uri="{9D8B030D-6E8A-4147-A177-3AD203B41FA5}">
                      <a16:colId xmlns:a16="http://schemas.microsoft.com/office/drawing/2014/main" val="20020"/>
                    </a:ext>
                  </a:extLst>
                </a:gridCol>
                <a:gridCol w="389726">
                  <a:extLst>
                    <a:ext uri="{9D8B030D-6E8A-4147-A177-3AD203B41FA5}">
                      <a16:colId xmlns:a16="http://schemas.microsoft.com/office/drawing/2014/main" val="20021"/>
                    </a:ext>
                  </a:extLst>
                </a:gridCol>
                <a:gridCol w="389726">
                  <a:extLst>
                    <a:ext uri="{9D8B030D-6E8A-4147-A177-3AD203B41FA5}">
                      <a16:colId xmlns:a16="http://schemas.microsoft.com/office/drawing/2014/main" val="20022"/>
                    </a:ext>
                  </a:extLst>
                </a:gridCol>
                <a:gridCol w="389726">
                  <a:extLst>
                    <a:ext uri="{9D8B030D-6E8A-4147-A177-3AD203B41FA5}">
                      <a16:colId xmlns:a16="http://schemas.microsoft.com/office/drawing/2014/main" val="20023"/>
                    </a:ext>
                  </a:extLst>
                </a:gridCol>
                <a:gridCol w="389726">
                  <a:extLst>
                    <a:ext uri="{9D8B030D-6E8A-4147-A177-3AD203B41FA5}">
                      <a16:colId xmlns:a16="http://schemas.microsoft.com/office/drawing/2014/main" val="20024"/>
                    </a:ext>
                  </a:extLst>
                </a:gridCol>
                <a:gridCol w="389726">
                  <a:extLst>
                    <a:ext uri="{9D8B030D-6E8A-4147-A177-3AD203B41FA5}">
                      <a16:colId xmlns:a16="http://schemas.microsoft.com/office/drawing/2014/main" val="20025"/>
                    </a:ext>
                  </a:extLst>
                </a:gridCol>
              </a:tblGrid>
              <a:tr h="544286">
                <a:tc>
                  <a:txBody>
                    <a:bodyPr/>
                    <a:lstStyle/>
                    <a:p>
                      <a:pPr algn="l" fontAlgn="ctr"/>
                      <a:endParaRPr lang="en-US" sz="900" b="0" i="0" u="none" strike="noStrike" dirty="0">
                        <a:solidFill>
                          <a:srgbClr val="9933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900" b="0" i="0" u="none" strike="noStrike">
                          <a:solidFill>
                            <a:srgbClr val="000000"/>
                          </a:solidFill>
                          <a:latin typeface="Century Gothic" panose="020B0502020202020204" pitchFamily="34" charset="0"/>
                        </a:rPr>
                        <a:t>Veličina preduzeća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900" b="0" i="0" u="none" strike="noStrike">
                          <a:solidFill>
                            <a:srgbClr val="000000"/>
                          </a:solidFill>
                          <a:latin typeface="Century Gothic" panose="020B0502020202020204" pitchFamily="34" charset="0"/>
                        </a:rPr>
                        <a:t>Privredno društvo vs. Preduzetnici</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900" b="0" i="0" u="none" strike="noStrike">
                          <a:solidFill>
                            <a:srgbClr val="000000"/>
                          </a:solidFill>
                          <a:latin typeface="Century Gothic" panose="020B0502020202020204" pitchFamily="34" charset="0"/>
                        </a:rPr>
                        <a:t>Teritorija poslovanja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900" b="0" i="0" u="none" strike="noStrike">
                          <a:solidFill>
                            <a:srgbClr val="000000"/>
                          </a:solidFill>
                          <a:latin typeface="Century Gothic" panose="020B0502020202020204" pitchFamily="34" charset="0"/>
                        </a:rPr>
                        <a:t>Sedište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900" b="0" i="0" u="none" strike="noStrike">
                          <a:solidFill>
                            <a:srgbClr val="000000"/>
                          </a:solidFill>
                          <a:latin typeface="Century Gothic" panose="020B0502020202020204" pitchFamily="34" charset="0"/>
                        </a:rPr>
                        <a:t>Delatnost</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900" b="0" i="0" u="none" strike="noStrike" dirty="0" err="1">
                          <a:solidFill>
                            <a:srgbClr val="000000"/>
                          </a:solidFill>
                          <a:latin typeface="Century Gothic" panose="020B0502020202020204" pitchFamily="34" charset="0"/>
                        </a:rPr>
                        <a:t>Osnivanje</a:t>
                      </a:r>
                      <a:r>
                        <a:rPr lang="en-US" sz="900" b="0" i="0" u="none" strike="noStrike" dirty="0">
                          <a:solidFill>
                            <a:srgbClr val="000000"/>
                          </a:solidFill>
                          <a:latin typeface="Century Gothic" panose="020B0502020202020204" pitchFamily="34" charset="0"/>
                        </a:rPr>
                        <a:t> </a:t>
                      </a:r>
                      <a:r>
                        <a:rPr lang="en-US" sz="900" b="0" i="0" u="none" strike="noStrike" dirty="0" err="1">
                          <a:solidFill>
                            <a:srgbClr val="000000"/>
                          </a:solidFill>
                          <a:latin typeface="Century Gothic" panose="020B0502020202020204" pitchFamily="34" charset="0"/>
                        </a:rPr>
                        <a:t>firme</a:t>
                      </a:r>
                      <a:endParaRPr lang="en-US" sz="9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51795">
                <a:tc>
                  <a:txBody>
                    <a:bodyPr/>
                    <a:lstStyle/>
                    <a:p>
                      <a:pPr algn="l" fontAlgn="ctr"/>
                      <a:r>
                        <a:rPr lang="en-US" sz="900" b="0" i="0" u="none" strike="noStrike" dirty="0">
                          <a:solidFill>
                            <a:srgbClr val="000000"/>
                          </a:solidFill>
                          <a:latin typeface="Century Gothic" panose="020B0502020202020204" pitchFamily="34" charset="0"/>
                        </a:rPr>
                        <a:t> </a:t>
                      </a:r>
                    </a:p>
                  </a:txBody>
                  <a:tcPr marL="4003" marR="4003" marT="400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Total</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Veliko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Srednje</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dirty="0" err="1">
                          <a:solidFill>
                            <a:srgbClr val="000000"/>
                          </a:solidFill>
                          <a:latin typeface="Century Gothic" panose="020B0502020202020204" pitchFamily="34" charset="0"/>
                        </a:rPr>
                        <a:t>Malo</a:t>
                      </a:r>
                      <a:endParaRPr lang="en-US" sz="9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Mikro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Privredno društvo</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Preduzetnik</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Lokalni nivo (grad)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Regionalni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Nacionalni nivo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Region Zapadnog Balkana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Evropski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Drugi kontitenti</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Beograd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Vojvodina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Istočna i Južna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Šumadija i Zapadna Srbija</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proizvodnja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trgovina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usluga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drugo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Do 2 god.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2-5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5-10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dirty="0">
                          <a:solidFill>
                            <a:srgbClr val="000000"/>
                          </a:solidFill>
                          <a:latin typeface="Century Gothic" panose="020B0502020202020204" pitchFamily="34" charset="0"/>
                        </a:rPr>
                        <a:t>10+ god.</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57135">
                <a:tc>
                  <a:txBody>
                    <a:bodyPr/>
                    <a:lstStyle/>
                    <a:p>
                      <a:pPr algn="ctr" fontAlgn="ctr"/>
                      <a:r>
                        <a:rPr lang="en-US" sz="9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en-US" sz="800" b="0" i="0" u="none" strike="noStrike" dirty="0">
                          <a:solidFill>
                            <a:schemeClr val="bg1"/>
                          </a:solidFill>
                          <a:effectLst/>
                          <a:latin typeface="Century Gothic" panose="020B0502020202020204" pitchFamily="34" charset="0"/>
                        </a:rPr>
                        <a:t>501</a:t>
                      </a:r>
                    </a:p>
                  </a:txBody>
                  <a:tcPr marL="7620" marR="7620" marT="762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48</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437</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163</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338</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318</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78</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75</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4</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152</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139</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91</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119</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55</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165</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244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37</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35</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28</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149</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263</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357215">
                <a:tc>
                  <a:txBody>
                    <a:bodyPr/>
                    <a:lstStyle/>
                    <a:p>
                      <a:pPr algn="r" fontAlgn="ctr"/>
                      <a:endParaRPr lang="en-US" sz="900" b="0"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(A)</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(F)</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(G)</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dirty="0">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401845">
                <a:tc gridSpan="26">
                  <a:txBody>
                    <a:bodyPr/>
                    <a:lstStyle/>
                    <a:p>
                      <a:pPr algn="l" fontAlgn="t"/>
                      <a:r>
                        <a:rPr lang="it-IT" sz="1200" b="1" i="0" u="none" strike="noStrike" kern="1200" dirty="0">
                          <a:solidFill>
                            <a:srgbClr val="000000"/>
                          </a:solidFill>
                          <a:effectLst/>
                          <a:latin typeface="Century Gothic" panose="020B0502020202020204" pitchFamily="34" charset="0"/>
                          <a:ea typeface="+mn-ea"/>
                          <a:cs typeface="+mn-cs"/>
                        </a:rPr>
                        <a:t>Da li ste u prethodnih 5 godina odustali od realizacije planirane ili otpočete inovacije? </a:t>
                      </a:r>
                      <a:br>
                        <a:rPr lang="it-IT" sz="1200" b="1" dirty="0">
                          <a:latin typeface="Century Gothic" panose="020B0502020202020204" pitchFamily="34" charset="0"/>
                          <a:ea typeface="Calibri" panose="020F0502020204030204" pitchFamily="34" charset="0"/>
                          <a:cs typeface="Times New Roman" panose="02020603050405020304" pitchFamily="18" charset="0"/>
                        </a:rPr>
                      </a:br>
                      <a:endParaRPr lang="en-US" sz="1200" b="1" i="0" u="none" strike="noStrike" kern="1200" dirty="0">
                        <a:solidFill>
                          <a:srgbClr val="000000"/>
                        </a:solidFill>
                        <a:effectLst/>
                        <a:latin typeface="Century Gothic" panose="020B0502020202020204" pitchFamily="34" charset="0"/>
                        <a:ea typeface="+mn-ea"/>
                        <a:cs typeface="+mn-cs"/>
                      </a:endParaRPr>
                    </a:p>
                  </a:txBody>
                  <a:tcPr marL="9525" marR="9525" marT="9525"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13601755"/>
                  </a:ext>
                </a:extLst>
              </a:tr>
              <a:tr h="401845">
                <a:tc>
                  <a:txBody>
                    <a:bodyPr/>
                    <a:lstStyle/>
                    <a:p>
                      <a:pPr algn="ctr" fontAlgn="t"/>
                      <a:r>
                        <a:rPr lang="sr-Latn-BA" sz="900" b="0" i="0" u="none" strike="noStrike" dirty="0">
                          <a:solidFill>
                            <a:srgbClr val="000000"/>
                          </a:solidFill>
                          <a:effectLst/>
                          <a:latin typeface="Century Gothic" panose="020B0502020202020204" pitchFamily="34" charset="0"/>
                        </a:rPr>
                        <a:t>Da</a:t>
                      </a:r>
                      <a:endParaRPr lang="en-US" sz="9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Century Gothic" panose="020B0502020202020204" pitchFamily="34" charset="0"/>
                        </a:rPr>
                        <a:t>12.6</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23.1</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20.8</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11.4</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14.7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11.5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11.9</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12.8</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10.7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16.7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35.7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14.5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9.4</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15.4</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11.8</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14.5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10.3</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13.5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13.5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dirty="0">
                          <a:solidFill>
                            <a:srgbClr val="000000"/>
                          </a:solidFill>
                          <a:effectLst/>
                          <a:latin typeface="Century Gothic" panose="020B0502020202020204" pitchFamily="34" charset="0"/>
                        </a:rPr>
                        <a:t>20</a:t>
                      </a:r>
                      <a:br>
                        <a:rPr lang="en-US" sz="900" b="0" i="0" u="none" strike="noStrike" dirty="0">
                          <a:solidFill>
                            <a:srgbClr val="000000"/>
                          </a:solidFill>
                          <a:effectLst/>
                          <a:latin typeface="Century Gothic" panose="020B0502020202020204" pitchFamily="34" charset="0"/>
                        </a:rPr>
                      </a:br>
                      <a:endParaRPr lang="en-US" sz="9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25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12.1</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dirty="0">
                          <a:solidFill>
                            <a:srgbClr val="000000"/>
                          </a:solidFill>
                          <a:effectLst/>
                          <a:latin typeface="Century Gothic" panose="020B0502020202020204" pitchFamily="34" charset="0"/>
                        </a:rPr>
                        <a:t>11</a:t>
                      </a:r>
                      <a:br>
                        <a:rPr lang="en-US" sz="900" b="0" i="0" u="none" strike="noStrike" dirty="0">
                          <a:solidFill>
                            <a:srgbClr val="000000"/>
                          </a:solidFill>
                          <a:effectLst/>
                          <a:latin typeface="Century Gothic" panose="020B0502020202020204" pitchFamily="34" charset="0"/>
                        </a:rPr>
                      </a:br>
                      <a:endParaRPr lang="en-US" sz="9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039551909"/>
                  </a:ext>
                </a:extLst>
              </a:tr>
              <a:tr h="401845">
                <a:tc gridSpan="26">
                  <a:txBody>
                    <a:bodyPr/>
                    <a:lstStyle/>
                    <a:p>
                      <a:pPr algn="l" fontAlgn="t"/>
                      <a:r>
                        <a:rPr lang="it-IT" sz="1200" b="1" dirty="0">
                          <a:latin typeface="Century Gothic" panose="020B0502020202020204" pitchFamily="34" charset="0"/>
                          <a:ea typeface="Calibri" panose="020F0502020204030204" pitchFamily="34" charset="0"/>
                          <a:cs typeface="Times New Roman" panose="02020603050405020304" pitchFamily="18" charset="0"/>
                        </a:rPr>
                        <a:t>Šta od navedenog najbolje opisuje razlog zbog kog niste sprovodili inovativne aktivnosti</a:t>
                      </a:r>
                      <a:r>
                        <a:rPr lang="sr-Latn-BA" sz="1200" b="1" dirty="0">
                          <a:latin typeface="Century Gothic" panose="020B0502020202020204" pitchFamily="34" charset="0"/>
                          <a:ea typeface="Calibri" panose="020F0502020204030204" pitchFamily="34" charset="0"/>
                          <a:cs typeface="Times New Roman" panose="02020603050405020304" pitchFamily="18" charset="0"/>
                        </a:rPr>
                        <a:t>?</a:t>
                      </a:r>
                      <a:endParaRPr lang="en-US" sz="1200" b="1" i="0" u="none" strike="noStrike" dirty="0">
                        <a:solidFill>
                          <a:srgbClr val="000000"/>
                        </a:solidFill>
                        <a:effectLst/>
                        <a:latin typeface="Century Gothic" panose="020B0502020202020204" pitchFamily="34" charset="0"/>
                      </a:endParaRPr>
                    </a:p>
                  </a:txBody>
                  <a:tcPr marL="9525" marR="9525" marT="9525"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159649218"/>
                  </a:ext>
                </a:extLst>
              </a:tr>
              <a:tr h="169056">
                <a:tc>
                  <a:txBody>
                    <a:bodyPr/>
                    <a:lstStyle/>
                    <a:p>
                      <a:pPr algn="ctr" fontAlgn="ctr"/>
                      <a:r>
                        <a:rPr lang="en-US" sz="9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en-US" sz="900" b="0" i="0" u="none" strike="noStrike" dirty="0">
                          <a:solidFill>
                            <a:schemeClr val="bg1"/>
                          </a:solidFill>
                          <a:effectLst/>
                          <a:latin typeface="Century Gothic" panose="020B0502020202020204" pitchFamily="34" charset="0"/>
                        </a:rPr>
                        <a:t>438</a:t>
                      </a:r>
                    </a:p>
                  </a:txBody>
                  <a:tcPr marL="7620" marR="7620" marT="762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10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38</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387</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139</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299</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280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68</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67</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10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9</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4</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130</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126</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77</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105</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47</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148</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211</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32</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28</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21</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131</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234</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extLst>
                  <a:ext uri="{0D108BD9-81ED-4DB2-BD59-A6C34878D82A}">
                    <a16:rowId xmlns:a16="http://schemas.microsoft.com/office/drawing/2014/main" val="4258658267"/>
                  </a:ext>
                </a:extLst>
              </a:tr>
              <a:tr h="401845">
                <a:tc>
                  <a:txBody>
                    <a:bodyPr/>
                    <a:lstStyle/>
                    <a:p>
                      <a:pPr algn="ctr" fontAlgn="t"/>
                      <a:r>
                        <a:rPr lang="en-US" sz="900" b="0" i="0" u="none" strike="noStrike" dirty="0" err="1">
                          <a:solidFill>
                            <a:srgbClr val="000000"/>
                          </a:solidFill>
                          <a:effectLst/>
                          <a:latin typeface="Century Gothic" panose="020B0502020202020204" pitchFamily="34" charset="0"/>
                        </a:rPr>
                        <a:t>Nema</a:t>
                      </a:r>
                      <a:r>
                        <a:rPr lang="en-US" sz="900" b="0" i="0" u="none" strike="noStrike" dirty="0">
                          <a:solidFill>
                            <a:srgbClr val="000000"/>
                          </a:solidFill>
                          <a:effectLst/>
                          <a:latin typeface="Century Gothic" panose="020B0502020202020204" pitchFamily="34" charset="0"/>
                        </a:rPr>
                        <a:t> </a:t>
                      </a:r>
                      <a:r>
                        <a:rPr lang="en-US" sz="900" b="0" i="0" u="none" strike="noStrike" dirty="0" err="1">
                          <a:solidFill>
                            <a:srgbClr val="000000"/>
                          </a:solidFill>
                          <a:effectLst/>
                          <a:latin typeface="Century Gothic" panose="020B0502020202020204" pitchFamily="34" charset="0"/>
                        </a:rPr>
                        <a:t>potrebe</a:t>
                      </a:r>
                      <a:r>
                        <a:rPr lang="en-US" sz="900" b="0" i="0" u="none" strike="noStrike" dirty="0">
                          <a:solidFill>
                            <a:srgbClr val="000000"/>
                          </a:solidFill>
                          <a:effectLst/>
                          <a:latin typeface="Century Gothic" panose="020B0502020202020204" pitchFamily="34" charset="0"/>
                        </a:rPr>
                        <a:t> za </a:t>
                      </a:r>
                      <a:r>
                        <a:rPr lang="en-US" sz="900" b="0" i="0" u="none" strike="noStrike" dirty="0" err="1">
                          <a:solidFill>
                            <a:srgbClr val="000000"/>
                          </a:solidFill>
                          <a:effectLst/>
                          <a:latin typeface="Century Gothic" panose="020B0502020202020204" pitchFamily="34" charset="0"/>
                        </a:rPr>
                        <a:t>inovacijom</a:t>
                      </a:r>
                      <a:endParaRPr lang="en-US" sz="9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dirty="0">
                          <a:solidFill>
                            <a:srgbClr val="000000"/>
                          </a:solidFill>
                          <a:effectLst/>
                          <a:latin typeface="Century Gothic" panose="020B0502020202020204" pitchFamily="34" charset="0"/>
                        </a:rPr>
                        <a:t>82.2</a:t>
                      </a:r>
                      <a:br>
                        <a:rPr lang="en-US" sz="900" b="0" i="0" u="none" strike="noStrike" dirty="0">
                          <a:solidFill>
                            <a:srgbClr val="000000"/>
                          </a:solidFill>
                          <a:effectLst/>
                          <a:latin typeface="Century Gothic" panose="020B0502020202020204" pitchFamily="34" charset="0"/>
                        </a:rPr>
                      </a:br>
                      <a:endParaRPr lang="en-US" sz="9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100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90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84.2</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81.7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84.9</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80.9</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81.8</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80.9</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83.6</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88.9</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100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78.5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84.1</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83.1</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83.8</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83</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83.8</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82.5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71.9</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71.4</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85.7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82.4</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83.3</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401845">
                <a:tc>
                  <a:txBody>
                    <a:bodyPr/>
                    <a:lstStyle/>
                    <a:p>
                      <a:pPr algn="ctr" fontAlgn="t"/>
                      <a:r>
                        <a:rPr lang="en-US" sz="900" b="0" i="0" u="none" strike="noStrike" dirty="0">
                          <a:solidFill>
                            <a:srgbClr val="000000"/>
                          </a:solidFill>
                          <a:effectLst/>
                          <a:latin typeface="Century Gothic" panose="020B0502020202020204" pitchFamily="34" charset="0"/>
                        </a:rPr>
                        <a:t>Ne </a:t>
                      </a:r>
                      <a:r>
                        <a:rPr lang="en-US" sz="900" b="0" i="0" u="none" strike="noStrike" dirty="0" err="1">
                          <a:solidFill>
                            <a:srgbClr val="000000"/>
                          </a:solidFill>
                          <a:effectLst/>
                          <a:latin typeface="Century Gothic" panose="020B0502020202020204" pitchFamily="34" charset="0"/>
                        </a:rPr>
                        <a:t>postoji</a:t>
                      </a:r>
                      <a:r>
                        <a:rPr lang="en-US" sz="900" b="0" i="0" u="none" strike="noStrike" dirty="0">
                          <a:solidFill>
                            <a:srgbClr val="000000"/>
                          </a:solidFill>
                          <a:effectLst/>
                          <a:latin typeface="Century Gothic" panose="020B0502020202020204" pitchFamily="34" charset="0"/>
                        </a:rPr>
                        <a:t> benefit </a:t>
                      </a:r>
                      <a:r>
                        <a:rPr lang="en-US" sz="900" b="0" i="0" u="none" strike="noStrike" dirty="0" err="1">
                          <a:solidFill>
                            <a:srgbClr val="000000"/>
                          </a:solidFill>
                          <a:effectLst/>
                          <a:latin typeface="Century Gothic" panose="020B0502020202020204" pitchFamily="34" charset="0"/>
                        </a:rPr>
                        <a:t>inovacije</a:t>
                      </a:r>
                      <a:endParaRPr lang="en-US" sz="9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Century Gothic" panose="020B0502020202020204" pitchFamily="34" charset="0"/>
                        </a:rPr>
                        <a:t>7.3</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10.5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7.2</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5.8</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7.5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13.2</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9.2</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6.3</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6.5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6.7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6.4</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4.1</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15.6</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7.1</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14.3</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7.6</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6.4</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56496557"/>
                  </a:ext>
                </a:extLst>
              </a:tr>
              <a:tr h="462492">
                <a:tc>
                  <a:txBody>
                    <a:bodyPr/>
                    <a:lstStyle/>
                    <a:p>
                      <a:pPr algn="ctr" fontAlgn="t"/>
                      <a:r>
                        <a:rPr lang="en-US" sz="900" b="0" i="0" u="none" strike="noStrike" dirty="0" err="1">
                          <a:solidFill>
                            <a:srgbClr val="000000"/>
                          </a:solidFill>
                          <a:effectLst/>
                          <a:latin typeface="Century Gothic" panose="020B0502020202020204" pitchFamily="34" charset="0"/>
                        </a:rPr>
                        <a:t>Previše</a:t>
                      </a:r>
                      <a:r>
                        <a:rPr lang="en-US" sz="900" b="0" i="0" u="none" strike="noStrike" dirty="0">
                          <a:solidFill>
                            <a:srgbClr val="000000"/>
                          </a:solidFill>
                          <a:effectLst/>
                          <a:latin typeface="Century Gothic" panose="020B0502020202020204" pitchFamily="34" charset="0"/>
                        </a:rPr>
                        <a:t> </a:t>
                      </a:r>
                      <a:r>
                        <a:rPr lang="en-US" sz="900" b="0" i="0" u="none" strike="noStrike" dirty="0" err="1">
                          <a:solidFill>
                            <a:srgbClr val="000000"/>
                          </a:solidFill>
                          <a:effectLst/>
                          <a:latin typeface="Century Gothic" panose="020B0502020202020204" pitchFamily="34" charset="0"/>
                        </a:rPr>
                        <a:t>barijera</a:t>
                      </a:r>
                      <a:r>
                        <a:rPr lang="en-US" sz="900" b="0" i="0" u="none" strike="noStrike" dirty="0">
                          <a:solidFill>
                            <a:srgbClr val="000000"/>
                          </a:solidFill>
                          <a:effectLst/>
                          <a:latin typeface="Century Gothic" panose="020B0502020202020204" pitchFamily="34" charset="0"/>
                        </a:rPr>
                        <a:t> </a:t>
                      </a:r>
                      <a:r>
                        <a:rPr lang="en-US" sz="900" b="0" i="0" u="none" strike="noStrike" dirty="0" err="1">
                          <a:solidFill>
                            <a:srgbClr val="000000"/>
                          </a:solidFill>
                          <a:effectLst/>
                          <a:latin typeface="Century Gothic" panose="020B0502020202020204" pitchFamily="34" charset="0"/>
                        </a:rPr>
                        <a:t>inoviranju</a:t>
                      </a:r>
                      <a:endParaRPr lang="en-US" sz="9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Century Gothic" panose="020B0502020202020204" pitchFamily="34" charset="0"/>
                        </a:rPr>
                        <a:t>10.5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5.3</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11.1</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9.4</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11</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10.7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5.9</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14.9</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11.1</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12.3</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9.5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10.4</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9.5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10.6</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12.2</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9</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12.5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21.4</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dirty="0">
                          <a:solidFill>
                            <a:srgbClr val="000000"/>
                          </a:solidFill>
                          <a:effectLst/>
                          <a:latin typeface="Century Gothic" panose="020B0502020202020204" pitchFamily="34" charset="0"/>
                        </a:rPr>
                        <a:t>9.9</a:t>
                      </a:r>
                      <a:br>
                        <a:rPr lang="en-US" sz="900" b="0" i="0" u="none" strike="noStrike" dirty="0">
                          <a:solidFill>
                            <a:srgbClr val="000000"/>
                          </a:solidFill>
                          <a:effectLst/>
                          <a:latin typeface="Century Gothic" panose="020B0502020202020204" pitchFamily="34" charset="0"/>
                        </a:rPr>
                      </a:br>
                      <a:endParaRPr lang="en-US" sz="9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dirty="0">
                          <a:solidFill>
                            <a:srgbClr val="000000"/>
                          </a:solidFill>
                          <a:effectLst/>
                          <a:latin typeface="Century Gothic" panose="020B0502020202020204" pitchFamily="34" charset="0"/>
                        </a:rPr>
                        <a:t>10.3</a:t>
                      </a:r>
                      <a:br>
                        <a:rPr lang="en-US" sz="900" b="0" i="0" u="none" strike="noStrike" dirty="0">
                          <a:solidFill>
                            <a:srgbClr val="000000"/>
                          </a:solidFill>
                          <a:effectLst/>
                          <a:latin typeface="Century Gothic" panose="020B0502020202020204" pitchFamily="34" charset="0"/>
                        </a:rPr>
                      </a:br>
                      <a:endParaRPr lang="en-US" sz="9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sp>
        <p:nvSpPr>
          <p:cNvPr id="5" name="Rectangle 4">
            <a:extLst>
              <a:ext uri="{FF2B5EF4-FFF2-40B4-BE49-F238E27FC236}">
                <a16:creationId xmlns:a16="http://schemas.microsoft.com/office/drawing/2014/main" id="{EDFC70D0-5C36-449C-9217-92FF550FF82D}"/>
              </a:ext>
            </a:extLst>
          </p:cNvPr>
          <p:cNvSpPr/>
          <p:nvPr/>
        </p:nvSpPr>
        <p:spPr>
          <a:xfrm>
            <a:off x="10015172" y="4641388"/>
            <a:ext cx="387299" cy="141367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3"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Da li ste u prethodnih 5 godina odustali od realizacije planirane ili otpočete inovacije?</a:t>
            </a:r>
          </a:p>
          <a:p>
            <a:r>
              <a:rPr lang="it-IT" sz="1800" dirty="0">
                <a:solidFill>
                  <a:srgbClr val="004B88"/>
                </a:solidFill>
                <a:latin typeface="Century Gothic" panose="020B0502020202020204" pitchFamily="34" charset="0"/>
              </a:rPr>
              <a:t>Šta od navedenog najbolje opisuje razlog zbog kog niste sprovodili inovativne aktivnosti?</a:t>
            </a:r>
            <a:endParaRPr lang="en-US" sz="1800" dirty="0">
              <a:solidFill>
                <a:srgbClr val="004B88"/>
              </a:solidFill>
              <a:latin typeface="Century Gothic" panose="020B0502020202020204" pitchFamily="34" charset="0"/>
            </a:endParaRPr>
          </a:p>
        </p:txBody>
      </p:sp>
      <p:sp>
        <p:nvSpPr>
          <p:cNvPr id="14" name="Rectangle 13">
            <a:extLst>
              <a:ext uri="{FF2B5EF4-FFF2-40B4-BE49-F238E27FC236}">
                <a16:creationId xmlns:a16="http://schemas.microsoft.com/office/drawing/2014/main" id="{78B40511-CBD4-43DC-AC65-3F04A71CD0D8}"/>
              </a:ext>
            </a:extLst>
          </p:cNvPr>
          <p:cNvSpPr/>
          <p:nvPr/>
        </p:nvSpPr>
        <p:spPr>
          <a:xfrm>
            <a:off x="10414194" y="2918866"/>
            <a:ext cx="354925" cy="3171182"/>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5" name="Rectangle 14">
            <a:extLst>
              <a:ext uri="{FF2B5EF4-FFF2-40B4-BE49-F238E27FC236}">
                <a16:creationId xmlns:a16="http://schemas.microsoft.com/office/drawing/2014/main" id="{40A1483C-9515-440C-A14B-FFBC79984724}"/>
              </a:ext>
            </a:extLst>
          </p:cNvPr>
          <p:cNvSpPr/>
          <p:nvPr/>
        </p:nvSpPr>
        <p:spPr>
          <a:xfrm>
            <a:off x="5728809" y="4559161"/>
            <a:ext cx="1165361" cy="1484355"/>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6" name="Rectangle 15">
            <a:extLst>
              <a:ext uri="{FF2B5EF4-FFF2-40B4-BE49-F238E27FC236}">
                <a16:creationId xmlns:a16="http://schemas.microsoft.com/office/drawing/2014/main" id="{04C9B87F-C1DD-4DBE-BEEE-83E767C385F6}"/>
              </a:ext>
            </a:extLst>
          </p:cNvPr>
          <p:cNvSpPr/>
          <p:nvPr/>
        </p:nvSpPr>
        <p:spPr>
          <a:xfrm>
            <a:off x="2207991" y="4582427"/>
            <a:ext cx="781214" cy="1484355"/>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7" name="Rectangle 16">
            <a:extLst>
              <a:ext uri="{FF2B5EF4-FFF2-40B4-BE49-F238E27FC236}">
                <a16:creationId xmlns:a16="http://schemas.microsoft.com/office/drawing/2014/main" id="{1FA6EA34-AD6A-4024-8723-EDCF18C6AFC1}"/>
              </a:ext>
            </a:extLst>
          </p:cNvPr>
          <p:cNvSpPr/>
          <p:nvPr/>
        </p:nvSpPr>
        <p:spPr>
          <a:xfrm>
            <a:off x="2207991" y="3840250"/>
            <a:ext cx="781214" cy="37932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8" name="Rectangle 17">
            <a:extLst>
              <a:ext uri="{FF2B5EF4-FFF2-40B4-BE49-F238E27FC236}">
                <a16:creationId xmlns:a16="http://schemas.microsoft.com/office/drawing/2014/main" id="{E4AA3612-5EB6-43C2-9677-4765E1AF8057}"/>
              </a:ext>
            </a:extLst>
          </p:cNvPr>
          <p:cNvSpPr/>
          <p:nvPr/>
        </p:nvSpPr>
        <p:spPr>
          <a:xfrm>
            <a:off x="2207991" y="2918866"/>
            <a:ext cx="781214" cy="510134"/>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9" name="Rectangle 18">
            <a:extLst>
              <a:ext uri="{FF2B5EF4-FFF2-40B4-BE49-F238E27FC236}">
                <a16:creationId xmlns:a16="http://schemas.microsoft.com/office/drawing/2014/main" id="{F126D1EC-1CC9-4B0D-BC06-EDB6B27B38E2}"/>
              </a:ext>
            </a:extLst>
          </p:cNvPr>
          <p:cNvSpPr/>
          <p:nvPr/>
        </p:nvSpPr>
        <p:spPr>
          <a:xfrm>
            <a:off x="5728809" y="3840250"/>
            <a:ext cx="1165361" cy="37932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20" name="Rectangle 19">
            <a:extLst>
              <a:ext uri="{FF2B5EF4-FFF2-40B4-BE49-F238E27FC236}">
                <a16:creationId xmlns:a16="http://schemas.microsoft.com/office/drawing/2014/main" id="{86B3336E-3BFC-4376-A1EF-4A124C465A2F}"/>
              </a:ext>
            </a:extLst>
          </p:cNvPr>
          <p:cNvSpPr/>
          <p:nvPr/>
        </p:nvSpPr>
        <p:spPr>
          <a:xfrm>
            <a:off x="5728809" y="2918866"/>
            <a:ext cx="1165361" cy="510134"/>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401788477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1400AD87-77FD-42C0-8E2C-BA1B5C059F5E}"/>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69</a:t>
            </a:fld>
            <a:endParaRPr lang="en-US" dirty="0"/>
          </a:p>
        </p:txBody>
      </p:sp>
      <p:sp>
        <p:nvSpPr>
          <p:cNvPr id="13" name="TextBox 12">
            <a:extLst>
              <a:ext uri="{FF2B5EF4-FFF2-40B4-BE49-F238E27FC236}">
                <a16:creationId xmlns:a16="http://schemas.microsoft.com/office/drawing/2014/main" id="{EF22715C-329B-4985-B298-76BAA0DB8E57}"/>
              </a:ext>
            </a:extLst>
          </p:cNvPr>
          <p:cNvSpPr txBox="1"/>
          <p:nvPr/>
        </p:nvSpPr>
        <p:spPr>
          <a:xfrm>
            <a:off x="73152" y="6284886"/>
            <a:ext cx="5284922" cy="70788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6E706E"/>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6E706E"/>
                </a:solidFill>
                <a:effectLst/>
                <a:uLnTx/>
                <a:uFillTx/>
                <a:latin typeface="Century Gothic" panose="020B0502020202020204" pitchFamily="34" charset="0"/>
              </a:rPr>
              <a:t>: n = 109</a:t>
            </a:r>
            <a:endParaRPr kumimoji="0" lang="sr-Latn-RS" sz="800" b="0" i="1" u="none" strike="noStrike" kern="1200" cap="none" spc="0" normalizeH="0" baseline="0" noProof="0" dirty="0">
              <a:ln>
                <a:noFill/>
              </a:ln>
              <a:solidFill>
                <a:srgbClr val="6E706E"/>
              </a:solidFill>
              <a:effectLst/>
              <a:uLnTx/>
              <a:uFillTx/>
              <a:latin typeface="Century Gothic" panose="020B0502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sr-Latn-RS" sz="800" i="1" dirty="0">
                <a:solidFill>
                  <a:srgbClr val="6E706E"/>
                </a:solidFill>
                <a:latin typeface="Century Gothic" panose="020B0502020202020204" pitchFamily="34" charset="0"/>
              </a:rPr>
              <a:t>Preduzeća koja nisu inovirala, a koja su u prethodnih 5 godina odustali od realizacije planirane ili otpočete inovacije ili ih nisu sprovodili zbog previše barijera</a:t>
            </a:r>
            <a:br>
              <a:rPr lang="sr-Latn-RS" sz="800" i="1" dirty="0">
                <a:solidFill>
                  <a:srgbClr val="6E706E"/>
                </a:solidFill>
                <a:latin typeface="Century Gothic" panose="020B0502020202020204" pitchFamily="34" charset="0"/>
              </a:rPr>
            </a:br>
            <a:endParaRPr lang="sr-Latn-RS" sz="800" i="1" dirty="0">
              <a:solidFill>
                <a:srgbClr val="6E706E"/>
              </a:solidFill>
              <a:latin typeface="Century Gothic" panose="020B0502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800" b="0" i="1" u="none" strike="noStrike" kern="1200" cap="none" spc="0" normalizeH="0" baseline="0" noProof="0" dirty="0">
              <a:ln>
                <a:noFill/>
              </a:ln>
              <a:solidFill>
                <a:srgbClr val="6E706E"/>
              </a:solidFill>
              <a:effectLst/>
              <a:uLnTx/>
              <a:uFillTx/>
              <a:latin typeface="Century Gothic" panose="020B0502020202020204" pitchFamily="34" charset="0"/>
            </a:endParaRPr>
          </a:p>
        </p:txBody>
      </p:sp>
      <p:graphicFrame>
        <p:nvGraphicFramePr>
          <p:cNvPr id="9" name="Chart 8">
            <a:extLst>
              <a:ext uri="{FF2B5EF4-FFF2-40B4-BE49-F238E27FC236}">
                <a16:creationId xmlns:a16="http://schemas.microsoft.com/office/drawing/2014/main" id="{7835790F-A064-410C-ABD9-F1FECD3ED81D}"/>
              </a:ext>
            </a:extLst>
          </p:cNvPr>
          <p:cNvGraphicFramePr/>
          <p:nvPr>
            <p:extLst>
              <p:ext uri="{D42A27DB-BD31-4B8C-83A1-F6EECF244321}">
                <p14:modId xmlns:p14="http://schemas.microsoft.com/office/powerpoint/2010/main" val="1490184395"/>
              </p:ext>
            </p:extLst>
          </p:nvPr>
        </p:nvGraphicFramePr>
        <p:xfrm>
          <a:off x="826479" y="803031"/>
          <a:ext cx="8077200" cy="5982102"/>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a:extLst>
              <a:ext uri="{FF2B5EF4-FFF2-40B4-BE49-F238E27FC236}">
                <a16:creationId xmlns:a16="http://schemas.microsoft.com/office/drawing/2014/main" id="{7E1AF82D-DE44-4BF2-93DB-C6022EDE7016}"/>
              </a:ext>
            </a:extLst>
          </p:cNvPr>
          <p:cNvSpPr txBox="1"/>
          <p:nvPr/>
        </p:nvSpPr>
        <p:spPr>
          <a:xfrm>
            <a:off x="7725508" y="2303453"/>
            <a:ext cx="3828471" cy="2246769"/>
          </a:xfrm>
          <a:prstGeom prst="rect">
            <a:avLst/>
          </a:prstGeom>
          <a:noFill/>
        </p:spPr>
        <p:txBody>
          <a:bodyPr wrap="square" lIns="0" rIns="0" rtlCol="0">
            <a:spAutoFit/>
          </a:bodyPr>
          <a:lstStyle/>
          <a:p>
            <a:pPr algn="just">
              <a:spcAft>
                <a:spcPts val="600"/>
              </a:spcAft>
              <a:defRPr/>
            </a:pPr>
            <a:r>
              <a:rPr lang="sr-Latn-RS" sz="1400" noProof="1">
                <a:solidFill>
                  <a:srgbClr val="6E706E"/>
                </a:solidFill>
                <a:latin typeface="Century Gothic" panose="020B0502020202020204" pitchFamily="34" charset="0"/>
              </a:rPr>
              <a:t>Ključni razlog zašto u preduzećima (koja su odustala od sprovođenja inovacija u poslednjih 5 godina ili nisu sprovodila inovacije zbog previše barijera inoviranju) izostaju inovacije jeste </a:t>
            </a:r>
            <a:r>
              <a:rPr lang="sr-Latn-RS" sz="1400" b="1" noProof="1">
                <a:solidFill>
                  <a:srgbClr val="6E706E"/>
                </a:solidFill>
                <a:latin typeface="Century Gothic" panose="020B0502020202020204" pitchFamily="34" charset="0"/>
              </a:rPr>
              <a:t>nedovoljno finansija</a:t>
            </a:r>
            <a:r>
              <a:rPr lang="sr-Latn-RS" sz="1400" noProof="1">
                <a:solidFill>
                  <a:srgbClr val="6E706E"/>
                </a:solidFill>
                <a:latin typeface="Century Gothic" panose="020B0502020202020204" pitchFamily="34" charset="0"/>
              </a:rPr>
              <a:t>, ali istovremeno nisu zanemarljive ni druge barijere: </a:t>
            </a:r>
            <a:r>
              <a:rPr lang="sr-Latn-RS" sz="1400" b="1" noProof="1">
                <a:solidFill>
                  <a:srgbClr val="6E706E"/>
                </a:solidFill>
                <a:latin typeface="Century Gothic" panose="020B0502020202020204" pitchFamily="34" charset="0"/>
              </a:rPr>
              <a:t>administrativne, teškoće</a:t>
            </a:r>
            <a:r>
              <a:rPr lang="sr-Latn-RS" sz="1400" noProof="1">
                <a:solidFill>
                  <a:srgbClr val="6E706E"/>
                </a:solidFill>
                <a:latin typeface="Century Gothic" panose="020B0502020202020204" pitchFamily="34" charset="0"/>
              </a:rPr>
              <a:t> sa dobijanjem državnih grantova/inovacija ili sa pribavljanjem privatnih investicija, kao i previše konkurenata na tržištu.  </a:t>
            </a:r>
          </a:p>
        </p:txBody>
      </p:sp>
      <p:sp>
        <p:nvSpPr>
          <p:cNvPr id="7"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Koje od navedenih barijera su najviše uticale na nedostatak inovacija u Vašem </a:t>
            </a:r>
            <a:endParaRPr lang="sr-Latn-RS" sz="1800" dirty="0">
              <a:solidFill>
                <a:srgbClr val="004B88"/>
              </a:solidFill>
              <a:latin typeface="Century Gothic" panose="020B0502020202020204" pitchFamily="34" charset="0"/>
            </a:endParaRPr>
          </a:p>
          <a:p>
            <a:r>
              <a:rPr lang="it-IT" sz="1800" dirty="0">
                <a:solidFill>
                  <a:srgbClr val="004B88"/>
                </a:solidFill>
                <a:latin typeface="Century Gothic" panose="020B0502020202020204" pitchFamily="34" charset="0"/>
              </a:rPr>
              <a:t>preduzeću? Izaberite do 3 barijere koje su imale najveći uticaj</a:t>
            </a:r>
            <a:endParaRPr lang="en-US" sz="18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1555594466"/>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1" name="Chart 20">
            <a:extLst>
              <a:ext uri="{FF2B5EF4-FFF2-40B4-BE49-F238E27FC236}">
                <a16:creationId xmlns:a16="http://schemas.microsoft.com/office/drawing/2014/main" id="{FEE1A00F-F44C-4006-AF5B-A46AC07314E0}"/>
              </a:ext>
            </a:extLst>
          </p:cNvPr>
          <p:cNvGraphicFramePr/>
          <p:nvPr>
            <p:extLst>
              <p:ext uri="{D42A27DB-BD31-4B8C-83A1-F6EECF244321}">
                <p14:modId xmlns:p14="http://schemas.microsoft.com/office/powerpoint/2010/main" val="1625093494"/>
              </p:ext>
            </p:extLst>
          </p:nvPr>
        </p:nvGraphicFramePr>
        <p:xfrm>
          <a:off x="3992395" y="4682483"/>
          <a:ext cx="3865972" cy="1831574"/>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7" name="Chart 6">
            <a:extLst>
              <a:ext uri="{FF2B5EF4-FFF2-40B4-BE49-F238E27FC236}">
                <a16:creationId xmlns:a16="http://schemas.microsoft.com/office/drawing/2014/main" id="{A359464F-28A8-4FEC-81BC-0AE2B1061C16}"/>
              </a:ext>
            </a:extLst>
          </p:cNvPr>
          <p:cNvGraphicFramePr/>
          <p:nvPr>
            <p:extLst>
              <p:ext uri="{D42A27DB-BD31-4B8C-83A1-F6EECF244321}">
                <p14:modId xmlns:p14="http://schemas.microsoft.com/office/powerpoint/2010/main" val="643994842"/>
              </p:ext>
            </p:extLst>
          </p:nvPr>
        </p:nvGraphicFramePr>
        <p:xfrm>
          <a:off x="1331392" y="1387004"/>
          <a:ext cx="4495461" cy="2385150"/>
        </p:xfrm>
        <a:graphic>
          <a:graphicData uri="http://schemas.openxmlformats.org/drawingml/2006/chart">
            <c:chart xmlns:c="http://schemas.openxmlformats.org/drawingml/2006/chart" xmlns:r="http://schemas.openxmlformats.org/officeDocument/2006/relationships" r:id="rId4"/>
          </a:graphicData>
        </a:graphic>
      </p:graphicFrame>
      <p:grpSp>
        <p:nvGrpSpPr>
          <p:cNvPr id="8" name="Group 4">
            <a:extLst>
              <a:ext uri="{FF2B5EF4-FFF2-40B4-BE49-F238E27FC236}">
                <a16:creationId xmlns:a16="http://schemas.microsoft.com/office/drawing/2014/main" id="{96A0C354-5F86-4C48-90C0-C61F70CDAF1F}"/>
              </a:ext>
            </a:extLst>
          </p:cNvPr>
          <p:cNvGrpSpPr>
            <a:grpSpLocks/>
          </p:cNvGrpSpPr>
          <p:nvPr/>
        </p:nvGrpSpPr>
        <p:grpSpPr bwMode="auto">
          <a:xfrm>
            <a:off x="533968" y="1235040"/>
            <a:ext cx="805379" cy="1209639"/>
            <a:chOff x="771" y="797"/>
            <a:chExt cx="2126" cy="2819"/>
          </a:xfrm>
        </p:grpSpPr>
        <p:sp>
          <p:nvSpPr>
            <p:cNvPr id="9" name="任意多边形 113">
              <a:extLst>
                <a:ext uri="{FF2B5EF4-FFF2-40B4-BE49-F238E27FC236}">
                  <a16:creationId xmlns:a16="http://schemas.microsoft.com/office/drawing/2014/main" id="{5BA0FEBF-3287-44F4-9293-BDD18F145A09}"/>
                </a:ext>
              </a:extLst>
            </p:cNvPr>
            <p:cNvSpPr>
              <a:spLocks/>
            </p:cNvSpPr>
            <p:nvPr/>
          </p:nvSpPr>
          <p:spPr bwMode="auto">
            <a:xfrm>
              <a:off x="771" y="797"/>
              <a:ext cx="1394" cy="1119"/>
            </a:xfrm>
            <a:custGeom>
              <a:avLst/>
              <a:gdLst/>
              <a:ahLst/>
              <a:cxnLst/>
              <a:rect l="0" t="0" r="r" b="b"/>
              <a:pathLst>
                <a:path w="6972" h="5595">
                  <a:moveTo>
                    <a:pt x="2578" y="148"/>
                  </a:moveTo>
                  <a:lnTo>
                    <a:pt x="2469" y="233"/>
                  </a:lnTo>
                  <a:lnTo>
                    <a:pt x="2335" y="174"/>
                  </a:lnTo>
                  <a:lnTo>
                    <a:pt x="2227" y="74"/>
                  </a:lnTo>
                  <a:lnTo>
                    <a:pt x="2172" y="0"/>
                  </a:lnTo>
                  <a:lnTo>
                    <a:pt x="2041" y="35"/>
                  </a:lnTo>
                  <a:lnTo>
                    <a:pt x="1983" y="77"/>
                  </a:lnTo>
                  <a:lnTo>
                    <a:pt x="1813" y="42"/>
                  </a:lnTo>
                  <a:lnTo>
                    <a:pt x="1759" y="122"/>
                  </a:lnTo>
                  <a:lnTo>
                    <a:pt x="1644" y="147"/>
                  </a:lnTo>
                  <a:lnTo>
                    <a:pt x="1701" y="213"/>
                  </a:lnTo>
                  <a:lnTo>
                    <a:pt x="1686" y="273"/>
                  </a:lnTo>
                  <a:lnTo>
                    <a:pt x="1561" y="330"/>
                  </a:lnTo>
                  <a:lnTo>
                    <a:pt x="1549" y="413"/>
                  </a:lnTo>
                  <a:lnTo>
                    <a:pt x="1480" y="437"/>
                  </a:lnTo>
                  <a:lnTo>
                    <a:pt x="1408" y="516"/>
                  </a:lnTo>
                  <a:lnTo>
                    <a:pt x="1333" y="543"/>
                  </a:lnTo>
                  <a:lnTo>
                    <a:pt x="1284" y="486"/>
                  </a:lnTo>
                  <a:lnTo>
                    <a:pt x="1191" y="548"/>
                  </a:lnTo>
                  <a:lnTo>
                    <a:pt x="1108" y="620"/>
                  </a:lnTo>
                  <a:lnTo>
                    <a:pt x="1114" y="735"/>
                  </a:lnTo>
                  <a:lnTo>
                    <a:pt x="1044" y="681"/>
                  </a:lnTo>
                  <a:lnTo>
                    <a:pt x="858" y="663"/>
                  </a:lnTo>
                  <a:lnTo>
                    <a:pt x="801" y="636"/>
                  </a:lnTo>
                  <a:lnTo>
                    <a:pt x="805" y="569"/>
                  </a:lnTo>
                  <a:lnTo>
                    <a:pt x="771" y="488"/>
                  </a:lnTo>
                  <a:lnTo>
                    <a:pt x="718" y="434"/>
                  </a:lnTo>
                  <a:lnTo>
                    <a:pt x="643" y="512"/>
                  </a:lnTo>
                  <a:lnTo>
                    <a:pt x="603" y="581"/>
                  </a:lnTo>
                  <a:lnTo>
                    <a:pt x="609" y="687"/>
                  </a:lnTo>
                  <a:lnTo>
                    <a:pt x="513" y="729"/>
                  </a:lnTo>
                  <a:lnTo>
                    <a:pt x="408" y="801"/>
                  </a:lnTo>
                  <a:lnTo>
                    <a:pt x="402" y="884"/>
                  </a:lnTo>
                  <a:lnTo>
                    <a:pt x="264" y="836"/>
                  </a:lnTo>
                  <a:lnTo>
                    <a:pt x="213" y="909"/>
                  </a:lnTo>
                  <a:lnTo>
                    <a:pt x="126" y="957"/>
                  </a:lnTo>
                  <a:lnTo>
                    <a:pt x="19" y="1065"/>
                  </a:lnTo>
                  <a:lnTo>
                    <a:pt x="120" y="1157"/>
                  </a:lnTo>
                  <a:lnTo>
                    <a:pt x="75" y="1179"/>
                  </a:lnTo>
                  <a:lnTo>
                    <a:pt x="21" y="1268"/>
                  </a:lnTo>
                  <a:lnTo>
                    <a:pt x="0" y="1346"/>
                  </a:lnTo>
                  <a:lnTo>
                    <a:pt x="54" y="1383"/>
                  </a:lnTo>
                  <a:lnTo>
                    <a:pt x="135" y="1394"/>
                  </a:lnTo>
                  <a:lnTo>
                    <a:pt x="94" y="1464"/>
                  </a:lnTo>
                  <a:lnTo>
                    <a:pt x="154" y="1584"/>
                  </a:lnTo>
                  <a:lnTo>
                    <a:pt x="174" y="1641"/>
                  </a:lnTo>
                  <a:lnTo>
                    <a:pt x="246" y="1728"/>
                  </a:lnTo>
                  <a:lnTo>
                    <a:pt x="280" y="1803"/>
                  </a:lnTo>
                  <a:lnTo>
                    <a:pt x="265" y="1862"/>
                  </a:lnTo>
                  <a:lnTo>
                    <a:pt x="196" y="1944"/>
                  </a:lnTo>
                  <a:lnTo>
                    <a:pt x="139" y="2006"/>
                  </a:lnTo>
                  <a:lnTo>
                    <a:pt x="162" y="2087"/>
                  </a:lnTo>
                  <a:lnTo>
                    <a:pt x="160" y="2234"/>
                  </a:lnTo>
                  <a:lnTo>
                    <a:pt x="297" y="2303"/>
                  </a:lnTo>
                  <a:lnTo>
                    <a:pt x="340" y="2303"/>
                  </a:lnTo>
                  <a:lnTo>
                    <a:pt x="378" y="2229"/>
                  </a:lnTo>
                  <a:lnTo>
                    <a:pt x="447" y="2208"/>
                  </a:lnTo>
                  <a:lnTo>
                    <a:pt x="607" y="2358"/>
                  </a:lnTo>
                  <a:lnTo>
                    <a:pt x="622" y="2445"/>
                  </a:lnTo>
                  <a:lnTo>
                    <a:pt x="561" y="2498"/>
                  </a:lnTo>
                  <a:lnTo>
                    <a:pt x="442" y="2516"/>
                  </a:lnTo>
                  <a:lnTo>
                    <a:pt x="369" y="2480"/>
                  </a:lnTo>
                  <a:lnTo>
                    <a:pt x="343" y="2576"/>
                  </a:lnTo>
                  <a:lnTo>
                    <a:pt x="336" y="2673"/>
                  </a:lnTo>
                  <a:lnTo>
                    <a:pt x="432" y="2720"/>
                  </a:lnTo>
                  <a:lnTo>
                    <a:pt x="415" y="2835"/>
                  </a:lnTo>
                  <a:lnTo>
                    <a:pt x="322" y="2819"/>
                  </a:lnTo>
                  <a:lnTo>
                    <a:pt x="279" y="2882"/>
                  </a:lnTo>
                  <a:lnTo>
                    <a:pt x="432" y="3023"/>
                  </a:lnTo>
                  <a:lnTo>
                    <a:pt x="591" y="3020"/>
                  </a:lnTo>
                  <a:lnTo>
                    <a:pt x="631" y="3194"/>
                  </a:lnTo>
                  <a:lnTo>
                    <a:pt x="922" y="3327"/>
                  </a:lnTo>
                  <a:lnTo>
                    <a:pt x="1110" y="3401"/>
                  </a:lnTo>
                  <a:lnTo>
                    <a:pt x="1288" y="3434"/>
                  </a:lnTo>
                  <a:lnTo>
                    <a:pt x="1444" y="3417"/>
                  </a:lnTo>
                  <a:lnTo>
                    <a:pt x="1549" y="3587"/>
                  </a:lnTo>
                  <a:lnTo>
                    <a:pt x="1459" y="3642"/>
                  </a:lnTo>
                  <a:lnTo>
                    <a:pt x="1428" y="3620"/>
                  </a:lnTo>
                  <a:lnTo>
                    <a:pt x="1323" y="3666"/>
                  </a:lnTo>
                  <a:lnTo>
                    <a:pt x="1206" y="3609"/>
                  </a:lnTo>
                  <a:lnTo>
                    <a:pt x="1185" y="3515"/>
                  </a:lnTo>
                  <a:lnTo>
                    <a:pt x="1038" y="3519"/>
                  </a:lnTo>
                  <a:lnTo>
                    <a:pt x="1099" y="3618"/>
                  </a:lnTo>
                  <a:lnTo>
                    <a:pt x="1050" y="3630"/>
                  </a:lnTo>
                  <a:lnTo>
                    <a:pt x="942" y="3581"/>
                  </a:lnTo>
                  <a:lnTo>
                    <a:pt x="817" y="3515"/>
                  </a:lnTo>
                  <a:lnTo>
                    <a:pt x="799" y="3540"/>
                  </a:lnTo>
                  <a:lnTo>
                    <a:pt x="822" y="3627"/>
                  </a:lnTo>
                  <a:lnTo>
                    <a:pt x="805" y="3705"/>
                  </a:lnTo>
                  <a:lnTo>
                    <a:pt x="738" y="3780"/>
                  </a:lnTo>
                  <a:lnTo>
                    <a:pt x="663" y="3741"/>
                  </a:lnTo>
                  <a:lnTo>
                    <a:pt x="580" y="3717"/>
                  </a:lnTo>
                  <a:lnTo>
                    <a:pt x="535" y="3822"/>
                  </a:lnTo>
                  <a:lnTo>
                    <a:pt x="565" y="3905"/>
                  </a:lnTo>
                  <a:lnTo>
                    <a:pt x="640" y="3935"/>
                  </a:lnTo>
                  <a:lnTo>
                    <a:pt x="646" y="4052"/>
                  </a:lnTo>
                  <a:lnTo>
                    <a:pt x="604" y="4115"/>
                  </a:lnTo>
                  <a:lnTo>
                    <a:pt x="615" y="4236"/>
                  </a:lnTo>
                  <a:lnTo>
                    <a:pt x="517" y="4310"/>
                  </a:lnTo>
                  <a:lnTo>
                    <a:pt x="630" y="4356"/>
                  </a:lnTo>
                  <a:lnTo>
                    <a:pt x="685" y="4319"/>
                  </a:lnTo>
                  <a:lnTo>
                    <a:pt x="763" y="4311"/>
                  </a:lnTo>
                  <a:lnTo>
                    <a:pt x="745" y="4448"/>
                  </a:lnTo>
                  <a:lnTo>
                    <a:pt x="669" y="4478"/>
                  </a:lnTo>
                  <a:lnTo>
                    <a:pt x="610" y="4518"/>
                  </a:lnTo>
                  <a:lnTo>
                    <a:pt x="580" y="4587"/>
                  </a:lnTo>
                  <a:lnTo>
                    <a:pt x="525" y="4607"/>
                  </a:lnTo>
                  <a:lnTo>
                    <a:pt x="439" y="4580"/>
                  </a:lnTo>
                  <a:lnTo>
                    <a:pt x="390" y="4523"/>
                  </a:lnTo>
                  <a:lnTo>
                    <a:pt x="346" y="4584"/>
                  </a:lnTo>
                  <a:lnTo>
                    <a:pt x="364" y="4712"/>
                  </a:lnTo>
                  <a:lnTo>
                    <a:pt x="451" y="4770"/>
                  </a:lnTo>
                  <a:lnTo>
                    <a:pt x="534" y="4743"/>
                  </a:lnTo>
                  <a:lnTo>
                    <a:pt x="649" y="4635"/>
                  </a:lnTo>
                  <a:lnTo>
                    <a:pt x="840" y="4527"/>
                  </a:lnTo>
                  <a:lnTo>
                    <a:pt x="916" y="4587"/>
                  </a:lnTo>
                  <a:lnTo>
                    <a:pt x="993" y="4514"/>
                  </a:lnTo>
                  <a:lnTo>
                    <a:pt x="1089" y="4550"/>
                  </a:lnTo>
                  <a:lnTo>
                    <a:pt x="1152" y="4566"/>
                  </a:lnTo>
                  <a:lnTo>
                    <a:pt x="1204" y="4596"/>
                  </a:lnTo>
                  <a:lnTo>
                    <a:pt x="1234" y="4515"/>
                  </a:lnTo>
                  <a:lnTo>
                    <a:pt x="1318" y="4563"/>
                  </a:lnTo>
                  <a:lnTo>
                    <a:pt x="1398" y="4509"/>
                  </a:lnTo>
                  <a:lnTo>
                    <a:pt x="1465" y="4556"/>
                  </a:lnTo>
                  <a:lnTo>
                    <a:pt x="1464" y="4440"/>
                  </a:lnTo>
                  <a:lnTo>
                    <a:pt x="1558" y="4464"/>
                  </a:lnTo>
                  <a:lnTo>
                    <a:pt x="1573" y="4536"/>
                  </a:lnTo>
                  <a:lnTo>
                    <a:pt x="1617" y="4592"/>
                  </a:lnTo>
                  <a:lnTo>
                    <a:pt x="1704" y="4503"/>
                  </a:lnTo>
                  <a:lnTo>
                    <a:pt x="1782" y="4572"/>
                  </a:lnTo>
                  <a:lnTo>
                    <a:pt x="1858" y="4584"/>
                  </a:lnTo>
                  <a:lnTo>
                    <a:pt x="1944" y="4530"/>
                  </a:lnTo>
                  <a:lnTo>
                    <a:pt x="2065" y="4532"/>
                  </a:lnTo>
                  <a:lnTo>
                    <a:pt x="2167" y="4542"/>
                  </a:lnTo>
                  <a:lnTo>
                    <a:pt x="2284" y="4605"/>
                  </a:lnTo>
                  <a:lnTo>
                    <a:pt x="2160" y="4814"/>
                  </a:lnTo>
                  <a:lnTo>
                    <a:pt x="2115" y="4955"/>
                  </a:lnTo>
                  <a:lnTo>
                    <a:pt x="2124" y="5078"/>
                  </a:lnTo>
                  <a:lnTo>
                    <a:pt x="2175" y="5165"/>
                  </a:lnTo>
                  <a:lnTo>
                    <a:pt x="2292" y="5178"/>
                  </a:lnTo>
                  <a:lnTo>
                    <a:pt x="2395" y="5147"/>
                  </a:lnTo>
                  <a:lnTo>
                    <a:pt x="2590" y="5313"/>
                  </a:lnTo>
                  <a:lnTo>
                    <a:pt x="2689" y="5340"/>
                  </a:lnTo>
                  <a:lnTo>
                    <a:pt x="2794" y="5337"/>
                  </a:lnTo>
                  <a:lnTo>
                    <a:pt x="2890" y="5364"/>
                  </a:lnTo>
                  <a:lnTo>
                    <a:pt x="2904" y="5414"/>
                  </a:lnTo>
                  <a:lnTo>
                    <a:pt x="2848" y="5450"/>
                  </a:lnTo>
                  <a:lnTo>
                    <a:pt x="2749" y="5465"/>
                  </a:lnTo>
                  <a:lnTo>
                    <a:pt x="2700" y="5490"/>
                  </a:lnTo>
                  <a:lnTo>
                    <a:pt x="2698" y="5553"/>
                  </a:lnTo>
                  <a:lnTo>
                    <a:pt x="2775" y="5595"/>
                  </a:lnTo>
                  <a:lnTo>
                    <a:pt x="2899" y="5534"/>
                  </a:lnTo>
                  <a:lnTo>
                    <a:pt x="2940" y="5469"/>
                  </a:lnTo>
                  <a:lnTo>
                    <a:pt x="3004" y="5442"/>
                  </a:lnTo>
                  <a:lnTo>
                    <a:pt x="3090" y="5381"/>
                  </a:lnTo>
                  <a:lnTo>
                    <a:pt x="3267" y="5297"/>
                  </a:lnTo>
                  <a:lnTo>
                    <a:pt x="3178" y="5264"/>
                  </a:lnTo>
                  <a:lnTo>
                    <a:pt x="3249" y="5198"/>
                  </a:lnTo>
                  <a:lnTo>
                    <a:pt x="3228" y="5126"/>
                  </a:lnTo>
                  <a:lnTo>
                    <a:pt x="3268" y="5075"/>
                  </a:lnTo>
                  <a:lnTo>
                    <a:pt x="3214" y="5057"/>
                  </a:lnTo>
                  <a:lnTo>
                    <a:pt x="3196" y="5018"/>
                  </a:lnTo>
                  <a:lnTo>
                    <a:pt x="3210" y="4964"/>
                  </a:lnTo>
                  <a:lnTo>
                    <a:pt x="3313" y="4946"/>
                  </a:lnTo>
                  <a:lnTo>
                    <a:pt x="3288" y="4892"/>
                  </a:lnTo>
                  <a:lnTo>
                    <a:pt x="3325" y="4815"/>
                  </a:lnTo>
                  <a:lnTo>
                    <a:pt x="3331" y="4754"/>
                  </a:lnTo>
                  <a:lnTo>
                    <a:pt x="3387" y="4674"/>
                  </a:lnTo>
                  <a:lnTo>
                    <a:pt x="3382" y="4592"/>
                  </a:lnTo>
                  <a:lnTo>
                    <a:pt x="3463" y="4607"/>
                  </a:lnTo>
                  <a:lnTo>
                    <a:pt x="3532" y="4542"/>
                  </a:lnTo>
                  <a:lnTo>
                    <a:pt x="3600" y="4511"/>
                  </a:lnTo>
                  <a:lnTo>
                    <a:pt x="3682" y="4542"/>
                  </a:lnTo>
                  <a:lnTo>
                    <a:pt x="3694" y="4487"/>
                  </a:lnTo>
                  <a:lnTo>
                    <a:pt x="3607" y="4406"/>
                  </a:lnTo>
                  <a:lnTo>
                    <a:pt x="3675" y="4344"/>
                  </a:lnTo>
                  <a:lnTo>
                    <a:pt x="3714" y="4268"/>
                  </a:lnTo>
                  <a:lnTo>
                    <a:pt x="3787" y="4269"/>
                  </a:lnTo>
                  <a:lnTo>
                    <a:pt x="3819" y="4145"/>
                  </a:lnTo>
                  <a:lnTo>
                    <a:pt x="3790" y="4064"/>
                  </a:lnTo>
                  <a:lnTo>
                    <a:pt x="3717" y="4007"/>
                  </a:lnTo>
                  <a:lnTo>
                    <a:pt x="3718" y="3933"/>
                  </a:lnTo>
                  <a:lnTo>
                    <a:pt x="3802" y="3960"/>
                  </a:lnTo>
                  <a:lnTo>
                    <a:pt x="3885" y="3914"/>
                  </a:lnTo>
                  <a:lnTo>
                    <a:pt x="4021" y="3957"/>
                  </a:lnTo>
                  <a:lnTo>
                    <a:pt x="4011" y="4062"/>
                  </a:lnTo>
                  <a:lnTo>
                    <a:pt x="4018" y="4139"/>
                  </a:lnTo>
                  <a:lnTo>
                    <a:pt x="4102" y="4170"/>
                  </a:lnTo>
                  <a:lnTo>
                    <a:pt x="4135" y="4244"/>
                  </a:lnTo>
                  <a:lnTo>
                    <a:pt x="4186" y="4296"/>
                  </a:lnTo>
                  <a:lnTo>
                    <a:pt x="4263" y="4304"/>
                  </a:lnTo>
                  <a:lnTo>
                    <a:pt x="4285" y="4439"/>
                  </a:lnTo>
                  <a:lnTo>
                    <a:pt x="4381" y="4490"/>
                  </a:lnTo>
                  <a:lnTo>
                    <a:pt x="4455" y="4505"/>
                  </a:lnTo>
                  <a:lnTo>
                    <a:pt x="4527" y="4590"/>
                  </a:lnTo>
                  <a:lnTo>
                    <a:pt x="4513" y="4673"/>
                  </a:lnTo>
                  <a:lnTo>
                    <a:pt x="4480" y="4758"/>
                  </a:lnTo>
                  <a:lnTo>
                    <a:pt x="4432" y="4796"/>
                  </a:lnTo>
                  <a:lnTo>
                    <a:pt x="4423" y="4875"/>
                  </a:lnTo>
                  <a:lnTo>
                    <a:pt x="4482" y="4889"/>
                  </a:lnTo>
                  <a:lnTo>
                    <a:pt x="4525" y="4925"/>
                  </a:lnTo>
                  <a:lnTo>
                    <a:pt x="4548" y="5000"/>
                  </a:lnTo>
                  <a:lnTo>
                    <a:pt x="4504" y="5099"/>
                  </a:lnTo>
                  <a:lnTo>
                    <a:pt x="4578" y="5181"/>
                  </a:lnTo>
                  <a:lnTo>
                    <a:pt x="4650" y="5243"/>
                  </a:lnTo>
                  <a:lnTo>
                    <a:pt x="4704" y="5319"/>
                  </a:lnTo>
                  <a:lnTo>
                    <a:pt x="4729" y="5391"/>
                  </a:lnTo>
                  <a:lnTo>
                    <a:pt x="4767" y="5438"/>
                  </a:lnTo>
                  <a:lnTo>
                    <a:pt x="4864" y="5432"/>
                  </a:lnTo>
                  <a:lnTo>
                    <a:pt x="4878" y="5504"/>
                  </a:lnTo>
                  <a:lnTo>
                    <a:pt x="4957" y="5502"/>
                  </a:lnTo>
                  <a:lnTo>
                    <a:pt x="5014" y="5508"/>
                  </a:lnTo>
                  <a:lnTo>
                    <a:pt x="5067" y="5495"/>
                  </a:lnTo>
                  <a:lnTo>
                    <a:pt x="5142" y="5493"/>
                  </a:lnTo>
                  <a:lnTo>
                    <a:pt x="5208" y="5468"/>
                  </a:lnTo>
                  <a:lnTo>
                    <a:pt x="5259" y="5436"/>
                  </a:lnTo>
                  <a:lnTo>
                    <a:pt x="5326" y="5411"/>
                  </a:lnTo>
                  <a:lnTo>
                    <a:pt x="5368" y="5378"/>
                  </a:lnTo>
                  <a:lnTo>
                    <a:pt x="5383" y="5334"/>
                  </a:lnTo>
                  <a:lnTo>
                    <a:pt x="5428" y="5309"/>
                  </a:lnTo>
                  <a:lnTo>
                    <a:pt x="5502" y="5274"/>
                  </a:lnTo>
                  <a:lnTo>
                    <a:pt x="5532" y="5247"/>
                  </a:lnTo>
                  <a:lnTo>
                    <a:pt x="5571" y="5279"/>
                  </a:lnTo>
                  <a:lnTo>
                    <a:pt x="5623" y="5303"/>
                  </a:lnTo>
                  <a:lnTo>
                    <a:pt x="5701" y="5277"/>
                  </a:lnTo>
                  <a:lnTo>
                    <a:pt x="5752" y="5220"/>
                  </a:lnTo>
                  <a:lnTo>
                    <a:pt x="5821" y="5207"/>
                  </a:lnTo>
                  <a:lnTo>
                    <a:pt x="5889" y="5216"/>
                  </a:lnTo>
                  <a:lnTo>
                    <a:pt x="5995" y="5064"/>
                  </a:lnTo>
                  <a:lnTo>
                    <a:pt x="6103" y="5015"/>
                  </a:lnTo>
                  <a:lnTo>
                    <a:pt x="6189" y="4994"/>
                  </a:lnTo>
                  <a:lnTo>
                    <a:pt x="6253" y="4985"/>
                  </a:lnTo>
                  <a:lnTo>
                    <a:pt x="6330" y="4949"/>
                  </a:lnTo>
                  <a:lnTo>
                    <a:pt x="6361" y="4883"/>
                  </a:lnTo>
                  <a:lnTo>
                    <a:pt x="6424" y="4856"/>
                  </a:lnTo>
                  <a:lnTo>
                    <a:pt x="6415" y="4766"/>
                  </a:lnTo>
                  <a:lnTo>
                    <a:pt x="6463" y="4712"/>
                  </a:lnTo>
                  <a:lnTo>
                    <a:pt x="6645" y="4701"/>
                  </a:lnTo>
                  <a:lnTo>
                    <a:pt x="6753" y="4712"/>
                  </a:lnTo>
                  <a:lnTo>
                    <a:pt x="6820" y="4653"/>
                  </a:lnTo>
                  <a:lnTo>
                    <a:pt x="6972" y="4644"/>
                  </a:lnTo>
                  <a:lnTo>
                    <a:pt x="6888" y="4472"/>
                  </a:lnTo>
                  <a:lnTo>
                    <a:pt x="6685" y="4356"/>
                  </a:lnTo>
                  <a:lnTo>
                    <a:pt x="6600" y="4391"/>
                  </a:lnTo>
                  <a:lnTo>
                    <a:pt x="6555" y="4313"/>
                  </a:lnTo>
                  <a:lnTo>
                    <a:pt x="6492" y="4236"/>
                  </a:lnTo>
                  <a:lnTo>
                    <a:pt x="6390" y="4167"/>
                  </a:lnTo>
                  <a:lnTo>
                    <a:pt x="6465" y="4152"/>
                  </a:lnTo>
                  <a:lnTo>
                    <a:pt x="6531" y="4109"/>
                  </a:lnTo>
                  <a:lnTo>
                    <a:pt x="6673" y="4116"/>
                  </a:lnTo>
                  <a:lnTo>
                    <a:pt x="6655" y="4026"/>
                  </a:lnTo>
                  <a:lnTo>
                    <a:pt x="6690" y="3960"/>
                  </a:lnTo>
                  <a:lnTo>
                    <a:pt x="6753" y="3914"/>
                  </a:lnTo>
                  <a:lnTo>
                    <a:pt x="6703" y="3855"/>
                  </a:lnTo>
                  <a:lnTo>
                    <a:pt x="6738" y="3792"/>
                  </a:lnTo>
                  <a:lnTo>
                    <a:pt x="6820" y="3782"/>
                  </a:lnTo>
                  <a:lnTo>
                    <a:pt x="6858" y="3713"/>
                  </a:lnTo>
                  <a:lnTo>
                    <a:pt x="6823" y="3642"/>
                  </a:lnTo>
                  <a:lnTo>
                    <a:pt x="6765" y="3638"/>
                  </a:lnTo>
                  <a:lnTo>
                    <a:pt x="6723" y="3542"/>
                  </a:lnTo>
                  <a:lnTo>
                    <a:pt x="6601" y="3509"/>
                  </a:lnTo>
                  <a:lnTo>
                    <a:pt x="6589" y="3446"/>
                  </a:lnTo>
                  <a:lnTo>
                    <a:pt x="6492" y="3462"/>
                  </a:lnTo>
                  <a:lnTo>
                    <a:pt x="6411" y="3464"/>
                  </a:lnTo>
                  <a:lnTo>
                    <a:pt x="6342" y="3398"/>
                  </a:lnTo>
                  <a:lnTo>
                    <a:pt x="6267" y="3351"/>
                  </a:lnTo>
                  <a:lnTo>
                    <a:pt x="6210" y="3422"/>
                  </a:lnTo>
                  <a:lnTo>
                    <a:pt x="6151" y="3387"/>
                  </a:lnTo>
                  <a:lnTo>
                    <a:pt x="6100" y="3338"/>
                  </a:lnTo>
                  <a:lnTo>
                    <a:pt x="6009" y="3329"/>
                  </a:lnTo>
                  <a:lnTo>
                    <a:pt x="6027" y="3272"/>
                  </a:lnTo>
                  <a:lnTo>
                    <a:pt x="5983" y="3186"/>
                  </a:lnTo>
                  <a:lnTo>
                    <a:pt x="5974" y="3096"/>
                  </a:lnTo>
                  <a:lnTo>
                    <a:pt x="5916" y="3077"/>
                  </a:lnTo>
                  <a:lnTo>
                    <a:pt x="5851" y="3161"/>
                  </a:lnTo>
                  <a:lnTo>
                    <a:pt x="5751" y="3194"/>
                  </a:lnTo>
                  <a:lnTo>
                    <a:pt x="5688" y="3128"/>
                  </a:lnTo>
                  <a:lnTo>
                    <a:pt x="5679" y="3080"/>
                  </a:lnTo>
                  <a:lnTo>
                    <a:pt x="5605" y="3057"/>
                  </a:lnTo>
                  <a:lnTo>
                    <a:pt x="5544" y="3054"/>
                  </a:lnTo>
                  <a:lnTo>
                    <a:pt x="5433" y="2978"/>
                  </a:lnTo>
                  <a:lnTo>
                    <a:pt x="5397" y="2924"/>
                  </a:lnTo>
                  <a:lnTo>
                    <a:pt x="5323" y="2862"/>
                  </a:lnTo>
                  <a:lnTo>
                    <a:pt x="5319" y="2768"/>
                  </a:lnTo>
                  <a:lnTo>
                    <a:pt x="5155" y="2708"/>
                  </a:lnTo>
                  <a:lnTo>
                    <a:pt x="5175" y="2633"/>
                  </a:lnTo>
                  <a:lnTo>
                    <a:pt x="5164" y="2585"/>
                  </a:lnTo>
                  <a:lnTo>
                    <a:pt x="5056" y="2535"/>
                  </a:lnTo>
                  <a:lnTo>
                    <a:pt x="4911" y="2544"/>
                  </a:lnTo>
                  <a:lnTo>
                    <a:pt x="4879" y="2450"/>
                  </a:lnTo>
                  <a:lnTo>
                    <a:pt x="4984" y="2424"/>
                  </a:lnTo>
                  <a:lnTo>
                    <a:pt x="5064" y="2330"/>
                  </a:lnTo>
                  <a:lnTo>
                    <a:pt x="5035" y="2241"/>
                  </a:lnTo>
                  <a:lnTo>
                    <a:pt x="4963" y="2153"/>
                  </a:lnTo>
                  <a:lnTo>
                    <a:pt x="4915" y="2175"/>
                  </a:lnTo>
                  <a:lnTo>
                    <a:pt x="4902" y="2069"/>
                  </a:lnTo>
                  <a:lnTo>
                    <a:pt x="4941" y="1946"/>
                  </a:lnTo>
                  <a:lnTo>
                    <a:pt x="5017" y="1902"/>
                  </a:lnTo>
                  <a:lnTo>
                    <a:pt x="4990" y="1778"/>
                  </a:lnTo>
                  <a:lnTo>
                    <a:pt x="4981" y="1602"/>
                  </a:lnTo>
                  <a:lnTo>
                    <a:pt x="5023" y="1542"/>
                  </a:lnTo>
                  <a:lnTo>
                    <a:pt x="5040" y="1478"/>
                  </a:lnTo>
                  <a:lnTo>
                    <a:pt x="4954" y="1431"/>
                  </a:lnTo>
                  <a:lnTo>
                    <a:pt x="4921" y="1562"/>
                  </a:lnTo>
                  <a:lnTo>
                    <a:pt x="4822" y="1571"/>
                  </a:lnTo>
                  <a:lnTo>
                    <a:pt x="4764" y="1580"/>
                  </a:lnTo>
                  <a:lnTo>
                    <a:pt x="4714" y="1529"/>
                  </a:lnTo>
                  <a:lnTo>
                    <a:pt x="4683" y="1421"/>
                  </a:lnTo>
                  <a:lnTo>
                    <a:pt x="4599" y="1400"/>
                  </a:lnTo>
                  <a:lnTo>
                    <a:pt x="4586" y="1333"/>
                  </a:lnTo>
                  <a:lnTo>
                    <a:pt x="4611" y="1291"/>
                  </a:lnTo>
                  <a:lnTo>
                    <a:pt x="4515" y="1173"/>
                  </a:lnTo>
                  <a:lnTo>
                    <a:pt x="4413" y="1133"/>
                  </a:lnTo>
                  <a:cubicBezTo>
                    <a:pt x="4413" y="1109"/>
                    <a:pt x="4413" y="1085"/>
                    <a:pt x="4413" y="1062"/>
                  </a:cubicBezTo>
                  <a:lnTo>
                    <a:pt x="4385" y="994"/>
                  </a:lnTo>
                  <a:lnTo>
                    <a:pt x="4267" y="1063"/>
                  </a:lnTo>
                  <a:lnTo>
                    <a:pt x="4210" y="1030"/>
                  </a:lnTo>
                  <a:lnTo>
                    <a:pt x="4206" y="949"/>
                  </a:lnTo>
                  <a:lnTo>
                    <a:pt x="4181" y="887"/>
                  </a:lnTo>
                  <a:lnTo>
                    <a:pt x="4122" y="774"/>
                  </a:lnTo>
                  <a:lnTo>
                    <a:pt x="4063" y="777"/>
                  </a:lnTo>
                  <a:lnTo>
                    <a:pt x="3998" y="801"/>
                  </a:lnTo>
                  <a:lnTo>
                    <a:pt x="3938" y="786"/>
                  </a:lnTo>
                  <a:lnTo>
                    <a:pt x="3905" y="772"/>
                  </a:lnTo>
                  <a:lnTo>
                    <a:pt x="3853" y="700"/>
                  </a:lnTo>
                  <a:lnTo>
                    <a:pt x="3842" y="646"/>
                  </a:lnTo>
                  <a:lnTo>
                    <a:pt x="3800" y="564"/>
                  </a:lnTo>
                  <a:lnTo>
                    <a:pt x="3811" y="503"/>
                  </a:lnTo>
                  <a:lnTo>
                    <a:pt x="3757" y="455"/>
                  </a:lnTo>
                  <a:lnTo>
                    <a:pt x="3726" y="404"/>
                  </a:lnTo>
                  <a:lnTo>
                    <a:pt x="3680" y="381"/>
                  </a:lnTo>
                  <a:lnTo>
                    <a:pt x="3647" y="342"/>
                  </a:lnTo>
                  <a:lnTo>
                    <a:pt x="3610" y="302"/>
                  </a:lnTo>
                  <a:lnTo>
                    <a:pt x="3654" y="269"/>
                  </a:lnTo>
                  <a:lnTo>
                    <a:pt x="3570" y="231"/>
                  </a:lnTo>
                  <a:lnTo>
                    <a:pt x="3499" y="188"/>
                  </a:lnTo>
                  <a:lnTo>
                    <a:pt x="3468" y="156"/>
                  </a:lnTo>
                  <a:lnTo>
                    <a:pt x="3441" y="131"/>
                  </a:lnTo>
                  <a:lnTo>
                    <a:pt x="3387" y="101"/>
                  </a:lnTo>
                  <a:lnTo>
                    <a:pt x="3292" y="167"/>
                  </a:lnTo>
                  <a:lnTo>
                    <a:pt x="3232" y="119"/>
                  </a:lnTo>
                  <a:lnTo>
                    <a:pt x="3221" y="32"/>
                  </a:lnTo>
                  <a:lnTo>
                    <a:pt x="3130" y="78"/>
                  </a:lnTo>
                  <a:lnTo>
                    <a:pt x="3107" y="154"/>
                  </a:lnTo>
                  <a:lnTo>
                    <a:pt x="3030" y="142"/>
                  </a:lnTo>
                  <a:lnTo>
                    <a:pt x="2974" y="48"/>
                  </a:lnTo>
                  <a:lnTo>
                    <a:pt x="2852" y="46"/>
                  </a:lnTo>
                  <a:lnTo>
                    <a:pt x="2741" y="80"/>
                  </a:lnTo>
                  <a:lnTo>
                    <a:pt x="2578" y="148"/>
                  </a:lnTo>
                  <a:close/>
                </a:path>
              </a:pathLst>
            </a:custGeom>
            <a:solidFill>
              <a:srgbClr val="FDB82E"/>
            </a:solidFill>
            <a:ln w="6350" cmpd="sng">
              <a:solidFill>
                <a:srgbClr val="FFFFFF"/>
              </a:solidFill>
              <a:prstDash val="solid"/>
              <a:round/>
              <a:headEnd/>
              <a:tailEnd/>
            </a:ln>
            <a:effectLst>
              <a:outerShdw dist="28398" dir="6993903" algn="ctr" rotWithShape="0">
                <a:srgbClr val="B2B2B2">
                  <a:alpha val="50000"/>
                </a:srgbClr>
              </a:outerShdw>
            </a:effectLst>
          </p:spPr>
          <p:txBody>
            <a:bodyPr/>
            <a:lstStyle/>
            <a:p>
              <a:endParaRPr lang="zh-CN" altLang="en-US" sz="1200" kern="0">
                <a:solidFill>
                  <a:sysClr val="windowText" lastClr="000000"/>
                </a:solidFill>
              </a:endParaRPr>
            </a:p>
          </p:txBody>
        </p:sp>
        <p:sp>
          <p:nvSpPr>
            <p:cNvPr id="10" name="任意多边形 114">
              <a:extLst>
                <a:ext uri="{FF2B5EF4-FFF2-40B4-BE49-F238E27FC236}">
                  <a16:creationId xmlns:a16="http://schemas.microsoft.com/office/drawing/2014/main" id="{A5739AA9-7F68-43EC-9C05-CC9857ADC32C}"/>
                </a:ext>
              </a:extLst>
            </p:cNvPr>
            <p:cNvSpPr>
              <a:spLocks/>
            </p:cNvSpPr>
            <p:nvPr/>
          </p:nvSpPr>
          <p:spPr bwMode="auto">
            <a:xfrm>
              <a:off x="896" y="1684"/>
              <a:ext cx="1401" cy="1508"/>
            </a:xfrm>
            <a:custGeom>
              <a:avLst/>
              <a:gdLst>
                <a:gd name="T0" fmla="*/ 140909 w 7005"/>
                <a:gd name="T1" fmla="*/ 0 h 7539"/>
                <a:gd name="T2" fmla="*/ 0 w 7005"/>
                <a:gd name="T3" fmla="*/ 396014 h 7539"/>
                <a:gd name="T4" fmla="*/ 287992 w 7005"/>
                <a:gd name="T5" fmla="*/ 52550 h 7539"/>
                <a:gd name="T6" fmla="*/ 140909 w 7005"/>
                <a:gd name="T7" fmla="*/ 0 h 753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7005" h="7539">
                  <a:moveTo>
                    <a:pt x="3375" y="2259"/>
                  </a:moveTo>
                  <a:lnTo>
                    <a:pt x="3383" y="2200"/>
                  </a:lnTo>
                  <a:lnTo>
                    <a:pt x="3401" y="2128"/>
                  </a:lnTo>
                  <a:lnTo>
                    <a:pt x="3471" y="2058"/>
                  </a:lnTo>
                  <a:lnTo>
                    <a:pt x="3450" y="2004"/>
                  </a:lnTo>
                  <a:lnTo>
                    <a:pt x="3420" y="1974"/>
                  </a:lnTo>
                  <a:lnTo>
                    <a:pt x="3407" y="1915"/>
                  </a:lnTo>
                  <a:lnTo>
                    <a:pt x="3465" y="1851"/>
                  </a:lnTo>
                  <a:lnTo>
                    <a:pt x="3527" y="1836"/>
                  </a:lnTo>
                  <a:lnTo>
                    <a:pt x="3575" y="1878"/>
                  </a:lnTo>
                  <a:lnTo>
                    <a:pt x="3630" y="1909"/>
                  </a:lnTo>
                  <a:lnTo>
                    <a:pt x="3701" y="1909"/>
                  </a:lnTo>
                  <a:lnTo>
                    <a:pt x="3747" y="1951"/>
                  </a:lnTo>
                  <a:lnTo>
                    <a:pt x="3731" y="2040"/>
                  </a:lnTo>
                  <a:lnTo>
                    <a:pt x="3828" y="2014"/>
                  </a:lnTo>
                  <a:lnTo>
                    <a:pt x="3909" y="1977"/>
                  </a:lnTo>
                  <a:lnTo>
                    <a:pt x="3969" y="2010"/>
                  </a:lnTo>
                  <a:lnTo>
                    <a:pt x="3956" y="2109"/>
                  </a:lnTo>
                  <a:lnTo>
                    <a:pt x="4023" y="2157"/>
                  </a:lnTo>
                  <a:lnTo>
                    <a:pt x="4128" y="2106"/>
                  </a:lnTo>
                  <a:lnTo>
                    <a:pt x="4176" y="2154"/>
                  </a:lnTo>
                  <a:lnTo>
                    <a:pt x="4242" y="2179"/>
                  </a:lnTo>
                  <a:lnTo>
                    <a:pt x="4275" y="2242"/>
                  </a:lnTo>
                  <a:lnTo>
                    <a:pt x="4341" y="2233"/>
                  </a:lnTo>
                  <a:lnTo>
                    <a:pt x="4436" y="2254"/>
                  </a:lnTo>
                  <a:lnTo>
                    <a:pt x="4479" y="2308"/>
                  </a:lnTo>
                  <a:lnTo>
                    <a:pt x="4430" y="2334"/>
                  </a:lnTo>
                  <a:lnTo>
                    <a:pt x="4476" y="2400"/>
                  </a:lnTo>
                  <a:lnTo>
                    <a:pt x="4541" y="2380"/>
                  </a:lnTo>
                  <a:lnTo>
                    <a:pt x="4610" y="2431"/>
                  </a:lnTo>
                  <a:lnTo>
                    <a:pt x="4704" y="2433"/>
                  </a:lnTo>
                  <a:lnTo>
                    <a:pt x="4832" y="2392"/>
                  </a:lnTo>
                  <a:lnTo>
                    <a:pt x="4854" y="2478"/>
                  </a:lnTo>
                  <a:lnTo>
                    <a:pt x="4923" y="2524"/>
                  </a:lnTo>
                  <a:lnTo>
                    <a:pt x="4968" y="2533"/>
                  </a:lnTo>
                  <a:lnTo>
                    <a:pt x="5015" y="2581"/>
                  </a:lnTo>
                  <a:lnTo>
                    <a:pt x="5085" y="2578"/>
                  </a:lnTo>
                  <a:lnTo>
                    <a:pt x="5172" y="2607"/>
                  </a:lnTo>
                  <a:lnTo>
                    <a:pt x="5250" y="2649"/>
                  </a:lnTo>
                  <a:lnTo>
                    <a:pt x="5316" y="2590"/>
                  </a:lnTo>
                  <a:lnTo>
                    <a:pt x="5294" y="2541"/>
                  </a:lnTo>
                  <a:lnTo>
                    <a:pt x="5307" y="2496"/>
                  </a:lnTo>
                  <a:lnTo>
                    <a:pt x="5223" y="2454"/>
                  </a:lnTo>
                  <a:lnTo>
                    <a:pt x="5246" y="2389"/>
                  </a:lnTo>
                  <a:lnTo>
                    <a:pt x="5250" y="2325"/>
                  </a:lnTo>
                  <a:lnTo>
                    <a:pt x="5315" y="2293"/>
                  </a:lnTo>
                  <a:lnTo>
                    <a:pt x="5400" y="2305"/>
                  </a:lnTo>
                  <a:lnTo>
                    <a:pt x="5481" y="2364"/>
                  </a:lnTo>
                  <a:lnTo>
                    <a:pt x="5504" y="2433"/>
                  </a:lnTo>
                  <a:lnTo>
                    <a:pt x="5571" y="2440"/>
                  </a:lnTo>
                  <a:lnTo>
                    <a:pt x="5625" y="2433"/>
                  </a:lnTo>
                  <a:lnTo>
                    <a:pt x="5652" y="2368"/>
                  </a:lnTo>
                  <a:lnTo>
                    <a:pt x="5744" y="2353"/>
                  </a:lnTo>
                  <a:lnTo>
                    <a:pt x="5775" y="2416"/>
                  </a:lnTo>
                  <a:lnTo>
                    <a:pt x="5786" y="2482"/>
                  </a:lnTo>
                  <a:lnTo>
                    <a:pt x="5880" y="2556"/>
                  </a:lnTo>
                  <a:lnTo>
                    <a:pt x="5817" y="2646"/>
                  </a:lnTo>
                  <a:lnTo>
                    <a:pt x="5934" y="2656"/>
                  </a:lnTo>
                  <a:lnTo>
                    <a:pt x="5990" y="2611"/>
                  </a:lnTo>
                  <a:lnTo>
                    <a:pt x="6077" y="2608"/>
                  </a:lnTo>
                  <a:lnTo>
                    <a:pt x="6095" y="2665"/>
                  </a:lnTo>
                  <a:lnTo>
                    <a:pt x="6171" y="2655"/>
                  </a:lnTo>
                  <a:lnTo>
                    <a:pt x="6254" y="2736"/>
                  </a:lnTo>
                  <a:lnTo>
                    <a:pt x="6344" y="2815"/>
                  </a:lnTo>
                  <a:lnTo>
                    <a:pt x="6350" y="2890"/>
                  </a:lnTo>
                  <a:lnTo>
                    <a:pt x="6456" y="2892"/>
                  </a:lnTo>
                  <a:lnTo>
                    <a:pt x="6561" y="2902"/>
                  </a:lnTo>
                  <a:lnTo>
                    <a:pt x="6612" y="2914"/>
                  </a:lnTo>
                  <a:lnTo>
                    <a:pt x="6651" y="2974"/>
                  </a:lnTo>
                  <a:lnTo>
                    <a:pt x="6725" y="2995"/>
                  </a:lnTo>
                  <a:lnTo>
                    <a:pt x="6807" y="2962"/>
                  </a:lnTo>
                  <a:lnTo>
                    <a:pt x="6885" y="3028"/>
                  </a:lnTo>
                  <a:lnTo>
                    <a:pt x="6960" y="3030"/>
                  </a:lnTo>
                  <a:lnTo>
                    <a:pt x="7005" y="3100"/>
                  </a:lnTo>
                  <a:lnTo>
                    <a:pt x="6942" y="3217"/>
                  </a:lnTo>
                  <a:lnTo>
                    <a:pt x="6921" y="3286"/>
                  </a:lnTo>
                  <a:lnTo>
                    <a:pt x="6933" y="3345"/>
                  </a:lnTo>
                  <a:lnTo>
                    <a:pt x="6869" y="3409"/>
                  </a:lnTo>
                  <a:lnTo>
                    <a:pt x="6837" y="3469"/>
                  </a:lnTo>
                  <a:lnTo>
                    <a:pt x="6833" y="3540"/>
                  </a:lnTo>
                  <a:lnTo>
                    <a:pt x="6780" y="3571"/>
                  </a:lnTo>
                  <a:lnTo>
                    <a:pt x="6809" y="3622"/>
                  </a:lnTo>
                  <a:lnTo>
                    <a:pt x="6753" y="3669"/>
                  </a:lnTo>
                  <a:lnTo>
                    <a:pt x="6684" y="3681"/>
                  </a:lnTo>
                  <a:lnTo>
                    <a:pt x="6623" y="3729"/>
                  </a:lnTo>
                  <a:lnTo>
                    <a:pt x="6648" y="3801"/>
                  </a:lnTo>
                  <a:lnTo>
                    <a:pt x="6705" y="3834"/>
                  </a:lnTo>
                  <a:lnTo>
                    <a:pt x="6608" y="3987"/>
                  </a:lnTo>
                  <a:lnTo>
                    <a:pt x="6591" y="4035"/>
                  </a:lnTo>
                  <a:lnTo>
                    <a:pt x="6507" y="4068"/>
                  </a:lnTo>
                  <a:lnTo>
                    <a:pt x="6443" y="4048"/>
                  </a:lnTo>
                  <a:lnTo>
                    <a:pt x="6342" y="4056"/>
                  </a:lnTo>
                  <a:lnTo>
                    <a:pt x="6219" y="4137"/>
                  </a:lnTo>
                  <a:lnTo>
                    <a:pt x="6161" y="4174"/>
                  </a:lnTo>
                  <a:lnTo>
                    <a:pt x="6134" y="4219"/>
                  </a:lnTo>
                  <a:lnTo>
                    <a:pt x="6147" y="4302"/>
                  </a:lnTo>
                  <a:lnTo>
                    <a:pt x="6198" y="4312"/>
                  </a:lnTo>
                  <a:lnTo>
                    <a:pt x="6228" y="4402"/>
                  </a:lnTo>
                  <a:lnTo>
                    <a:pt x="6180" y="4437"/>
                  </a:lnTo>
                  <a:lnTo>
                    <a:pt x="6150" y="4413"/>
                  </a:lnTo>
                  <a:lnTo>
                    <a:pt x="6122" y="4497"/>
                  </a:lnTo>
                  <a:lnTo>
                    <a:pt x="6081" y="4531"/>
                  </a:lnTo>
                  <a:lnTo>
                    <a:pt x="6137" y="4563"/>
                  </a:lnTo>
                  <a:lnTo>
                    <a:pt x="6147" y="4671"/>
                  </a:lnTo>
                  <a:lnTo>
                    <a:pt x="6188" y="4720"/>
                  </a:lnTo>
                  <a:lnTo>
                    <a:pt x="6146" y="4747"/>
                  </a:lnTo>
                  <a:lnTo>
                    <a:pt x="6180" y="4822"/>
                  </a:lnTo>
                  <a:lnTo>
                    <a:pt x="6264" y="4825"/>
                  </a:lnTo>
                  <a:lnTo>
                    <a:pt x="6267" y="4903"/>
                  </a:lnTo>
                  <a:lnTo>
                    <a:pt x="6311" y="4974"/>
                  </a:lnTo>
                  <a:lnTo>
                    <a:pt x="6368" y="4999"/>
                  </a:lnTo>
                  <a:lnTo>
                    <a:pt x="6392" y="5085"/>
                  </a:lnTo>
                  <a:lnTo>
                    <a:pt x="6329" y="5137"/>
                  </a:lnTo>
                  <a:lnTo>
                    <a:pt x="6327" y="5257"/>
                  </a:lnTo>
                  <a:lnTo>
                    <a:pt x="6387" y="5361"/>
                  </a:lnTo>
                  <a:lnTo>
                    <a:pt x="6368" y="5419"/>
                  </a:lnTo>
                  <a:lnTo>
                    <a:pt x="6314" y="5437"/>
                  </a:lnTo>
                  <a:lnTo>
                    <a:pt x="6242" y="5481"/>
                  </a:lnTo>
                  <a:lnTo>
                    <a:pt x="6197" y="5541"/>
                  </a:lnTo>
                  <a:lnTo>
                    <a:pt x="6140" y="5566"/>
                  </a:lnTo>
                  <a:lnTo>
                    <a:pt x="6051" y="5563"/>
                  </a:lnTo>
                  <a:lnTo>
                    <a:pt x="6005" y="5509"/>
                  </a:lnTo>
                  <a:lnTo>
                    <a:pt x="5901" y="5533"/>
                  </a:lnTo>
                  <a:lnTo>
                    <a:pt x="5813" y="5506"/>
                  </a:lnTo>
                  <a:lnTo>
                    <a:pt x="5738" y="5512"/>
                  </a:lnTo>
                  <a:lnTo>
                    <a:pt x="5682" y="5530"/>
                  </a:lnTo>
                  <a:lnTo>
                    <a:pt x="5586" y="5581"/>
                  </a:lnTo>
                  <a:lnTo>
                    <a:pt x="5453" y="5620"/>
                  </a:lnTo>
                  <a:lnTo>
                    <a:pt x="5430" y="5700"/>
                  </a:lnTo>
                  <a:lnTo>
                    <a:pt x="5423" y="5757"/>
                  </a:lnTo>
                  <a:lnTo>
                    <a:pt x="5331" y="5814"/>
                  </a:lnTo>
                  <a:lnTo>
                    <a:pt x="5330" y="5896"/>
                  </a:lnTo>
                  <a:lnTo>
                    <a:pt x="5283" y="5965"/>
                  </a:lnTo>
                  <a:lnTo>
                    <a:pt x="5139" y="6051"/>
                  </a:lnTo>
                  <a:lnTo>
                    <a:pt x="5057" y="6022"/>
                  </a:lnTo>
                  <a:lnTo>
                    <a:pt x="5013" y="5958"/>
                  </a:lnTo>
                  <a:lnTo>
                    <a:pt x="4956" y="5991"/>
                  </a:lnTo>
                  <a:lnTo>
                    <a:pt x="4890" y="5982"/>
                  </a:lnTo>
                  <a:lnTo>
                    <a:pt x="4848" y="5988"/>
                  </a:lnTo>
                  <a:lnTo>
                    <a:pt x="4863" y="6025"/>
                  </a:lnTo>
                  <a:lnTo>
                    <a:pt x="4814" y="6069"/>
                  </a:lnTo>
                  <a:lnTo>
                    <a:pt x="4787" y="6136"/>
                  </a:lnTo>
                  <a:lnTo>
                    <a:pt x="4785" y="6204"/>
                  </a:lnTo>
                  <a:lnTo>
                    <a:pt x="4812" y="6256"/>
                  </a:lnTo>
                  <a:lnTo>
                    <a:pt x="4757" y="6298"/>
                  </a:lnTo>
                  <a:lnTo>
                    <a:pt x="4703" y="6378"/>
                  </a:lnTo>
                  <a:lnTo>
                    <a:pt x="4635" y="6409"/>
                  </a:lnTo>
                  <a:lnTo>
                    <a:pt x="4553" y="6414"/>
                  </a:lnTo>
                  <a:lnTo>
                    <a:pt x="4542" y="6354"/>
                  </a:lnTo>
                  <a:lnTo>
                    <a:pt x="4481" y="6355"/>
                  </a:lnTo>
                  <a:lnTo>
                    <a:pt x="4431" y="6336"/>
                  </a:lnTo>
                  <a:lnTo>
                    <a:pt x="4461" y="6291"/>
                  </a:lnTo>
                  <a:lnTo>
                    <a:pt x="4463" y="6235"/>
                  </a:lnTo>
                  <a:lnTo>
                    <a:pt x="4503" y="6184"/>
                  </a:lnTo>
                  <a:lnTo>
                    <a:pt x="4557" y="6214"/>
                  </a:lnTo>
                  <a:lnTo>
                    <a:pt x="4542" y="6160"/>
                  </a:lnTo>
                  <a:lnTo>
                    <a:pt x="4487" y="6084"/>
                  </a:lnTo>
                  <a:lnTo>
                    <a:pt x="4425" y="5989"/>
                  </a:lnTo>
                  <a:lnTo>
                    <a:pt x="4337" y="6006"/>
                  </a:lnTo>
                  <a:lnTo>
                    <a:pt x="4341" y="6064"/>
                  </a:lnTo>
                  <a:lnTo>
                    <a:pt x="4241" y="6069"/>
                  </a:lnTo>
                  <a:lnTo>
                    <a:pt x="4142" y="6067"/>
                  </a:lnTo>
                  <a:lnTo>
                    <a:pt x="4115" y="6114"/>
                  </a:lnTo>
                  <a:lnTo>
                    <a:pt x="4050" y="6174"/>
                  </a:lnTo>
                  <a:lnTo>
                    <a:pt x="3965" y="6180"/>
                  </a:lnTo>
                  <a:lnTo>
                    <a:pt x="3818" y="6219"/>
                  </a:lnTo>
                  <a:lnTo>
                    <a:pt x="3861" y="6282"/>
                  </a:lnTo>
                  <a:lnTo>
                    <a:pt x="3852" y="6339"/>
                  </a:lnTo>
                  <a:lnTo>
                    <a:pt x="3924" y="6361"/>
                  </a:lnTo>
                  <a:lnTo>
                    <a:pt x="3971" y="6355"/>
                  </a:lnTo>
                  <a:lnTo>
                    <a:pt x="3980" y="6462"/>
                  </a:lnTo>
                  <a:lnTo>
                    <a:pt x="4049" y="6492"/>
                  </a:lnTo>
                  <a:lnTo>
                    <a:pt x="4079" y="6613"/>
                  </a:lnTo>
                  <a:lnTo>
                    <a:pt x="3974" y="6678"/>
                  </a:lnTo>
                  <a:lnTo>
                    <a:pt x="4008" y="6762"/>
                  </a:lnTo>
                  <a:lnTo>
                    <a:pt x="3989" y="6822"/>
                  </a:lnTo>
                  <a:lnTo>
                    <a:pt x="3918" y="6876"/>
                  </a:lnTo>
                  <a:lnTo>
                    <a:pt x="3888" y="6934"/>
                  </a:lnTo>
                  <a:lnTo>
                    <a:pt x="3782" y="6901"/>
                  </a:lnTo>
                  <a:lnTo>
                    <a:pt x="3729" y="7002"/>
                  </a:lnTo>
                  <a:lnTo>
                    <a:pt x="3680" y="7072"/>
                  </a:lnTo>
                  <a:lnTo>
                    <a:pt x="3618" y="7050"/>
                  </a:lnTo>
                  <a:lnTo>
                    <a:pt x="3548" y="7086"/>
                  </a:lnTo>
                  <a:lnTo>
                    <a:pt x="3524" y="7195"/>
                  </a:lnTo>
                  <a:lnTo>
                    <a:pt x="3572" y="7239"/>
                  </a:lnTo>
                  <a:lnTo>
                    <a:pt x="3654" y="7344"/>
                  </a:lnTo>
                  <a:lnTo>
                    <a:pt x="3573" y="7405"/>
                  </a:lnTo>
                  <a:lnTo>
                    <a:pt x="3482" y="7438"/>
                  </a:lnTo>
                  <a:lnTo>
                    <a:pt x="3404" y="7539"/>
                  </a:lnTo>
                  <a:lnTo>
                    <a:pt x="3341" y="7513"/>
                  </a:lnTo>
                  <a:lnTo>
                    <a:pt x="3311" y="7467"/>
                  </a:lnTo>
                  <a:lnTo>
                    <a:pt x="3218" y="7515"/>
                  </a:lnTo>
                  <a:lnTo>
                    <a:pt x="3194" y="7414"/>
                  </a:lnTo>
                  <a:lnTo>
                    <a:pt x="3194" y="7317"/>
                  </a:lnTo>
                  <a:lnTo>
                    <a:pt x="3179" y="7188"/>
                  </a:lnTo>
                  <a:lnTo>
                    <a:pt x="3066" y="7224"/>
                  </a:lnTo>
                  <a:lnTo>
                    <a:pt x="3012" y="7179"/>
                  </a:lnTo>
                  <a:lnTo>
                    <a:pt x="2934" y="7149"/>
                  </a:lnTo>
                  <a:lnTo>
                    <a:pt x="2847" y="7093"/>
                  </a:lnTo>
                  <a:lnTo>
                    <a:pt x="2684" y="7012"/>
                  </a:lnTo>
                  <a:lnTo>
                    <a:pt x="2619" y="7054"/>
                  </a:lnTo>
                  <a:lnTo>
                    <a:pt x="2538" y="7039"/>
                  </a:lnTo>
                  <a:lnTo>
                    <a:pt x="2523" y="6954"/>
                  </a:lnTo>
                  <a:lnTo>
                    <a:pt x="2390" y="7003"/>
                  </a:lnTo>
                  <a:lnTo>
                    <a:pt x="2322" y="7000"/>
                  </a:lnTo>
                  <a:lnTo>
                    <a:pt x="2318" y="6813"/>
                  </a:lnTo>
                  <a:lnTo>
                    <a:pt x="2253" y="6759"/>
                  </a:lnTo>
                  <a:lnTo>
                    <a:pt x="2216" y="6672"/>
                  </a:lnTo>
                  <a:lnTo>
                    <a:pt x="2127" y="6597"/>
                  </a:lnTo>
                  <a:lnTo>
                    <a:pt x="1995" y="6586"/>
                  </a:lnTo>
                  <a:lnTo>
                    <a:pt x="1899" y="6522"/>
                  </a:lnTo>
                  <a:lnTo>
                    <a:pt x="1809" y="6540"/>
                  </a:lnTo>
                  <a:lnTo>
                    <a:pt x="1769" y="6460"/>
                  </a:lnTo>
                  <a:lnTo>
                    <a:pt x="1607" y="6378"/>
                  </a:lnTo>
                  <a:lnTo>
                    <a:pt x="1587" y="6247"/>
                  </a:lnTo>
                  <a:lnTo>
                    <a:pt x="1478" y="6282"/>
                  </a:lnTo>
                  <a:lnTo>
                    <a:pt x="1353" y="6205"/>
                  </a:lnTo>
                  <a:lnTo>
                    <a:pt x="1275" y="6172"/>
                  </a:lnTo>
                  <a:lnTo>
                    <a:pt x="1283" y="6078"/>
                  </a:lnTo>
                  <a:lnTo>
                    <a:pt x="1203" y="5976"/>
                  </a:lnTo>
                  <a:lnTo>
                    <a:pt x="1107" y="5919"/>
                  </a:lnTo>
                  <a:lnTo>
                    <a:pt x="1043" y="5826"/>
                  </a:lnTo>
                  <a:lnTo>
                    <a:pt x="888" y="5737"/>
                  </a:lnTo>
                  <a:lnTo>
                    <a:pt x="813" y="5677"/>
                  </a:lnTo>
                  <a:lnTo>
                    <a:pt x="770" y="5601"/>
                  </a:lnTo>
                  <a:lnTo>
                    <a:pt x="627" y="5538"/>
                  </a:lnTo>
                  <a:lnTo>
                    <a:pt x="536" y="5412"/>
                  </a:lnTo>
                  <a:lnTo>
                    <a:pt x="468" y="5328"/>
                  </a:lnTo>
                  <a:lnTo>
                    <a:pt x="336" y="5280"/>
                  </a:lnTo>
                  <a:lnTo>
                    <a:pt x="198" y="5280"/>
                  </a:lnTo>
                  <a:lnTo>
                    <a:pt x="221" y="5170"/>
                  </a:lnTo>
                  <a:lnTo>
                    <a:pt x="170" y="5050"/>
                  </a:lnTo>
                  <a:lnTo>
                    <a:pt x="261" y="4960"/>
                  </a:lnTo>
                  <a:lnTo>
                    <a:pt x="356" y="4834"/>
                  </a:lnTo>
                  <a:lnTo>
                    <a:pt x="482" y="4821"/>
                  </a:lnTo>
                  <a:lnTo>
                    <a:pt x="635" y="4722"/>
                  </a:lnTo>
                  <a:lnTo>
                    <a:pt x="719" y="4788"/>
                  </a:lnTo>
                  <a:lnTo>
                    <a:pt x="761" y="4852"/>
                  </a:lnTo>
                  <a:lnTo>
                    <a:pt x="831" y="4882"/>
                  </a:lnTo>
                  <a:lnTo>
                    <a:pt x="929" y="4885"/>
                  </a:lnTo>
                  <a:lnTo>
                    <a:pt x="986" y="4804"/>
                  </a:lnTo>
                  <a:lnTo>
                    <a:pt x="929" y="4735"/>
                  </a:lnTo>
                  <a:lnTo>
                    <a:pt x="989" y="4645"/>
                  </a:lnTo>
                  <a:lnTo>
                    <a:pt x="954" y="4579"/>
                  </a:lnTo>
                  <a:lnTo>
                    <a:pt x="966" y="4413"/>
                  </a:lnTo>
                  <a:lnTo>
                    <a:pt x="906" y="4218"/>
                  </a:lnTo>
                  <a:lnTo>
                    <a:pt x="809" y="4113"/>
                  </a:lnTo>
                  <a:lnTo>
                    <a:pt x="692" y="4078"/>
                  </a:lnTo>
                  <a:lnTo>
                    <a:pt x="543" y="4018"/>
                  </a:lnTo>
                  <a:lnTo>
                    <a:pt x="453" y="3922"/>
                  </a:lnTo>
                  <a:lnTo>
                    <a:pt x="399" y="3789"/>
                  </a:lnTo>
                  <a:lnTo>
                    <a:pt x="401" y="3633"/>
                  </a:lnTo>
                  <a:lnTo>
                    <a:pt x="342" y="3487"/>
                  </a:lnTo>
                  <a:lnTo>
                    <a:pt x="240" y="3334"/>
                  </a:lnTo>
                  <a:lnTo>
                    <a:pt x="296" y="3292"/>
                  </a:lnTo>
                  <a:lnTo>
                    <a:pt x="581" y="3403"/>
                  </a:lnTo>
                  <a:lnTo>
                    <a:pt x="678" y="3478"/>
                  </a:lnTo>
                  <a:lnTo>
                    <a:pt x="774" y="3460"/>
                  </a:lnTo>
                  <a:lnTo>
                    <a:pt x="914" y="3495"/>
                  </a:lnTo>
                  <a:lnTo>
                    <a:pt x="1043" y="3501"/>
                  </a:lnTo>
                  <a:lnTo>
                    <a:pt x="1128" y="3387"/>
                  </a:lnTo>
                  <a:lnTo>
                    <a:pt x="1353" y="3217"/>
                  </a:lnTo>
                  <a:lnTo>
                    <a:pt x="1262" y="3157"/>
                  </a:lnTo>
                  <a:lnTo>
                    <a:pt x="1146" y="3166"/>
                  </a:lnTo>
                  <a:lnTo>
                    <a:pt x="1047" y="3031"/>
                  </a:lnTo>
                  <a:lnTo>
                    <a:pt x="995" y="2959"/>
                  </a:lnTo>
                  <a:lnTo>
                    <a:pt x="942" y="2937"/>
                  </a:lnTo>
                  <a:lnTo>
                    <a:pt x="980" y="2875"/>
                  </a:lnTo>
                  <a:lnTo>
                    <a:pt x="954" y="2829"/>
                  </a:lnTo>
                  <a:lnTo>
                    <a:pt x="885" y="2895"/>
                  </a:lnTo>
                  <a:lnTo>
                    <a:pt x="822" y="2901"/>
                  </a:lnTo>
                  <a:lnTo>
                    <a:pt x="780" y="2781"/>
                  </a:lnTo>
                  <a:lnTo>
                    <a:pt x="668" y="2710"/>
                  </a:lnTo>
                  <a:lnTo>
                    <a:pt x="671" y="2640"/>
                  </a:lnTo>
                  <a:lnTo>
                    <a:pt x="558" y="2425"/>
                  </a:lnTo>
                  <a:lnTo>
                    <a:pt x="441" y="2376"/>
                  </a:lnTo>
                  <a:lnTo>
                    <a:pt x="387" y="2424"/>
                  </a:lnTo>
                  <a:lnTo>
                    <a:pt x="312" y="2448"/>
                  </a:lnTo>
                  <a:lnTo>
                    <a:pt x="266" y="2340"/>
                  </a:lnTo>
                  <a:lnTo>
                    <a:pt x="156" y="2364"/>
                  </a:lnTo>
                  <a:lnTo>
                    <a:pt x="131" y="2289"/>
                  </a:lnTo>
                  <a:lnTo>
                    <a:pt x="74" y="2223"/>
                  </a:lnTo>
                  <a:lnTo>
                    <a:pt x="66" y="2169"/>
                  </a:lnTo>
                  <a:lnTo>
                    <a:pt x="35" y="2088"/>
                  </a:lnTo>
                  <a:lnTo>
                    <a:pt x="0" y="1933"/>
                  </a:lnTo>
                  <a:lnTo>
                    <a:pt x="110" y="1878"/>
                  </a:lnTo>
                  <a:lnTo>
                    <a:pt x="120" y="1770"/>
                  </a:lnTo>
                  <a:lnTo>
                    <a:pt x="83" y="1647"/>
                  </a:lnTo>
                  <a:lnTo>
                    <a:pt x="62" y="1519"/>
                  </a:lnTo>
                  <a:lnTo>
                    <a:pt x="159" y="1485"/>
                  </a:lnTo>
                  <a:lnTo>
                    <a:pt x="243" y="1372"/>
                  </a:lnTo>
                  <a:lnTo>
                    <a:pt x="183" y="1348"/>
                  </a:lnTo>
                  <a:lnTo>
                    <a:pt x="242" y="1266"/>
                  </a:lnTo>
                  <a:lnTo>
                    <a:pt x="333" y="1243"/>
                  </a:lnTo>
                  <a:lnTo>
                    <a:pt x="306" y="1152"/>
                  </a:lnTo>
                  <a:lnTo>
                    <a:pt x="381" y="1131"/>
                  </a:lnTo>
                  <a:lnTo>
                    <a:pt x="413" y="975"/>
                  </a:lnTo>
                  <a:lnTo>
                    <a:pt x="609" y="745"/>
                  </a:lnTo>
                  <a:lnTo>
                    <a:pt x="569" y="609"/>
                  </a:lnTo>
                  <a:lnTo>
                    <a:pt x="626" y="559"/>
                  </a:lnTo>
                  <a:lnTo>
                    <a:pt x="618" y="432"/>
                  </a:lnTo>
                  <a:lnTo>
                    <a:pt x="726" y="309"/>
                  </a:lnTo>
                  <a:lnTo>
                    <a:pt x="665" y="312"/>
                  </a:lnTo>
                  <a:lnTo>
                    <a:pt x="689" y="237"/>
                  </a:lnTo>
                  <a:lnTo>
                    <a:pt x="674" y="181"/>
                  </a:lnTo>
                  <a:lnTo>
                    <a:pt x="575" y="157"/>
                  </a:lnTo>
                  <a:lnTo>
                    <a:pt x="605" y="78"/>
                  </a:lnTo>
                  <a:lnTo>
                    <a:pt x="692" y="123"/>
                  </a:lnTo>
                  <a:lnTo>
                    <a:pt x="767" y="69"/>
                  </a:lnTo>
                  <a:lnTo>
                    <a:pt x="839" y="118"/>
                  </a:lnTo>
                  <a:lnTo>
                    <a:pt x="834" y="0"/>
                  </a:lnTo>
                  <a:lnTo>
                    <a:pt x="927" y="24"/>
                  </a:lnTo>
                  <a:lnTo>
                    <a:pt x="948" y="97"/>
                  </a:lnTo>
                  <a:lnTo>
                    <a:pt x="987" y="151"/>
                  </a:lnTo>
                  <a:lnTo>
                    <a:pt x="1077" y="63"/>
                  </a:lnTo>
                  <a:lnTo>
                    <a:pt x="1154" y="133"/>
                  </a:lnTo>
                  <a:lnTo>
                    <a:pt x="1229" y="144"/>
                  </a:lnTo>
                  <a:lnTo>
                    <a:pt x="1319" y="90"/>
                  </a:lnTo>
                  <a:lnTo>
                    <a:pt x="1442" y="96"/>
                  </a:lnTo>
                  <a:lnTo>
                    <a:pt x="1541" y="103"/>
                  </a:lnTo>
                  <a:lnTo>
                    <a:pt x="1656" y="168"/>
                  </a:lnTo>
                  <a:lnTo>
                    <a:pt x="1536" y="372"/>
                  </a:lnTo>
                  <a:lnTo>
                    <a:pt x="1487" y="516"/>
                  </a:lnTo>
                  <a:lnTo>
                    <a:pt x="1494" y="636"/>
                  </a:lnTo>
                  <a:lnTo>
                    <a:pt x="1547" y="726"/>
                  </a:lnTo>
                  <a:lnTo>
                    <a:pt x="1664" y="738"/>
                  </a:lnTo>
                  <a:lnTo>
                    <a:pt x="1766" y="706"/>
                  </a:lnTo>
                  <a:lnTo>
                    <a:pt x="1964" y="876"/>
                  </a:lnTo>
                  <a:lnTo>
                    <a:pt x="2061" y="901"/>
                  </a:lnTo>
                  <a:lnTo>
                    <a:pt x="2169" y="900"/>
                  </a:lnTo>
                  <a:lnTo>
                    <a:pt x="2262" y="925"/>
                  </a:lnTo>
                  <a:lnTo>
                    <a:pt x="2277" y="972"/>
                  </a:lnTo>
                  <a:lnTo>
                    <a:pt x="2222" y="1012"/>
                  </a:lnTo>
                  <a:lnTo>
                    <a:pt x="2124" y="1027"/>
                  </a:lnTo>
                  <a:lnTo>
                    <a:pt x="2072" y="1054"/>
                  </a:lnTo>
                  <a:lnTo>
                    <a:pt x="2070" y="1113"/>
                  </a:lnTo>
                  <a:lnTo>
                    <a:pt x="2150" y="1156"/>
                  </a:lnTo>
                  <a:lnTo>
                    <a:pt x="2270" y="1095"/>
                  </a:lnTo>
                  <a:lnTo>
                    <a:pt x="2307" y="1203"/>
                  </a:lnTo>
                  <a:lnTo>
                    <a:pt x="2295" y="1309"/>
                  </a:lnTo>
                  <a:lnTo>
                    <a:pt x="2301" y="1410"/>
                  </a:lnTo>
                  <a:lnTo>
                    <a:pt x="2498" y="1522"/>
                  </a:lnTo>
                  <a:lnTo>
                    <a:pt x="2543" y="1465"/>
                  </a:lnTo>
                  <a:lnTo>
                    <a:pt x="2604" y="1449"/>
                  </a:lnTo>
                  <a:lnTo>
                    <a:pt x="2675" y="1518"/>
                  </a:lnTo>
                  <a:lnTo>
                    <a:pt x="2696" y="1576"/>
                  </a:lnTo>
                  <a:lnTo>
                    <a:pt x="2826" y="1399"/>
                  </a:lnTo>
                  <a:lnTo>
                    <a:pt x="2864" y="1459"/>
                  </a:lnTo>
                  <a:lnTo>
                    <a:pt x="2882" y="1576"/>
                  </a:lnTo>
                  <a:lnTo>
                    <a:pt x="2948" y="1614"/>
                  </a:lnTo>
                  <a:lnTo>
                    <a:pt x="2954" y="1713"/>
                  </a:lnTo>
                  <a:lnTo>
                    <a:pt x="2915" y="1765"/>
                  </a:lnTo>
                  <a:lnTo>
                    <a:pt x="2957" y="1866"/>
                  </a:lnTo>
                  <a:lnTo>
                    <a:pt x="2919" y="1927"/>
                  </a:lnTo>
                  <a:lnTo>
                    <a:pt x="2865" y="1981"/>
                  </a:lnTo>
                  <a:lnTo>
                    <a:pt x="2865" y="2047"/>
                  </a:lnTo>
                  <a:lnTo>
                    <a:pt x="2882" y="2098"/>
                  </a:lnTo>
                  <a:lnTo>
                    <a:pt x="2832" y="2181"/>
                  </a:lnTo>
                  <a:lnTo>
                    <a:pt x="2903" y="2266"/>
                  </a:lnTo>
                  <a:lnTo>
                    <a:pt x="2954" y="2356"/>
                  </a:lnTo>
                  <a:lnTo>
                    <a:pt x="3027" y="2403"/>
                  </a:lnTo>
                  <a:lnTo>
                    <a:pt x="3077" y="2461"/>
                  </a:lnTo>
                  <a:lnTo>
                    <a:pt x="3122" y="2382"/>
                  </a:lnTo>
                  <a:lnTo>
                    <a:pt x="3171" y="2419"/>
                  </a:lnTo>
                  <a:lnTo>
                    <a:pt x="3236" y="2344"/>
                  </a:lnTo>
                  <a:lnTo>
                    <a:pt x="3258" y="2280"/>
                  </a:lnTo>
                  <a:lnTo>
                    <a:pt x="3375" y="2259"/>
                  </a:lnTo>
                  <a:close/>
                </a:path>
              </a:pathLst>
            </a:custGeom>
            <a:solidFill>
              <a:srgbClr val="E64E9C"/>
            </a:solidFill>
            <a:ln w="6350" cmpd="sng">
              <a:solidFill>
                <a:srgbClr val="FFFFFF"/>
              </a:solidFill>
              <a:prstDash val="solid"/>
              <a:round/>
              <a:headEnd/>
              <a:tailEnd/>
            </a:ln>
            <a:effectLst>
              <a:outerShdw dist="28398" dir="6993903" algn="ctr" rotWithShape="0">
                <a:srgbClr val="B2B2B2">
                  <a:alpha val="50000"/>
                </a:srgbClr>
              </a:outerShdw>
            </a:effectLst>
          </p:spPr>
          <p:txBody>
            <a:bodyPr/>
            <a:lstStyle/>
            <a:p>
              <a:endParaRPr lang="zh-CN" altLang="en-US" sz="1200" kern="0">
                <a:solidFill>
                  <a:sysClr val="windowText" lastClr="000000"/>
                </a:solidFill>
              </a:endParaRPr>
            </a:p>
          </p:txBody>
        </p:sp>
        <p:sp>
          <p:nvSpPr>
            <p:cNvPr id="11" name="任意多边形 17">
              <a:extLst>
                <a:ext uri="{FF2B5EF4-FFF2-40B4-BE49-F238E27FC236}">
                  <a16:creationId xmlns:a16="http://schemas.microsoft.com/office/drawing/2014/main" id="{07178468-CC50-4F9E-9460-071A7C0687F2}"/>
                </a:ext>
              </a:extLst>
            </p:cNvPr>
            <p:cNvSpPr>
              <a:spLocks/>
            </p:cNvSpPr>
            <p:nvPr/>
          </p:nvSpPr>
          <p:spPr bwMode="auto">
            <a:xfrm>
              <a:off x="1743" y="1768"/>
              <a:ext cx="1154" cy="1848"/>
            </a:xfrm>
            <a:custGeom>
              <a:avLst/>
              <a:gdLst>
                <a:gd name="T0" fmla="*/ 140909 w 5771"/>
                <a:gd name="T1" fmla="*/ 0 h 9240"/>
                <a:gd name="T2" fmla="*/ 0 w 5771"/>
                <a:gd name="T3" fmla="*/ 396014 h 9240"/>
                <a:gd name="T4" fmla="*/ 287992 w 5771"/>
                <a:gd name="T5" fmla="*/ 52550 h 9240"/>
                <a:gd name="T6" fmla="*/ 140909 w 5771"/>
                <a:gd name="T7" fmla="*/ 0 h 924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771" h="9240">
                  <a:moveTo>
                    <a:pt x="1560" y="0"/>
                  </a:moveTo>
                  <a:lnTo>
                    <a:pt x="1500" y="22"/>
                  </a:lnTo>
                  <a:lnTo>
                    <a:pt x="1466" y="90"/>
                  </a:lnTo>
                  <a:lnTo>
                    <a:pt x="1392" y="127"/>
                  </a:lnTo>
                  <a:lnTo>
                    <a:pt x="1323" y="135"/>
                  </a:lnTo>
                  <a:lnTo>
                    <a:pt x="1242" y="156"/>
                  </a:lnTo>
                  <a:lnTo>
                    <a:pt x="1131" y="207"/>
                  </a:lnTo>
                  <a:lnTo>
                    <a:pt x="1025" y="357"/>
                  </a:lnTo>
                  <a:lnTo>
                    <a:pt x="960" y="348"/>
                  </a:lnTo>
                  <a:lnTo>
                    <a:pt x="888" y="361"/>
                  </a:lnTo>
                  <a:lnTo>
                    <a:pt x="840" y="420"/>
                  </a:lnTo>
                  <a:lnTo>
                    <a:pt x="762" y="444"/>
                  </a:lnTo>
                  <a:lnTo>
                    <a:pt x="711" y="418"/>
                  </a:lnTo>
                  <a:lnTo>
                    <a:pt x="671" y="388"/>
                  </a:lnTo>
                  <a:lnTo>
                    <a:pt x="638" y="420"/>
                  </a:lnTo>
                  <a:lnTo>
                    <a:pt x="564" y="451"/>
                  </a:lnTo>
                  <a:lnTo>
                    <a:pt x="519" y="481"/>
                  </a:lnTo>
                  <a:lnTo>
                    <a:pt x="506" y="519"/>
                  </a:lnTo>
                  <a:lnTo>
                    <a:pt x="462" y="552"/>
                  </a:lnTo>
                  <a:lnTo>
                    <a:pt x="392" y="579"/>
                  </a:lnTo>
                  <a:lnTo>
                    <a:pt x="350" y="606"/>
                  </a:lnTo>
                  <a:lnTo>
                    <a:pt x="281" y="636"/>
                  </a:lnTo>
                  <a:lnTo>
                    <a:pt x="210" y="636"/>
                  </a:lnTo>
                  <a:lnTo>
                    <a:pt x="149" y="648"/>
                  </a:lnTo>
                  <a:lnTo>
                    <a:pt x="98" y="645"/>
                  </a:lnTo>
                  <a:lnTo>
                    <a:pt x="119" y="730"/>
                  </a:lnTo>
                  <a:lnTo>
                    <a:pt x="128" y="808"/>
                  </a:lnTo>
                  <a:lnTo>
                    <a:pt x="189" y="838"/>
                  </a:lnTo>
                  <a:lnTo>
                    <a:pt x="198" y="891"/>
                  </a:lnTo>
                  <a:lnTo>
                    <a:pt x="114" y="930"/>
                  </a:lnTo>
                  <a:lnTo>
                    <a:pt x="63" y="973"/>
                  </a:lnTo>
                  <a:lnTo>
                    <a:pt x="42" y="1015"/>
                  </a:lnTo>
                  <a:lnTo>
                    <a:pt x="80" y="1146"/>
                  </a:lnTo>
                  <a:lnTo>
                    <a:pt x="162" y="1150"/>
                  </a:lnTo>
                  <a:lnTo>
                    <a:pt x="296" y="1348"/>
                  </a:lnTo>
                  <a:lnTo>
                    <a:pt x="210" y="1428"/>
                  </a:lnTo>
                  <a:lnTo>
                    <a:pt x="140" y="1386"/>
                  </a:lnTo>
                  <a:lnTo>
                    <a:pt x="72" y="1393"/>
                  </a:lnTo>
                  <a:lnTo>
                    <a:pt x="45" y="1479"/>
                  </a:lnTo>
                  <a:lnTo>
                    <a:pt x="0" y="1539"/>
                  </a:lnTo>
                  <a:lnTo>
                    <a:pt x="26" y="1617"/>
                  </a:lnTo>
                  <a:lnTo>
                    <a:pt x="72" y="1644"/>
                  </a:lnTo>
                  <a:lnTo>
                    <a:pt x="122" y="1630"/>
                  </a:lnTo>
                  <a:lnTo>
                    <a:pt x="141" y="1677"/>
                  </a:lnTo>
                  <a:lnTo>
                    <a:pt x="96" y="1722"/>
                  </a:lnTo>
                  <a:lnTo>
                    <a:pt x="108" y="1813"/>
                  </a:lnTo>
                  <a:lnTo>
                    <a:pt x="203" y="1834"/>
                  </a:lnTo>
                  <a:lnTo>
                    <a:pt x="246" y="1888"/>
                  </a:lnTo>
                  <a:lnTo>
                    <a:pt x="197" y="1914"/>
                  </a:lnTo>
                  <a:lnTo>
                    <a:pt x="243" y="1980"/>
                  </a:lnTo>
                  <a:lnTo>
                    <a:pt x="308" y="1960"/>
                  </a:lnTo>
                  <a:lnTo>
                    <a:pt x="377" y="2011"/>
                  </a:lnTo>
                  <a:lnTo>
                    <a:pt x="471" y="2013"/>
                  </a:lnTo>
                  <a:lnTo>
                    <a:pt x="599" y="1972"/>
                  </a:lnTo>
                  <a:lnTo>
                    <a:pt x="621" y="2058"/>
                  </a:lnTo>
                  <a:lnTo>
                    <a:pt x="690" y="2104"/>
                  </a:lnTo>
                  <a:lnTo>
                    <a:pt x="735" y="2113"/>
                  </a:lnTo>
                  <a:lnTo>
                    <a:pt x="782" y="2161"/>
                  </a:lnTo>
                  <a:lnTo>
                    <a:pt x="852" y="2158"/>
                  </a:lnTo>
                  <a:lnTo>
                    <a:pt x="939" y="2187"/>
                  </a:lnTo>
                  <a:lnTo>
                    <a:pt x="1017" y="2229"/>
                  </a:lnTo>
                  <a:lnTo>
                    <a:pt x="1083" y="2170"/>
                  </a:lnTo>
                  <a:lnTo>
                    <a:pt x="1061" y="2121"/>
                  </a:lnTo>
                  <a:lnTo>
                    <a:pt x="1074" y="2076"/>
                  </a:lnTo>
                  <a:lnTo>
                    <a:pt x="990" y="2034"/>
                  </a:lnTo>
                  <a:lnTo>
                    <a:pt x="1013" y="1969"/>
                  </a:lnTo>
                  <a:lnTo>
                    <a:pt x="1017" y="1905"/>
                  </a:lnTo>
                  <a:lnTo>
                    <a:pt x="1082" y="1873"/>
                  </a:lnTo>
                  <a:lnTo>
                    <a:pt x="1167" y="1885"/>
                  </a:lnTo>
                  <a:lnTo>
                    <a:pt x="1248" y="1944"/>
                  </a:lnTo>
                  <a:lnTo>
                    <a:pt x="1271" y="2013"/>
                  </a:lnTo>
                  <a:lnTo>
                    <a:pt x="1338" y="2020"/>
                  </a:lnTo>
                  <a:lnTo>
                    <a:pt x="1392" y="2013"/>
                  </a:lnTo>
                  <a:lnTo>
                    <a:pt x="1419" y="1948"/>
                  </a:lnTo>
                  <a:lnTo>
                    <a:pt x="1511" y="1933"/>
                  </a:lnTo>
                  <a:lnTo>
                    <a:pt x="1542" y="1996"/>
                  </a:lnTo>
                  <a:lnTo>
                    <a:pt x="1553" y="2062"/>
                  </a:lnTo>
                  <a:lnTo>
                    <a:pt x="1647" y="2136"/>
                  </a:lnTo>
                  <a:lnTo>
                    <a:pt x="1584" y="2226"/>
                  </a:lnTo>
                  <a:lnTo>
                    <a:pt x="1701" y="2236"/>
                  </a:lnTo>
                  <a:lnTo>
                    <a:pt x="1757" y="2191"/>
                  </a:lnTo>
                  <a:lnTo>
                    <a:pt x="1844" y="2188"/>
                  </a:lnTo>
                  <a:lnTo>
                    <a:pt x="1862" y="2245"/>
                  </a:lnTo>
                  <a:lnTo>
                    <a:pt x="1938" y="2235"/>
                  </a:lnTo>
                  <a:lnTo>
                    <a:pt x="2021" y="2316"/>
                  </a:lnTo>
                  <a:lnTo>
                    <a:pt x="2111" y="2395"/>
                  </a:lnTo>
                  <a:lnTo>
                    <a:pt x="2117" y="2470"/>
                  </a:lnTo>
                  <a:lnTo>
                    <a:pt x="2223" y="2472"/>
                  </a:lnTo>
                  <a:lnTo>
                    <a:pt x="2328" y="2482"/>
                  </a:lnTo>
                  <a:lnTo>
                    <a:pt x="2379" y="2494"/>
                  </a:lnTo>
                  <a:lnTo>
                    <a:pt x="2418" y="2554"/>
                  </a:lnTo>
                  <a:lnTo>
                    <a:pt x="2492" y="2575"/>
                  </a:lnTo>
                  <a:lnTo>
                    <a:pt x="2574" y="2542"/>
                  </a:lnTo>
                  <a:lnTo>
                    <a:pt x="2652" y="2608"/>
                  </a:lnTo>
                  <a:lnTo>
                    <a:pt x="2727" y="2610"/>
                  </a:lnTo>
                  <a:lnTo>
                    <a:pt x="2772" y="2680"/>
                  </a:lnTo>
                  <a:lnTo>
                    <a:pt x="2709" y="2797"/>
                  </a:lnTo>
                  <a:lnTo>
                    <a:pt x="2688" y="2866"/>
                  </a:lnTo>
                  <a:lnTo>
                    <a:pt x="2700" y="2925"/>
                  </a:lnTo>
                  <a:lnTo>
                    <a:pt x="2636" y="2989"/>
                  </a:lnTo>
                  <a:lnTo>
                    <a:pt x="2604" y="3049"/>
                  </a:lnTo>
                  <a:lnTo>
                    <a:pt x="2600" y="3120"/>
                  </a:lnTo>
                  <a:lnTo>
                    <a:pt x="2547" y="3151"/>
                  </a:lnTo>
                  <a:lnTo>
                    <a:pt x="2576" y="3202"/>
                  </a:lnTo>
                  <a:lnTo>
                    <a:pt x="2520" y="3249"/>
                  </a:lnTo>
                  <a:lnTo>
                    <a:pt x="2451" y="3261"/>
                  </a:lnTo>
                  <a:lnTo>
                    <a:pt x="2390" y="3309"/>
                  </a:lnTo>
                  <a:lnTo>
                    <a:pt x="2415" y="3381"/>
                  </a:lnTo>
                  <a:lnTo>
                    <a:pt x="2472" y="3414"/>
                  </a:lnTo>
                  <a:lnTo>
                    <a:pt x="2375" y="3567"/>
                  </a:lnTo>
                  <a:lnTo>
                    <a:pt x="2358" y="3615"/>
                  </a:lnTo>
                  <a:lnTo>
                    <a:pt x="2274" y="3648"/>
                  </a:lnTo>
                  <a:lnTo>
                    <a:pt x="2210" y="3628"/>
                  </a:lnTo>
                  <a:lnTo>
                    <a:pt x="2109" y="3636"/>
                  </a:lnTo>
                  <a:lnTo>
                    <a:pt x="1986" y="3717"/>
                  </a:lnTo>
                  <a:lnTo>
                    <a:pt x="1928" y="3754"/>
                  </a:lnTo>
                  <a:lnTo>
                    <a:pt x="1901" y="3799"/>
                  </a:lnTo>
                  <a:lnTo>
                    <a:pt x="1914" y="3882"/>
                  </a:lnTo>
                  <a:lnTo>
                    <a:pt x="1965" y="3892"/>
                  </a:lnTo>
                  <a:lnTo>
                    <a:pt x="1995" y="3982"/>
                  </a:lnTo>
                  <a:lnTo>
                    <a:pt x="1947" y="4017"/>
                  </a:lnTo>
                  <a:lnTo>
                    <a:pt x="1917" y="3993"/>
                  </a:lnTo>
                  <a:lnTo>
                    <a:pt x="1889" y="4077"/>
                  </a:lnTo>
                  <a:lnTo>
                    <a:pt x="1848" y="4111"/>
                  </a:lnTo>
                  <a:lnTo>
                    <a:pt x="1904" y="4143"/>
                  </a:lnTo>
                  <a:lnTo>
                    <a:pt x="1914" y="4251"/>
                  </a:lnTo>
                  <a:lnTo>
                    <a:pt x="1955" y="4300"/>
                  </a:lnTo>
                  <a:lnTo>
                    <a:pt x="1913" y="4327"/>
                  </a:lnTo>
                  <a:lnTo>
                    <a:pt x="1947" y="4402"/>
                  </a:lnTo>
                  <a:lnTo>
                    <a:pt x="2031" y="4405"/>
                  </a:lnTo>
                  <a:lnTo>
                    <a:pt x="2034" y="4483"/>
                  </a:lnTo>
                  <a:lnTo>
                    <a:pt x="2078" y="4554"/>
                  </a:lnTo>
                  <a:lnTo>
                    <a:pt x="2135" y="4579"/>
                  </a:lnTo>
                  <a:lnTo>
                    <a:pt x="2159" y="4665"/>
                  </a:lnTo>
                  <a:lnTo>
                    <a:pt x="2096" y="4717"/>
                  </a:lnTo>
                  <a:lnTo>
                    <a:pt x="2094" y="4837"/>
                  </a:lnTo>
                  <a:lnTo>
                    <a:pt x="2154" y="4941"/>
                  </a:lnTo>
                  <a:lnTo>
                    <a:pt x="2135" y="4999"/>
                  </a:lnTo>
                  <a:lnTo>
                    <a:pt x="2081" y="5017"/>
                  </a:lnTo>
                  <a:lnTo>
                    <a:pt x="2009" y="5061"/>
                  </a:lnTo>
                  <a:lnTo>
                    <a:pt x="1964" y="5121"/>
                  </a:lnTo>
                  <a:lnTo>
                    <a:pt x="1907" y="5146"/>
                  </a:lnTo>
                  <a:lnTo>
                    <a:pt x="1818" y="5143"/>
                  </a:lnTo>
                  <a:lnTo>
                    <a:pt x="1772" y="5089"/>
                  </a:lnTo>
                  <a:lnTo>
                    <a:pt x="1668" y="5113"/>
                  </a:lnTo>
                  <a:lnTo>
                    <a:pt x="1580" y="5086"/>
                  </a:lnTo>
                  <a:lnTo>
                    <a:pt x="1505" y="5092"/>
                  </a:lnTo>
                  <a:lnTo>
                    <a:pt x="1449" y="5110"/>
                  </a:lnTo>
                  <a:lnTo>
                    <a:pt x="1353" y="5161"/>
                  </a:lnTo>
                  <a:lnTo>
                    <a:pt x="1220" y="5200"/>
                  </a:lnTo>
                  <a:lnTo>
                    <a:pt x="1197" y="5280"/>
                  </a:lnTo>
                  <a:lnTo>
                    <a:pt x="1190" y="5337"/>
                  </a:lnTo>
                  <a:lnTo>
                    <a:pt x="1098" y="5394"/>
                  </a:lnTo>
                  <a:lnTo>
                    <a:pt x="1097" y="5476"/>
                  </a:lnTo>
                  <a:lnTo>
                    <a:pt x="1050" y="5545"/>
                  </a:lnTo>
                  <a:lnTo>
                    <a:pt x="906" y="5631"/>
                  </a:lnTo>
                  <a:lnTo>
                    <a:pt x="824" y="5602"/>
                  </a:lnTo>
                  <a:lnTo>
                    <a:pt x="780" y="5538"/>
                  </a:lnTo>
                  <a:lnTo>
                    <a:pt x="723" y="5571"/>
                  </a:lnTo>
                  <a:lnTo>
                    <a:pt x="657" y="5562"/>
                  </a:lnTo>
                  <a:lnTo>
                    <a:pt x="615" y="5568"/>
                  </a:lnTo>
                  <a:lnTo>
                    <a:pt x="630" y="5605"/>
                  </a:lnTo>
                  <a:lnTo>
                    <a:pt x="581" y="5649"/>
                  </a:lnTo>
                  <a:lnTo>
                    <a:pt x="554" y="5716"/>
                  </a:lnTo>
                  <a:lnTo>
                    <a:pt x="552" y="5784"/>
                  </a:lnTo>
                  <a:lnTo>
                    <a:pt x="579" y="5836"/>
                  </a:lnTo>
                  <a:lnTo>
                    <a:pt x="524" y="5878"/>
                  </a:lnTo>
                  <a:lnTo>
                    <a:pt x="470" y="5958"/>
                  </a:lnTo>
                  <a:lnTo>
                    <a:pt x="402" y="5989"/>
                  </a:lnTo>
                  <a:lnTo>
                    <a:pt x="507" y="6120"/>
                  </a:lnTo>
                  <a:lnTo>
                    <a:pt x="560" y="6063"/>
                  </a:lnTo>
                  <a:lnTo>
                    <a:pt x="663" y="6040"/>
                  </a:lnTo>
                  <a:lnTo>
                    <a:pt x="777" y="6145"/>
                  </a:lnTo>
                  <a:lnTo>
                    <a:pt x="822" y="6094"/>
                  </a:lnTo>
                  <a:lnTo>
                    <a:pt x="848" y="6049"/>
                  </a:lnTo>
                  <a:lnTo>
                    <a:pt x="899" y="6112"/>
                  </a:lnTo>
                  <a:lnTo>
                    <a:pt x="974" y="6145"/>
                  </a:lnTo>
                  <a:lnTo>
                    <a:pt x="1010" y="6211"/>
                  </a:lnTo>
                  <a:lnTo>
                    <a:pt x="980" y="6282"/>
                  </a:lnTo>
                  <a:lnTo>
                    <a:pt x="1044" y="6418"/>
                  </a:lnTo>
                  <a:lnTo>
                    <a:pt x="1037" y="6495"/>
                  </a:lnTo>
                  <a:lnTo>
                    <a:pt x="1104" y="6555"/>
                  </a:lnTo>
                  <a:lnTo>
                    <a:pt x="1109" y="6499"/>
                  </a:lnTo>
                  <a:lnTo>
                    <a:pt x="1154" y="6427"/>
                  </a:lnTo>
                  <a:lnTo>
                    <a:pt x="1227" y="6480"/>
                  </a:lnTo>
                  <a:lnTo>
                    <a:pt x="1253" y="6589"/>
                  </a:lnTo>
                  <a:lnTo>
                    <a:pt x="1250" y="6694"/>
                  </a:lnTo>
                  <a:lnTo>
                    <a:pt x="1358" y="6927"/>
                  </a:lnTo>
                  <a:lnTo>
                    <a:pt x="1425" y="6864"/>
                  </a:lnTo>
                  <a:lnTo>
                    <a:pt x="1482" y="6871"/>
                  </a:lnTo>
                  <a:lnTo>
                    <a:pt x="1544" y="6918"/>
                  </a:lnTo>
                  <a:lnTo>
                    <a:pt x="1553" y="6985"/>
                  </a:lnTo>
                  <a:lnTo>
                    <a:pt x="1623" y="7018"/>
                  </a:lnTo>
                  <a:lnTo>
                    <a:pt x="1704" y="6996"/>
                  </a:lnTo>
                  <a:lnTo>
                    <a:pt x="1769" y="6993"/>
                  </a:lnTo>
                  <a:lnTo>
                    <a:pt x="1739" y="7068"/>
                  </a:lnTo>
                  <a:lnTo>
                    <a:pt x="1715" y="7132"/>
                  </a:lnTo>
                  <a:lnTo>
                    <a:pt x="1707" y="7203"/>
                  </a:lnTo>
                  <a:lnTo>
                    <a:pt x="1664" y="7230"/>
                  </a:lnTo>
                  <a:lnTo>
                    <a:pt x="1668" y="7309"/>
                  </a:lnTo>
                  <a:lnTo>
                    <a:pt x="1650" y="7353"/>
                  </a:lnTo>
                  <a:lnTo>
                    <a:pt x="1614" y="7407"/>
                  </a:lnTo>
                  <a:lnTo>
                    <a:pt x="1628" y="7461"/>
                  </a:lnTo>
                  <a:lnTo>
                    <a:pt x="1692" y="7419"/>
                  </a:lnTo>
                  <a:lnTo>
                    <a:pt x="1773" y="7410"/>
                  </a:lnTo>
                  <a:lnTo>
                    <a:pt x="1790" y="7471"/>
                  </a:lnTo>
                  <a:lnTo>
                    <a:pt x="1874" y="7444"/>
                  </a:lnTo>
                  <a:lnTo>
                    <a:pt x="1955" y="7504"/>
                  </a:lnTo>
                  <a:lnTo>
                    <a:pt x="2052" y="7480"/>
                  </a:lnTo>
                  <a:lnTo>
                    <a:pt x="2141" y="7489"/>
                  </a:lnTo>
                  <a:lnTo>
                    <a:pt x="2148" y="7536"/>
                  </a:lnTo>
                  <a:lnTo>
                    <a:pt x="2178" y="7603"/>
                  </a:lnTo>
                  <a:lnTo>
                    <a:pt x="2256" y="7581"/>
                  </a:lnTo>
                  <a:lnTo>
                    <a:pt x="2291" y="7695"/>
                  </a:lnTo>
                  <a:lnTo>
                    <a:pt x="2340" y="7726"/>
                  </a:lnTo>
                  <a:lnTo>
                    <a:pt x="2364" y="7666"/>
                  </a:lnTo>
                  <a:lnTo>
                    <a:pt x="2429" y="7623"/>
                  </a:lnTo>
                  <a:lnTo>
                    <a:pt x="2564" y="7593"/>
                  </a:lnTo>
                  <a:lnTo>
                    <a:pt x="2576" y="7684"/>
                  </a:lnTo>
                  <a:lnTo>
                    <a:pt x="2678" y="7785"/>
                  </a:lnTo>
                  <a:lnTo>
                    <a:pt x="2570" y="7827"/>
                  </a:lnTo>
                  <a:lnTo>
                    <a:pt x="2564" y="7905"/>
                  </a:lnTo>
                  <a:lnTo>
                    <a:pt x="2498" y="7950"/>
                  </a:lnTo>
                  <a:lnTo>
                    <a:pt x="2555" y="7995"/>
                  </a:lnTo>
                  <a:lnTo>
                    <a:pt x="2568" y="8074"/>
                  </a:lnTo>
                  <a:lnTo>
                    <a:pt x="2525" y="8143"/>
                  </a:lnTo>
                  <a:lnTo>
                    <a:pt x="2459" y="8139"/>
                  </a:lnTo>
                  <a:lnTo>
                    <a:pt x="2396" y="8182"/>
                  </a:lnTo>
                  <a:lnTo>
                    <a:pt x="2444" y="8253"/>
                  </a:lnTo>
                  <a:lnTo>
                    <a:pt x="2402" y="8289"/>
                  </a:lnTo>
                  <a:lnTo>
                    <a:pt x="2306" y="8382"/>
                  </a:lnTo>
                  <a:lnTo>
                    <a:pt x="2228" y="8491"/>
                  </a:lnTo>
                  <a:lnTo>
                    <a:pt x="2255" y="8560"/>
                  </a:lnTo>
                  <a:lnTo>
                    <a:pt x="2288" y="8637"/>
                  </a:lnTo>
                  <a:lnTo>
                    <a:pt x="2244" y="8680"/>
                  </a:lnTo>
                  <a:lnTo>
                    <a:pt x="2204" y="8746"/>
                  </a:lnTo>
                  <a:lnTo>
                    <a:pt x="2135" y="8731"/>
                  </a:lnTo>
                  <a:lnTo>
                    <a:pt x="2058" y="8802"/>
                  </a:lnTo>
                  <a:lnTo>
                    <a:pt x="2004" y="8772"/>
                  </a:lnTo>
                  <a:lnTo>
                    <a:pt x="1995" y="8851"/>
                  </a:lnTo>
                  <a:lnTo>
                    <a:pt x="1964" y="8925"/>
                  </a:lnTo>
                  <a:lnTo>
                    <a:pt x="2007" y="8995"/>
                  </a:lnTo>
                  <a:lnTo>
                    <a:pt x="2078" y="8991"/>
                  </a:lnTo>
                  <a:lnTo>
                    <a:pt x="2082" y="9031"/>
                  </a:lnTo>
                  <a:lnTo>
                    <a:pt x="2124" y="9121"/>
                  </a:lnTo>
                  <a:lnTo>
                    <a:pt x="2198" y="9180"/>
                  </a:lnTo>
                  <a:lnTo>
                    <a:pt x="2298" y="9193"/>
                  </a:lnTo>
                  <a:lnTo>
                    <a:pt x="2441" y="9240"/>
                  </a:lnTo>
                  <a:lnTo>
                    <a:pt x="2511" y="9130"/>
                  </a:lnTo>
                  <a:lnTo>
                    <a:pt x="2580" y="9159"/>
                  </a:lnTo>
                  <a:lnTo>
                    <a:pt x="2636" y="9052"/>
                  </a:lnTo>
                  <a:lnTo>
                    <a:pt x="2780" y="9012"/>
                  </a:lnTo>
                  <a:lnTo>
                    <a:pt x="2796" y="8911"/>
                  </a:lnTo>
                  <a:lnTo>
                    <a:pt x="2870" y="8950"/>
                  </a:lnTo>
                  <a:lnTo>
                    <a:pt x="2927" y="9016"/>
                  </a:lnTo>
                  <a:lnTo>
                    <a:pt x="3050" y="8982"/>
                  </a:lnTo>
                  <a:lnTo>
                    <a:pt x="3021" y="8841"/>
                  </a:lnTo>
                  <a:lnTo>
                    <a:pt x="3134" y="8896"/>
                  </a:lnTo>
                  <a:lnTo>
                    <a:pt x="3267" y="8973"/>
                  </a:lnTo>
                  <a:lnTo>
                    <a:pt x="3296" y="8994"/>
                  </a:lnTo>
                  <a:lnTo>
                    <a:pt x="3422" y="8986"/>
                  </a:lnTo>
                  <a:lnTo>
                    <a:pt x="3542" y="8950"/>
                  </a:lnTo>
                  <a:lnTo>
                    <a:pt x="3657" y="8952"/>
                  </a:lnTo>
                  <a:lnTo>
                    <a:pt x="3668" y="8868"/>
                  </a:lnTo>
                  <a:lnTo>
                    <a:pt x="3807" y="8868"/>
                  </a:lnTo>
                  <a:lnTo>
                    <a:pt x="3830" y="8787"/>
                  </a:lnTo>
                  <a:lnTo>
                    <a:pt x="3977" y="8746"/>
                  </a:lnTo>
                  <a:lnTo>
                    <a:pt x="3953" y="8833"/>
                  </a:lnTo>
                  <a:lnTo>
                    <a:pt x="4043" y="8913"/>
                  </a:lnTo>
                  <a:lnTo>
                    <a:pt x="4130" y="8959"/>
                  </a:lnTo>
                  <a:lnTo>
                    <a:pt x="4179" y="8913"/>
                  </a:lnTo>
                  <a:lnTo>
                    <a:pt x="4326" y="8902"/>
                  </a:lnTo>
                  <a:lnTo>
                    <a:pt x="4449" y="8823"/>
                  </a:lnTo>
                  <a:lnTo>
                    <a:pt x="4512" y="8751"/>
                  </a:lnTo>
                  <a:lnTo>
                    <a:pt x="4541" y="8655"/>
                  </a:lnTo>
                  <a:lnTo>
                    <a:pt x="4587" y="8599"/>
                  </a:lnTo>
                  <a:lnTo>
                    <a:pt x="4676" y="8563"/>
                  </a:lnTo>
                  <a:lnTo>
                    <a:pt x="4727" y="8476"/>
                  </a:lnTo>
                  <a:lnTo>
                    <a:pt x="4755" y="8386"/>
                  </a:lnTo>
                  <a:lnTo>
                    <a:pt x="4745" y="8305"/>
                  </a:lnTo>
                  <a:lnTo>
                    <a:pt x="4755" y="8212"/>
                  </a:lnTo>
                  <a:lnTo>
                    <a:pt x="4599" y="8080"/>
                  </a:lnTo>
                  <a:lnTo>
                    <a:pt x="4521" y="7978"/>
                  </a:lnTo>
                  <a:lnTo>
                    <a:pt x="4439" y="7941"/>
                  </a:lnTo>
                  <a:lnTo>
                    <a:pt x="4446" y="7848"/>
                  </a:lnTo>
                  <a:lnTo>
                    <a:pt x="4470" y="7750"/>
                  </a:lnTo>
                  <a:lnTo>
                    <a:pt x="4517" y="7647"/>
                  </a:lnTo>
                  <a:lnTo>
                    <a:pt x="4527" y="7540"/>
                  </a:lnTo>
                  <a:lnTo>
                    <a:pt x="4502" y="7468"/>
                  </a:lnTo>
                  <a:lnTo>
                    <a:pt x="4551" y="7410"/>
                  </a:lnTo>
                  <a:lnTo>
                    <a:pt x="4557" y="7360"/>
                  </a:lnTo>
                  <a:lnTo>
                    <a:pt x="4521" y="7227"/>
                  </a:lnTo>
                  <a:lnTo>
                    <a:pt x="4466" y="7164"/>
                  </a:lnTo>
                  <a:lnTo>
                    <a:pt x="4418" y="7117"/>
                  </a:lnTo>
                  <a:lnTo>
                    <a:pt x="4479" y="7080"/>
                  </a:lnTo>
                  <a:lnTo>
                    <a:pt x="4551" y="7003"/>
                  </a:lnTo>
                  <a:lnTo>
                    <a:pt x="4580" y="6921"/>
                  </a:lnTo>
                  <a:lnTo>
                    <a:pt x="4614" y="6963"/>
                  </a:lnTo>
                  <a:lnTo>
                    <a:pt x="4682" y="6987"/>
                  </a:lnTo>
                  <a:lnTo>
                    <a:pt x="4721" y="6919"/>
                  </a:lnTo>
                  <a:lnTo>
                    <a:pt x="4763" y="6873"/>
                  </a:lnTo>
                  <a:lnTo>
                    <a:pt x="4820" y="6939"/>
                  </a:lnTo>
                  <a:lnTo>
                    <a:pt x="4901" y="6940"/>
                  </a:lnTo>
                  <a:lnTo>
                    <a:pt x="4944" y="6982"/>
                  </a:lnTo>
                  <a:lnTo>
                    <a:pt x="4998" y="6924"/>
                  </a:lnTo>
                  <a:lnTo>
                    <a:pt x="5090" y="6924"/>
                  </a:lnTo>
                  <a:lnTo>
                    <a:pt x="5207" y="6793"/>
                  </a:lnTo>
                  <a:lnTo>
                    <a:pt x="5223" y="6700"/>
                  </a:lnTo>
                  <a:lnTo>
                    <a:pt x="5220" y="6564"/>
                  </a:lnTo>
                  <a:lnTo>
                    <a:pt x="5360" y="6514"/>
                  </a:lnTo>
                  <a:lnTo>
                    <a:pt x="5432" y="6426"/>
                  </a:lnTo>
                  <a:lnTo>
                    <a:pt x="5507" y="6381"/>
                  </a:lnTo>
                  <a:lnTo>
                    <a:pt x="5540" y="6325"/>
                  </a:lnTo>
                  <a:lnTo>
                    <a:pt x="5562" y="6226"/>
                  </a:lnTo>
                  <a:lnTo>
                    <a:pt x="5609" y="6184"/>
                  </a:lnTo>
                  <a:lnTo>
                    <a:pt x="5702" y="6151"/>
                  </a:lnTo>
                  <a:lnTo>
                    <a:pt x="5733" y="6066"/>
                  </a:lnTo>
                  <a:lnTo>
                    <a:pt x="5748" y="5989"/>
                  </a:lnTo>
                  <a:lnTo>
                    <a:pt x="5748" y="5874"/>
                  </a:lnTo>
                  <a:lnTo>
                    <a:pt x="5771" y="5799"/>
                  </a:lnTo>
                  <a:lnTo>
                    <a:pt x="5675" y="5754"/>
                  </a:lnTo>
                  <a:lnTo>
                    <a:pt x="5630" y="5799"/>
                  </a:lnTo>
                  <a:lnTo>
                    <a:pt x="5559" y="5731"/>
                  </a:lnTo>
                  <a:lnTo>
                    <a:pt x="5462" y="5673"/>
                  </a:lnTo>
                  <a:lnTo>
                    <a:pt x="5433" y="5566"/>
                  </a:lnTo>
                  <a:lnTo>
                    <a:pt x="5382" y="5505"/>
                  </a:lnTo>
                  <a:lnTo>
                    <a:pt x="5348" y="5430"/>
                  </a:lnTo>
                  <a:lnTo>
                    <a:pt x="5309" y="5361"/>
                  </a:lnTo>
                  <a:lnTo>
                    <a:pt x="5250" y="5278"/>
                  </a:lnTo>
                  <a:lnTo>
                    <a:pt x="5199" y="5190"/>
                  </a:lnTo>
                  <a:lnTo>
                    <a:pt x="5126" y="5116"/>
                  </a:lnTo>
                  <a:lnTo>
                    <a:pt x="4913" y="5080"/>
                  </a:lnTo>
                  <a:lnTo>
                    <a:pt x="4887" y="4986"/>
                  </a:lnTo>
                  <a:lnTo>
                    <a:pt x="4784" y="4989"/>
                  </a:lnTo>
                  <a:lnTo>
                    <a:pt x="4733" y="4929"/>
                  </a:lnTo>
                  <a:lnTo>
                    <a:pt x="4692" y="4846"/>
                  </a:lnTo>
                  <a:lnTo>
                    <a:pt x="4629" y="4870"/>
                  </a:lnTo>
                  <a:lnTo>
                    <a:pt x="4566" y="4834"/>
                  </a:lnTo>
                  <a:lnTo>
                    <a:pt x="4551" y="4741"/>
                  </a:lnTo>
                  <a:lnTo>
                    <a:pt x="4485" y="4657"/>
                  </a:lnTo>
                  <a:lnTo>
                    <a:pt x="4515" y="4591"/>
                  </a:lnTo>
                  <a:lnTo>
                    <a:pt x="4455" y="4537"/>
                  </a:lnTo>
                  <a:lnTo>
                    <a:pt x="4476" y="4428"/>
                  </a:lnTo>
                  <a:lnTo>
                    <a:pt x="4440" y="4306"/>
                  </a:lnTo>
                  <a:lnTo>
                    <a:pt x="4493" y="4243"/>
                  </a:lnTo>
                  <a:lnTo>
                    <a:pt x="4425" y="4167"/>
                  </a:lnTo>
                  <a:lnTo>
                    <a:pt x="4341" y="4113"/>
                  </a:lnTo>
                  <a:lnTo>
                    <a:pt x="4262" y="4053"/>
                  </a:lnTo>
                  <a:lnTo>
                    <a:pt x="4254" y="3975"/>
                  </a:lnTo>
                  <a:lnTo>
                    <a:pt x="4232" y="3886"/>
                  </a:lnTo>
                  <a:lnTo>
                    <a:pt x="4248" y="3798"/>
                  </a:lnTo>
                  <a:lnTo>
                    <a:pt x="4197" y="3757"/>
                  </a:lnTo>
                  <a:lnTo>
                    <a:pt x="4148" y="3684"/>
                  </a:lnTo>
                  <a:lnTo>
                    <a:pt x="4125" y="3585"/>
                  </a:lnTo>
                  <a:lnTo>
                    <a:pt x="4179" y="3535"/>
                  </a:lnTo>
                  <a:lnTo>
                    <a:pt x="4203" y="3393"/>
                  </a:lnTo>
                  <a:lnTo>
                    <a:pt x="4218" y="3304"/>
                  </a:lnTo>
                  <a:lnTo>
                    <a:pt x="4224" y="3183"/>
                  </a:lnTo>
                  <a:lnTo>
                    <a:pt x="4263" y="3117"/>
                  </a:lnTo>
                  <a:lnTo>
                    <a:pt x="4257" y="3016"/>
                  </a:lnTo>
                  <a:lnTo>
                    <a:pt x="4235" y="2925"/>
                  </a:lnTo>
                  <a:lnTo>
                    <a:pt x="4301" y="2917"/>
                  </a:lnTo>
                  <a:lnTo>
                    <a:pt x="4370" y="2886"/>
                  </a:lnTo>
                  <a:lnTo>
                    <a:pt x="4440" y="2848"/>
                  </a:lnTo>
                  <a:lnTo>
                    <a:pt x="4503" y="2769"/>
                  </a:lnTo>
                  <a:lnTo>
                    <a:pt x="4587" y="2752"/>
                  </a:lnTo>
                  <a:lnTo>
                    <a:pt x="4686" y="2704"/>
                  </a:lnTo>
                  <a:lnTo>
                    <a:pt x="4740" y="2743"/>
                  </a:lnTo>
                  <a:lnTo>
                    <a:pt x="4785" y="2694"/>
                  </a:lnTo>
                  <a:lnTo>
                    <a:pt x="4781" y="2610"/>
                  </a:lnTo>
                  <a:lnTo>
                    <a:pt x="4752" y="2541"/>
                  </a:lnTo>
                  <a:lnTo>
                    <a:pt x="4782" y="2476"/>
                  </a:lnTo>
                  <a:lnTo>
                    <a:pt x="4799" y="2395"/>
                  </a:lnTo>
                  <a:lnTo>
                    <a:pt x="4797" y="2334"/>
                  </a:lnTo>
                  <a:lnTo>
                    <a:pt x="4839" y="2265"/>
                  </a:lnTo>
                  <a:lnTo>
                    <a:pt x="4905" y="2176"/>
                  </a:lnTo>
                  <a:lnTo>
                    <a:pt x="4955" y="2101"/>
                  </a:lnTo>
                  <a:lnTo>
                    <a:pt x="4985" y="2019"/>
                  </a:lnTo>
                  <a:lnTo>
                    <a:pt x="4872" y="1905"/>
                  </a:lnTo>
                  <a:lnTo>
                    <a:pt x="4718" y="1884"/>
                  </a:lnTo>
                  <a:lnTo>
                    <a:pt x="4647" y="1843"/>
                  </a:lnTo>
                  <a:lnTo>
                    <a:pt x="4562" y="1722"/>
                  </a:lnTo>
                  <a:lnTo>
                    <a:pt x="4499" y="1593"/>
                  </a:lnTo>
                  <a:lnTo>
                    <a:pt x="4488" y="1429"/>
                  </a:lnTo>
                  <a:lnTo>
                    <a:pt x="4400" y="1368"/>
                  </a:lnTo>
                  <a:lnTo>
                    <a:pt x="4373" y="1248"/>
                  </a:lnTo>
                  <a:lnTo>
                    <a:pt x="4511" y="1242"/>
                  </a:lnTo>
                  <a:lnTo>
                    <a:pt x="4607" y="1219"/>
                  </a:lnTo>
                  <a:lnTo>
                    <a:pt x="4674" y="1017"/>
                  </a:lnTo>
                  <a:lnTo>
                    <a:pt x="4770" y="966"/>
                  </a:lnTo>
                  <a:lnTo>
                    <a:pt x="4892" y="1041"/>
                  </a:lnTo>
                  <a:lnTo>
                    <a:pt x="5021" y="1132"/>
                  </a:lnTo>
                  <a:lnTo>
                    <a:pt x="5123" y="1071"/>
                  </a:lnTo>
                  <a:lnTo>
                    <a:pt x="5201" y="990"/>
                  </a:lnTo>
                  <a:lnTo>
                    <a:pt x="5085" y="825"/>
                  </a:lnTo>
                  <a:lnTo>
                    <a:pt x="4940" y="765"/>
                  </a:lnTo>
                  <a:lnTo>
                    <a:pt x="4758" y="738"/>
                  </a:lnTo>
                  <a:lnTo>
                    <a:pt x="4602" y="594"/>
                  </a:lnTo>
                  <a:lnTo>
                    <a:pt x="4451" y="439"/>
                  </a:lnTo>
                  <a:lnTo>
                    <a:pt x="4292" y="456"/>
                  </a:lnTo>
                  <a:lnTo>
                    <a:pt x="4191" y="570"/>
                  </a:lnTo>
                  <a:lnTo>
                    <a:pt x="4113" y="546"/>
                  </a:lnTo>
                  <a:lnTo>
                    <a:pt x="4031" y="556"/>
                  </a:lnTo>
                  <a:lnTo>
                    <a:pt x="3963" y="672"/>
                  </a:lnTo>
                  <a:lnTo>
                    <a:pt x="3891" y="789"/>
                  </a:lnTo>
                  <a:lnTo>
                    <a:pt x="3837" y="925"/>
                  </a:lnTo>
                  <a:lnTo>
                    <a:pt x="3765" y="1024"/>
                  </a:lnTo>
                  <a:lnTo>
                    <a:pt x="3693" y="1128"/>
                  </a:lnTo>
                  <a:lnTo>
                    <a:pt x="3644" y="1266"/>
                  </a:lnTo>
                  <a:lnTo>
                    <a:pt x="3527" y="1261"/>
                  </a:lnTo>
                  <a:lnTo>
                    <a:pt x="3426" y="1192"/>
                  </a:lnTo>
                  <a:lnTo>
                    <a:pt x="3399" y="1110"/>
                  </a:lnTo>
                  <a:lnTo>
                    <a:pt x="3281" y="999"/>
                  </a:lnTo>
                  <a:lnTo>
                    <a:pt x="3287" y="888"/>
                  </a:lnTo>
                  <a:lnTo>
                    <a:pt x="3228" y="792"/>
                  </a:lnTo>
                  <a:lnTo>
                    <a:pt x="3198" y="681"/>
                  </a:lnTo>
                  <a:lnTo>
                    <a:pt x="3095" y="687"/>
                  </a:lnTo>
                  <a:lnTo>
                    <a:pt x="2955" y="651"/>
                  </a:lnTo>
                  <a:lnTo>
                    <a:pt x="2840" y="607"/>
                  </a:lnTo>
                  <a:lnTo>
                    <a:pt x="2760" y="651"/>
                  </a:lnTo>
                  <a:lnTo>
                    <a:pt x="2628" y="589"/>
                  </a:lnTo>
                  <a:lnTo>
                    <a:pt x="2531" y="642"/>
                  </a:lnTo>
                  <a:lnTo>
                    <a:pt x="2411" y="582"/>
                  </a:lnTo>
                  <a:lnTo>
                    <a:pt x="2265" y="633"/>
                  </a:lnTo>
                  <a:lnTo>
                    <a:pt x="2217" y="543"/>
                  </a:lnTo>
                  <a:lnTo>
                    <a:pt x="2208" y="394"/>
                  </a:lnTo>
                  <a:lnTo>
                    <a:pt x="2165" y="243"/>
                  </a:lnTo>
                  <a:lnTo>
                    <a:pt x="2048" y="199"/>
                  </a:lnTo>
                  <a:lnTo>
                    <a:pt x="1865" y="183"/>
                  </a:lnTo>
                  <a:lnTo>
                    <a:pt x="1646" y="187"/>
                  </a:lnTo>
                  <a:lnTo>
                    <a:pt x="1649" y="93"/>
                  </a:lnTo>
                  <a:lnTo>
                    <a:pt x="1560" y="0"/>
                  </a:lnTo>
                  <a:close/>
                </a:path>
              </a:pathLst>
            </a:custGeom>
            <a:solidFill>
              <a:srgbClr val="303030"/>
            </a:solidFill>
            <a:ln w="6350" cmpd="sng">
              <a:solidFill>
                <a:srgbClr val="FFFFFF"/>
              </a:solidFill>
              <a:prstDash val="solid"/>
              <a:round/>
              <a:headEnd/>
              <a:tailEnd/>
            </a:ln>
            <a:effectLst>
              <a:outerShdw dist="28398" dir="6993903" algn="ctr" rotWithShape="0">
                <a:srgbClr val="B2B2B2">
                  <a:alpha val="50000"/>
                </a:srgbClr>
              </a:outerShdw>
            </a:effectLst>
          </p:spPr>
          <p:txBody>
            <a:bodyPr/>
            <a:lstStyle/>
            <a:p>
              <a:endParaRPr lang="zh-CN" altLang="en-US" sz="1200" kern="0">
                <a:solidFill>
                  <a:sysClr val="windowText" lastClr="000000"/>
                </a:solidFill>
              </a:endParaRPr>
            </a:p>
          </p:txBody>
        </p:sp>
        <p:sp>
          <p:nvSpPr>
            <p:cNvPr id="12" name="任意多边形 117">
              <a:extLst>
                <a:ext uri="{FF2B5EF4-FFF2-40B4-BE49-F238E27FC236}">
                  <a16:creationId xmlns:a16="http://schemas.microsoft.com/office/drawing/2014/main" id="{83E9FAE9-8867-487E-AA3F-E476562DF4EF}"/>
                </a:ext>
              </a:extLst>
            </p:cNvPr>
            <p:cNvSpPr>
              <a:spLocks/>
            </p:cNvSpPr>
            <p:nvPr/>
          </p:nvSpPr>
          <p:spPr bwMode="auto">
            <a:xfrm>
              <a:off x="1350" y="1579"/>
              <a:ext cx="452" cy="598"/>
            </a:xfrm>
            <a:custGeom>
              <a:avLst/>
              <a:gdLst/>
              <a:ahLst/>
              <a:cxnLst/>
              <a:rect l="0" t="0" r="r" b="b"/>
              <a:pathLst>
                <a:path w="2260" h="2991">
                  <a:moveTo>
                    <a:pt x="821" y="16"/>
                  </a:moveTo>
                  <a:lnTo>
                    <a:pt x="820" y="95"/>
                  </a:lnTo>
                  <a:lnTo>
                    <a:pt x="892" y="151"/>
                  </a:lnTo>
                  <a:lnTo>
                    <a:pt x="918" y="227"/>
                  </a:lnTo>
                  <a:lnTo>
                    <a:pt x="889" y="352"/>
                  </a:lnTo>
                  <a:lnTo>
                    <a:pt x="814" y="352"/>
                  </a:lnTo>
                  <a:lnTo>
                    <a:pt x="776" y="432"/>
                  </a:lnTo>
                  <a:lnTo>
                    <a:pt x="709" y="492"/>
                  </a:lnTo>
                  <a:lnTo>
                    <a:pt x="795" y="573"/>
                  </a:lnTo>
                  <a:lnTo>
                    <a:pt x="785" y="630"/>
                  </a:lnTo>
                  <a:lnTo>
                    <a:pt x="701" y="595"/>
                  </a:lnTo>
                  <a:lnTo>
                    <a:pt x="631" y="631"/>
                  </a:lnTo>
                  <a:lnTo>
                    <a:pt x="568" y="693"/>
                  </a:lnTo>
                  <a:lnTo>
                    <a:pt x="484" y="679"/>
                  </a:lnTo>
                  <a:lnTo>
                    <a:pt x="489" y="764"/>
                  </a:lnTo>
                  <a:lnTo>
                    <a:pt x="436" y="838"/>
                  </a:lnTo>
                  <a:lnTo>
                    <a:pt x="426" y="904"/>
                  </a:lnTo>
                  <a:lnTo>
                    <a:pt x="388" y="976"/>
                  </a:lnTo>
                  <a:lnTo>
                    <a:pt x="413" y="1034"/>
                  </a:lnTo>
                  <a:lnTo>
                    <a:pt x="310" y="1051"/>
                  </a:lnTo>
                  <a:lnTo>
                    <a:pt x="298" y="1102"/>
                  </a:lnTo>
                  <a:lnTo>
                    <a:pt x="313" y="1145"/>
                  </a:lnTo>
                  <a:lnTo>
                    <a:pt x="373" y="1160"/>
                  </a:lnTo>
                  <a:lnTo>
                    <a:pt x="330" y="1210"/>
                  </a:lnTo>
                  <a:lnTo>
                    <a:pt x="351" y="1285"/>
                  </a:lnTo>
                  <a:lnTo>
                    <a:pt x="277" y="1353"/>
                  </a:lnTo>
                  <a:lnTo>
                    <a:pt x="368" y="1384"/>
                  </a:lnTo>
                  <a:lnTo>
                    <a:pt x="264" y="1437"/>
                  </a:lnTo>
                  <a:lnTo>
                    <a:pt x="194" y="1469"/>
                  </a:lnTo>
                  <a:lnTo>
                    <a:pt x="139" y="1508"/>
                  </a:lnTo>
                  <a:lnTo>
                    <a:pt x="100" y="1532"/>
                  </a:lnTo>
                  <a:lnTo>
                    <a:pt x="42" y="1556"/>
                  </a:lnTo>
                  <a:lnTo>
                    <a:pt x="0" y="1620"/>
                  </a:lnTo>
                  <a:lnTo>
                    <a:pt x="36" y="1727"/>
                  </a:lnTo>
                  <a:lnTo>
                    <a:pt x="25" y="1838"/>
                  </a:lnTo>
                  <a:lnTo>
                    <a:pt x="30" y="1936"/>
                  </a:lnTo>
                  <a:lnTo>
                    <a:pt x="135" y="2000"/>
                  </a:lnTo>
                  <a:lnTo>
                    <a:pt x="226" y="2052"/>
                  </a:lnTo>
                  <a:lnTo>
                    <a:pt x="276" y="1989"/>
                  </a:lnTo>
                  <a:lnTo>
                    <a:pt x="337" y="1974"/>
                  </a:lnTo>
                  <a:lnTo>
                    <a:pt x="404" y="2044"/>
                  </a:lnTo>
                  <a:lnTo>
                    <a:pt x="424" y="2107"/>
                  </a:lnTo>
                  <a:lnTo>
                    <a:pt x="479" y="2035"/>
                  </a:lnTo>
                  <a:lnTo>
                    <a:pt x="554" y="1924"/>
                  </a:lnTo>
                  <a:lnTo>
                    <a:pt x="593" y="1986"/>
                  </a:lnTo>
                  <a:lnTo>
                    <a:pt x="613" y="2103"/>
                  </a:lnTo>
                  <a:lnTo>
                    <a:pt x="677" y="2141"/>
                  </a:lnTo>
                  <a:lnTo>
                    <a:pt x="687" y="2242"/>
                  </a:lnTo>
                  <a:lnTo>
                    <a:pt x="644" y="2293"/>
                  </a:lnTo>
                  <a:lnTo>
                    <a:pt x="687" y="2395"/>
                  </a:lnTo>
                  <a:lnTo>
                    <a:pt x="654" y="2453"/>
                  </a:lnTo>
                  <a:lnTo>
                    <a:pt x="594" y="2509"/>
                  </a:lnTo>
                  <a:cubicBezTo>
                    <a:pt x="594" y="2531"/>
                    <a:pt x="594" y="2553"/>
                    <a:pt x="594" y="2576"/>
                  </a:cubicBezTo>
                  <a:lnTo>
                    <a:pt x="611" y="2627"/>
                  </a:lnTo>
                  <a:lnTo>
                    <a:pt x="560" y="2706"/>
                  </a:lnTo>
                  <a:lnTo>
                    <a:pt x="630" y="2795"/>
                  </a:lnTo>
                  <a:lnTo>
                    <a:pt x="685" y="2882"/>
                  </a:lnTo>
                  <a:lnTo>
                    <a:pt x="750" y="2928"/>
                  </a:lnTo>
                  <a:lnTo>
                    <a:pt x="808" y="2991"/>
                  </a:lnTo>
                  <a:lnTo>
                    <a:pt x="854" y="2909"/>
                  </a:lnTo>
                  <a:lnTo>
                    <a:pt x="900" y="2948"/>
                  </a:lnTo>
                  <a:lnTo>
                    <a:pt x="967" y="2866"/>
                  </a:lnTo>
                  <a:lnTo>
                    <a:pt x="989" y="2807"/>
                  </a:lnTo>
                  <a:lnTo>
                    <a:pt x="1102" y="2789"/>
                  </a:lnTo>
                  <a:lnTo>
                    <a:pt x="1112" y="2730"/>
                  </a:lnTo>
                  <a:lnTo>
                    <a:pt x="1131" y="2655"/>
                  </a:lnTo>
                  <a:lnTo>
                    <a:pt x="1202" y="2585"/>
                  </a:lnTo>
                  <a:lnTo>
                    <a:pt x="1179" y="2530"/>
                  </a:lnTo>
                  <a:lnTo>
                    <a:pt x="1154" y="2502"/>
                  </a:lnTo>
                  <a:lnTo>
                    <a:pt x="1135" y="2444"/>
                  </a:lnTo>
                  <a:lnTo>
                    <a:pt x="1199" y="2376"/>
                  </a:lnTo>
                  <a:lnTo>
                    <a:pt x="1258" y="2364"/>
                  </a:lnTo>
                  <a:lnTo>
                    <a:pt x="1308" y="2406"/>
                  </a:lnTo>
                  <a:lnTo>
                    <a:pt x="1358" y="2436"/>
                  </a:lnTo>
                  <a:lnTo>
                    <a:pt x="1428" y="2436"/>
                  </a:lnTo>
                  <a:lnTo>
                    <a:pt x="1480" y="2478"/>
                  </a:lnTo>
                  <a:lnTo>
                    <a:pt x="1458" y="2566"/>
                  </a:lnTo>
                  <a:lnTo>
                    <a:pt x="1565" y="2540"/>
                  </a:lnTo>
                  <a:lnTo>
                    <a:pt x="1640" y="2503"/>
                  </a:lnTo>
                  <a:lnTo>
                    <a:pt x="1701" y="2539"/>
                  </a:lnTo>
                  <a:lnTo>
                    <a:pt x="1685" y="2633"/>
                  </a:lnTo>
                  <a:lnTo>
                    <a:pt x="1751" y="2685"/>
                  </a:lnTo>
                  <a:lnTo>
                    <a:pt x="1860" y="2633"/>
                  </a:lnTo>
                  <a:lnTo>
                    <a:pt x="1906" y="2681"/>
                  </a:lnTo>
                  <a:lnTo>
                    <a:pt x="1975" y="2709"/>
                  </a:lnTo>
                  <a:lnTo>
                    <a:pt x="2003" y="2769"/>
                  </a:lnTo>
                  <a:lnTo>
                    <a:pt x="2072" y="2762"/>
                  </a:lnTo>
                  <a:lnTo>
                    <a:pt x="2058" y="2669"/>
                  </a:lnTo>
                  <a:lnTo>
                    <a:pt x="2104" y="2626"/>
                  </a:lnTo>
                  <a:lnTo>
                    <a:pt x="2083" y="2580"/>
                  </a:lnTo>
                  <a:lnTo>
                    <a:pt x="2032" y="2591"/>
                  </a:lnTo>
                  <a:lnTo>
                    <a:pt x="1989" y="2563"/>
                  </a:lnTo>
                  <a:lnTo>
                    <a:pt x="1962" y="2486"/>
                  </a:lnTo>
                  <a:lnTo>
                    <a:pt x="2008" y="2421"/>
                  </a:lnTo>
                  <a:lnTo>
                    <a:pt x="2032" y="2339"/>
                  </a:lnTo>
                  <a:lnTo>
                    <a:pt x="2102" y="2331"/>
                  </a:lnTo>
                  <a:lnTo>
                    <a:pt x="2174" y="2375"/>
                  </a:lnTo>
                  <a:lnTo>
                    <a:pt x="2260" y="2294"/>
                  </a:lnTo>
                  <a:lnTo>
                    <a:pt x="2210" y="2218"/>
                  </a:lnTo>
                  <a:lnTo>
                    <a:pt x="2174" y="2168"/>
                  </a:lnTo>
                  <a:lnTo>
                    <a:pt x="2125" y="2098"/>
                  </a:lnTo>
                  <a:lnTo>
                    <a:pt x="2043" y="2093"/>
                  </a:lnTo>
                  <a:lnTo>
                    <a:pt x="2024" y="2023"/>
                  </a:lnTo>
                  <a:lnTo>
                    <a:pt x="2005" y="1965"/>
                  </a:lnTo>
                  <a:lnTo>
                    <a:pt x="2027" y="1916"/>
                  </a:lnTo>
                  <a:lnTo>
                    <a:pt x="2080" y="1873"/>
                  </a:lnTo>
                  <a:lnTo>
                    <a:pt x="2162" y="1837"/>
                  </a:lnTo>
                  <a:lnTo>
                    <a:pt x="2152" y="1781"/>
                  </a:lnTo>
                  <a:lnTo>
                    <a:pt x="2089" y="1755"/>
                  </a:lnTo>
                  <a:lnTo>
                    <a:pt x="2084" y="1678"/>
                  </a:lnTo>
                  <a:lnTo>
                    <a:pt x="2058" y="1588"/>
                  </a:lnTo>
                  <a:lnTo>
                    <a:pt x="1981" y="1592"/>
                  </a:lnTo>
                  <a:lnTo>
                    <a:pt x="1964" y="1520"/>
                  </a:lnTo>
                  <a:lnTo>
                    <a:pt x="1868" y="1527"/>
                  </a:lnTo>
                  <a:lnTo>
                    <a:pt x="1832" y="1477"/>
                  </a:lnTo>
                  <a:lnTo>
                    <a:pt x="1805" y="1407"/>
                  </a:lnTo>
                  <a:lnTo>
                    <a:pt x="1747" y="1327"/>
                  </a:lnTo>
                  <a:lnTo>
                    <a:pt x="1680" y="1267"/>
                  </a:lnTo>
                  <a:lnTo>
                    <a:pt x="1607" y="1184"/>
                  </a:lnTo>
                  <a:lnTo>
                    <a:pt x="1650" y="1085"/>
                  </a:lnTo>
                  <a:lnTo>
                    <a:pt x="1626" y="1011"/>
                  </a:lnTo>
                  <a:lnTo>
                    <a:pt x="1585" y="977"/>
                  </a:lnTo>
                  <a:lnTo>
                    <a:pt x="1527" y="962"/>
                  </a:lnTo>
                  <a:lnTo>
                    <a:pt x="1537" y="883"/>
                  </a:lnTo>
                  <a:lnTo>
                    <a:pt x="1585" y="844"/>
                  </a:lnTo>
                  <a:lnTo>
                    <a:pt x="1614" y="764"/>
                  </a:lnTo>
                  <a:lnTo>
                    <a:pt x="1631" y="677"/>
                  </a:lnTo>
                  <a:lnTo>
                    <a:pt x="1560" y="593"/>
                  </a:lnTo>
                  <a:lnTo>
                    <a:pt x="1484" y="579"/>
                  </a:lnTo>
                  <a:lnTo>
                    <a:pt x="1389" y="527"/>
                  </a:lnTo>
                  <a:lnTo>
                    <a:pt x="1375" y="450"/>
                  </a:lnTo>
                  <a:lnTo>
                    <a:pt x="1365" y="390"/>
                  </a:lnTo>
                  <a:lnTo>
                    <a:pt x="1287" y="382"/>
                  </a:lnTo>
                  <a:lnTo>
                    <a:pt x="1237" y="329"/>
                  </a:lnTo>
                  <a:lnTo>
                    <a:pt x="1206" y="257"/>
                  </a:lnTo>
                  <a:lnTo>
                    <a:pt x="1119" y="225"/>
                  </a:lnTo>
                  <a:lnTo>
                    <a:pt x="1115" y="151"/>
                  </a:lnTo>
                  <a:lnTo>
                    <a:pt x="1123" y="45"/>
                  </a:lnTo>
                  <a:lnTo>
                    <a:pt x="987" y="0"/>
                  </a:lnTo>
                  <a:lnTo>
                    <a:pt x="901" y="47"/>
                  </a:lnTo>
                  <a:lnTo>
                    <a:pt x="821" y="16"/>
                  </a:lnTo>
                  <a:close/>
                </a:path>
              </a:pathLst>
            </a:custGeom>
            <a:solidFill>
              <a:srgbClr val="0080C6"/>
            </a:solidFill>
            <a:ln w="6350" cmpd="sng">
              <a:solidFill>
                <a:srgbClr val="FFFFFF"/>
              </a:solidFill>
              <a:prstDash val="solid"/>
              <a:round/>
              <a:headEnd/>
              <a:tailEnd/>
            </a:ln>
            <a:effectLst>
              <a:outerShdw dist="28398" dir="6993903" algn="ctr" rotWithShape="0">
                <a:srgbClr val="B2B2B2">
                  <a:alpha val="50000"/>
                </a:srgbClr>
              </a:outerShdw>
            </a:effectLst>
          </p:spPr>
          <p:txBody>
            <a:bodyPr/>
            <a:lstStyle/>
            <a:p>
              <a:endParaRPr lang="zh-CN" altLang="en-US" sz="1200" kern="0">
                <a:solidFill>
                  <a:sysClr val="windowText" lastClr="000000"/>
                </a:solidFill>
              </a:endParaRPr>
            </a:p>
          </p:txBody>
        </p:sp>
      </p:grpSp>
      <p:graphicFrame>
        <p:nvGraphicFramePr>
          <p:cNvPr id="22" name="Chart 21">
            <a:extLst>
              <a:ext uri="{FF2B5EF4-FFF2-40B4-BE49-F238E27FC236}">
                <a16:creationId xmlns:a16="http://schemas.microsoft.com/office/drawing/2014/main" id="{714AF4D6-86DE-489C-A7AD-1C11DED9048C}"/>
              </a:ext>
            </a:extLst>
          </p:cNvPr>
          <p:cNvGraphicFramePr/>
          <p:nvPr>
            <p:extLst>
              <p:ext uri="{D42A27DB-BD31-4B8C-83A1-F6EECF244321}">
                <p14:modId xmlns:p14="http://schemas.microsoft.com/office/powerpoint/2010/main" val="1990524507"/>
              </p:ext>
            </p:extLst>
          </p:nvPr>
        </p:nvGraphicFramePr>
        <p:xfrm>
          <a:off x="5571003" y="1529739"/>
          <a:ext cx="4179084" cy="2624312"/>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4" name="Chart 23">
            <a:extLst>
              <a:ext uri="{FF2B5EF4-FFF2-40B4-BE49-F238E27FC236}">
                <a16:creationId xmlns:a16="http://schemas.microsoft.com/office/drawing/2014/main" id="{20D19A43-4ABB-47FD-9455-8A9059ACC702}"/>
              </a:ext>
            </a:extLst>
          </p:cNvPr>
          <p:cNvGraphicFramePr/>
          <p:nvPr>
            <p:extLst>
              <p:ext uri="{D42A27DB-BD31-4B8C-83A1-F6EECF244321}">
                <p14:modId xmlns:p14="http://schemas.microsoft.com/office/powerpoint/2010/main" val="3287539197"/>
              </p:ext>
            </p:extLst>
          </p:nvPr>
        </p:nvGraphicFramePr>
        <p:xfrm>
          <a:off x="8663168" y="4593389"/>
          <a:ext cx="3465535" cy="1831574"/>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25" name="Chart 24">
            <a:extLst>
              <a:ext uri="{FF2B5EF4-FFF2-40B4-BE49-F238E27FC236}">
                <a16:creationId xmlns:a16="http://schemas.microsoft.com/office/drawing/2014/main" id="{23D89909-FCB3-42FD-8060-0D8475CF85E0}"/>
              </a:ext>
            </a:extLst>
          </p:cNvPr>
          <p:cNvGraphicFramePr/>
          <p:nvPr>
            <p:extLst>
              <p:ext uri="{D42A27DB-BD31-4B8C-83A1-F6EECF244321}">
                <p14:modId xmlns:p14="http://schemas.microsoft.com/office/powerpoint/2010/main" val="3640389420"/>
              </p:ext>
            </p:extLst>
          </p:nvPr>
        </p:nvGraphicFramePr>
        <p:xfrm>
          <a:off x="1951544" y="4739257"/>
          <a:ext cx="2540269" cy="1831574"/>
        </p:xfrm>
        <a:graphic>
          <a:graphicData uri="http://schemas.openxmlformats.org/drawingml/2006/chart">
            <c:chart xmlns:c="http://schemas.openxmlformats.org/drawingml/2006/chart" xmlns:r="http://schemas.openxmlformats.org/officeDocument/2006/relationships" r:id="rId7"/>
          </a:graphicData>
        </a:graphic>
      </p:graphicFrame>
      <p:graphicFrame>
        <p:nvGraphicFramePr>
          <p:cNvPr id="17" name="Chart 16">
            <a:extLst>
              <a:ext uri="{FF2B5EF4-FFF2-40B4-BE49-F238E27FC236}">
                <a16:creationId xmlns:a16="http://schemas.microsoft.com/office/drawing/2014/main" id="{3E6EE216-3796-46A8-9103-88DC0407BFC2}"/>
              </a:ext>
            </a:extLst>
          </p:cNvPr>
          <p:cNvGraphicFramePr/>
          <p:nvPr>
            <p:extLst>
              <p:ext uri="{D42A27DB-BD31-4B8C-83A1-F6EECF244321}">
                <p14:modId xmlns:p14="http://schemas.microsoft.com/office/powerpoint/2010/main" val="1779566772"/>
              </p:ext>
            </p:extLst>
          </p:nvPr>
        </p:nvGraphicFramePr>
        <p:xfrm>
          <a:off x="8726465" y="1715205"/>
          <a:ext cx="3465535" cy="1798319"/>
        </p:xfrm>
        <a:graphic>
          <a:graphicData uri="http://schemas.openxmlformats.org/drawingml/2006/chart">
            <c:chart xmlns:c="http://schemas.openxmlformats.org/drawingml/2006/chart" xmlns:r="http://schemas.openxmlformats.org/officeDocument/2006/relationships" r:id="rId8"/>
          </a:graphicData>
        </a:graphic>
      </p:graphicFrame>
      <p:sp>
        <p:nvSpPr>
          <p:cNvPr id="14" name="TextBox 13">
            <a:extLst>
              <a:ext uri="{FF2B5EF4-FFF2-40B4-BE49-F238E27FC236}">
                <a16:creationId xmlns:a16="http://schemas.microsoft.com/office/drawing/2014/main" id="{6193E49E-F035-4E9B-9895-3D4331522984}"/>
              </a:ext>
            </a:extLst>
          </p:cNvPr>
          <p:cNvSpPr txBox="1"/>
          <p:nvPr/>
        </p:nvSpPr>
        <p:spPr>
          <a:xfrm>
            <a:off x="3256767" y="1147842"/>
            <a:ext cx="992777" cy="276999"/>
          </a:xfrm>
          <a:prstGeom prst="rect">
            <a:avLst/>
          </a:prstGeom>
          <a:noFill/>
        </p:spPr>
        <p:txBody>
          <a:bodyPr wrap="square">
            <a:spAutoFit/>
          </a:bodyPr>
          <a:lstStyle/>
          <a:p>
            <a:pPr marL="0" marR="0">
              <a:spcBef>
                <a:spcPts val="0"/>
              </a:spcBef>
              <a:spcAft>
                <a:spcPts val="0"/>
              </a:spcAft>
            </a:pPr>
            <a:r>
              <a:rPr lang="de-DE" sz="1200" i="1" dirty="0">
                <a:solidFill>
                  <a:srgbClr val="6E706E"/>
                </a:solidFill>
                <a:effectLst/>
                <a:latin typeface="Century Gothic" panose="020B0502020202020204" pitchFamily="34" charset="0"/>
                <a:ea typeface="Arial" panose="020B0604020202020204" pitchFamily="34" charset="0"/>
              </a:rPr>
              <a:t>Sedište</a:t>
            </a:r>
          </a:p>
        </p:txBody>
      </p:sp>
      <p:sp>
        <p:nvSpPr>
          <p:cNvPr id="15" name="TextBox 14">
            <a:extLst>
              <a:ext uri="{FF2B5EF4-FFF2-40B4-BE49-F238E27FC236}">
                <a16:creationId xmlns:a16="http://schemas.microsoft.com/office/drawing/2014/main" id="{B131365C-4542-469E-B9F8-24A578B8FC3E}"/>
              </a:ext>
            </a:extLst>
          </p:cNvPr>
          <p:cNvSpPr txBox="1"/>
          <p:nvPr/>
        </p:nvSpPr>
        <p:spPr>
          <a:xfrm>
            <a:off x="5686525" y="1139178"/>
            <a:ext cx="1751053" cy="276999"/>
          </a:xfrm>
          <a:prstGeom prst="rect">
            <a:avLst/>
          </a:prstGeom>
          <a:noFill/>
        </p:spPr>
        <p:txBody>
          <a:bodyPr wrap="square">
            <a:spAutoFit/>
          </a:bodyPr>
          <a:lstStyle/>
          <a:p>
            <a:pPr marL="0" marR="0">
              <a:spcBef>
                <a:spcPts val="0"/>
              </a:spcBef>
              <a:spcAft>
                <a:spcPts val="0"/>
              </a:spcAft>
            </a:pPr>
            <a:r>
              <a:rPr lang="de-DE" sz="1200" i="1" dirty="0">
                <a:solidFill>
                  <a:srgbClr val="6E706E"/>
                </a:solidFill>
                <a:effectLst/>
                <a:latin typeface="Century Gothic" panose="020B0502020202020204" pitchFamily="34" charset="0"/>
                <a:ea typeface="Arial" panose="020B0604020202020204" pitchFamily="34" charset="0"/>
              </a:rPr>
              <a:t>Teritorija poslovanja</a:t>
            </a:r>
          </a:p>
        </p:txBody>
      </p:sp>
      <p:sp>
        <p:nvSpPr>
          <p:cNvPr id="16" name="TextBox 15">
            <a:extLst>
              <a:ext uri="{FF2B5EF4-FFF2-40B4-BE49-F238E27FC236}">
                <a16:creationId xmlns:a16="http://schemas.microsoft.com/office/drawing/2014/main" id="{6F7ADF3A-7344-4657-B145-7CAE73DCDBEC}"/>
              </a:ext>
            </a:extLst>
          </p:cNvPr>
          <p:cNvSpPr txBox="1"/>
          <p:nvPr/>
        </p:nvSpPr>
        <p:spPr>
          <a:xfrm>
            <a:off x="8874560" y="1143549"/>
            <a:ext cx="1751053" cy="276999"/>
          </a:xfrm>
          <a:prstGeom prst="rect">
            <a:avLst/>
          </a:prstGeom>
          <a:noFill/>
        </p:spPr>
        <p:txBody>
          <a:bodyPr wrap="square">
            <a:spAutoFit/>
          </a:bodyPr>
          <a:lstStyle/>
          <a:p>
            <a:pPr marL="0" marR="0">
              <a:spcBef>
                <a:spcPts val="0"/>
              </a:spcBef>
              <a:spcAft>
                <a:spcPts val="0"/>
              </a:spcAft>
            </a:pPr>
            <a:r>
              <a:rPr lang="de-DE" sz="1200" i="1" dirty="0">
                <a:solidFill>
                  <a:srgbClr val="6E706E"/>
                </a:solidFill>
                <a:effectLst/>
                <a:latin typeface="Century Gothic" panose="020B0502020202020204" pitchFamily="34" charset="0"/>
                <a:ea typeface="Arial" panose="020B0604020202020204" pitchFamily="34" charset="0"/>
              </a:rPr>
              <a:t>Delatnost</a:t>
            </a:r>
          </a:p>
        </p:txBody>
      </p:sp>
      <p:sp>
        <p:nvSpPr>
          <p:cNvPr id="18" name="TextBox 17">
            <a:extLst>
              <a:ext uri="{FF2B5EF4-FFF2-40B4-BE49-F238E27FC236}">
                <a16:creationId xmlns:a16="http://schemas.microsoft.com/office/drawing/2014/main" id="{DD504B36-114D-4C45-9910-9E29593C9498}"/>
              </a:ext>
            </a:extLst>
          </p:cNvPr>
          <p:cNvSpPr txBox="1"/>
          <p:nvPr/>
        </p:nvSpPr>
        <p:spPr>
          <a:xfrm>
            <a:off x="2380468" y="4381089"/>
            <a:ext cx="1695932" cy="276999"/>
          </a:xfrm>
          <a:prstGeom prst="rect">
            <a:avLst/>
          </a:prstGeom>
          <a:noFill/>
        </p:spPr>
        <p:txBody>
          <a:bodyPr wrap="square">
            <a:spAutoFit/>
          </a:bodyPr>
          <a:lstStyle/>
          <a:p>
            <a:pPr marL="0" marR="0">
              <a:spcBef>
                <a:spcPts val="0"/>
              </a:spcBef>
              <a:spcAft>
                <a:spcPts val="0"/>
              </a:spcAft>
            </a:pPr>
            <a:r>
              <a:rPr lang="de-DE" sz="1200" i="1" dirty="0">
                <a:solidFill>
                  <a:srgbClr val="6E706E"/>
                </a:solidFill>
                <a:effectLst/>
                <a:latin typeface="Century Gothic" panose="020B0502020202020204" pitchFamily="34" charset="0"/>
                <a:ea typeface="Arial" panose="020B0604020202020204" pitchFamily="34" charset="0"/>
              </a:rPr>
              <a:t>Veličina preduzeća</a:t>
            </a:r>
          </a:p>
        </p:txBody>
      </p:sp>
      <p:sp>
        <p:nvSpPr>
          <p:cNvPr id="19" name="TextBox 18">
            <a:extLst>
              <a:ext uri="{FF2B5EF4-FFF2-40B4-BE49-F238E27FC236}">
                <a16:creationId xmlns:a16="http://schemas.microsoft.com/office/drawing/2014/main" id="{A45597C0-35CE-4561-93ED-49623DCED1EC}"/>
              </a:ext>
            </a:extLst>
          </p:cNvPr>
          <p:cNvSpPr txBox="1"/>
          <p:nvPr/>
        </p:nvSpPr>
        <p:spPr>
          <a:xfrm>
            <a:off x="4898128" y="4381089"/>
            <a:ext cx="3240029" cy="276999"/>
          </a:xfrm>
          <a:prstGeom prst="rect">
            <a:avLst/>
          </a:prstGeom>
          <a:noFill/>
        </p:spPr>
        <p:txBody>
          <a:bodyPr wrap="square">
            <a:spAutoFit/>
          </a:bodyPr>
          <a:lstStyle/>
          <a:p>
            <a:pPr marL="0" marR="0">
              <a:spcBef>
                <a:spcPts val="0"/>
              </a:spcBef>
              <a:spcAft>
                <a:spcPts val="0"/>
              </a:spcAft>
            </a:pPr>
            <a:r>
              <a:rPr lang="sr-Latn-RS" sz="1200" i="1" dirty="0">
                <a:solidFill>
                  <a:srgbClr val="6E706E"/>
                </a:solidFill>
                <a:latin typeface="Century Gothic" panose="020B0502020202020204" pitchFamily="34" charset="0"/>
                <a:ea typeface="Arial" panose="020B0604020202020204" pitchFamily="34" charset="0"/>
              </a:rPr>
              <a:t>Funkcija ispitanika u priv. subjektu</a:t>
            </a:r>
            <a:endParaRPr lang="de-DE" sz="1200" i="1" dirty="0">
              <a:solidFill>
                <a:srgbClr val="6E706E"/>
              </a:solidFill>
              <a:effectLst/>
              <a:latin typeface="Century Gothic" panose="020B0502020202020204" pitchFamily="34" charset="0"/>
              <a:ea typeface="Arial" panose="020B0604020202020204" pitchFamily="34" charset="0"/>
            </a:endParaRPr>
          </a:p>
        </p:txBody>
      </p:sp>
      <p:sp>
        <p:nvSpPr>
          <p:cNvPr id="20" name="TextBox 19">
            <a:extLst>
              <a:ext uri="{FF2B5EF4-FFF2-40B4-BE49-F238E27FC236}">
                <a16:creationId xmlns:a16="http://schemas.microsoft.com/office/drawing/2014/main" id="{C1E20A0C-6220-4AA3-A67D-BF230FB8F7DB}"/>
              </a:ext>
            </a:extLst>
          </p:cNvPr>
          <p:cNvSpPr txBox="1"/>
          <p:nvPr/>
        </p:nvSpPr>
        <p:spPr>
          <a:xfrm>
            <a:off x="8830652" y="4381089"/>
            <a:ext cx="2605016" cy="276999"/>
          </a:xfrm>
          <a:prstGeom prst="rect">
            <a:avLst/>
          </a:prstGeom>
          <a:noFill/>
        </p:spPr>
        <p:txBody>
          <a:bodyPr wrap="square">
            <a:spAutoFit/>
          </a:bodyPr>
          <a:lstStyle/>
          <a:p>
            <a:pPr marL="0" marR="0">
              <a:spcBef>
                <a:spcPts val="0"/>
              </a:spcBef>
              <a:spcAft>
                <a:spcPts val="0"/>
              </a:spcAft>
            </a:pPr>
            <a:r>
              <a:rPr lang="sr-Latn-RS" sz="1200" i="1" dirty="0">
                <a:solidFill>
                  <a:srgbClr val="6E706E"/>
                </a:solidFill>
                <a:effectLst/>
                <a:latin typeface="Century Gothic" panose="020B0502020202020204" pitchFamily="34" charset="0"/>
                <a:ea typeface="Arial" panose="020B0604020202020204" pitchFamily="34" charset="0"/>
              </a:rPr>
              <a:t>Privredno društvo vs preduzetnik</a:t>
            </a:r>
            <a:endParaRPr lang="de-DE" sz="1200" i="1" dirty="0">
              <a:solidFill>
                <a:srgbClr val="6E706E"/>
              </a:solidFill>
              <a:effectLst/>
              <a:latin typeface="Century Gothic" panose="020B0502020202020204" pitchFamily="34" charset="0"/>
              <a:ea typeface="Arial" panose="020B0604020202020204" pitchFamily="34" charset="0"/>
            </a:endParaRPr>
          </a:p>
        </p:txBody>
      </p:sp>
      <p:sp>
        <p:nvSpPr>
          <p:cNvPr id="2" name="Slide Number Placeholder 1">
            <a:extLst>
              <a:ext uri="{FF2B5EF4-FFF2-40B4-BE49-F238E27FC236}">
                <a16:creationId xmlns:a16="http://schemas.microsoft.com/office/drawing/2014/main" id="{D523C449-7C87-4838-98E1-6208EAC6811A}"/>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7</a:t>
            </a:fld>
            <a:endParaRPr lang="en-US" dirty="0"/>
          </a:p>
        </p:txBody>
      </p:sp>
      <p:sp>
        <p:nvSpPr>
          <p:cNvPr id="23" name="Title 10">
            <a:extLst>
              <a:ext uri="{FF2B5EF4-FFF2-40B4-BE49-F238E27FC236}">
                <a16:creationId xmlns:a16="http://schemas.microsoft.com/office/drawing/2014/main" id="{572A0F60-3D5C-4A61-B2D0-00906F00D594}"/>
              </a:ext>
            </a:extLst>
          </p:cNvPr>
          <p:cNvSpPr txBox="1">
            <a:spLocks/>
          </p:cNvSpPr>
          <p:nvPr/>
        </p:nvSpPr>
        <p:spPr>
          <a:xfrm>
            <a:off x="533968" y="145034"/>
            <a:ext cx="10515600"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sr-Latn-RS" sz="3000" dirty="0">
                <a:solidFill>
                  <a:srgbClr val="004B88"/>
                </a:solidFill>
                <a:latin typeface="Century Gothic" panose="020B0502020202020204" pitchFamily="34" charset="0"/>
              </a:rPr>
              <a:t>Uzorak</a:t>
            </a:r>
            <a:endParaRPr lang="en-US" sz="30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3542807306"/>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D922F49-E741-42EB-ADD6-6BBA98CB2F6E}"/>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70</a:t>
            </a:fld>
            <a:endParaRPr lang="en-US" dirty="0"/>
          </a:p>
        </p:txBody>
      </p:sp>
      <p:graphicFrame>
        <p:nvGraphicFramePr>
          <p:cNvPr id="5" name="Table 4">
            <a:extLst>
              <a:ext uri="{FF2B5EF4-FFF2-40B4-BE49-F238E27FC236}">
                <a16:creationId xmlns:a16="http://schemas.microsoft.com/office/drawing/2014/main" id="{549B024D-3CBF-49BB-A050-BA5341E79AC6}"/>
              </a:ext>
            </a:extLst>
          </p:cNvPr>
          <p:cNvGraphicFramePr>
            <a:graphicFrameLocks noGrp="1"/>
          </p:cNvGraphicFramePr>
          <p:nvPr>
            <p:extLst>
              <p:ext uri="{D42A27DB-BD31-4B8C-83A1-F6EECF244321}">
                <p14:modId xmlns:p14="http://schemas.microsoft.com/office/powerpoint/2010/main" val="536593931"/>
              </p:ext>
            </p:extLst>
          </p:nvPr>
        </p:nvGraphicFramePr>
        <p:xfrm>
          <a:off x="533975" y="1160812"/>
          <a:ext cx="11130479" cy="5328426"/>
        </p:xfrm>
        <a:graphic>
          <a:graphicData uri="http://schemas.openxmlformats.org/drawingml/2006/table">
            <a:tbl>
              <a:tblPr/>
              <a:tblGrid>
                <a:gridCol w="1304554">
                  <a:extLst>
                    <a:ext uri="{9D8B030D-6E8A-4147-A177-3AD203B41FA5}">
                      <a16:colId xmlns:a16="http://schemas.microsoft.com/office/drawing/2014/main" val="20000"/>
                    </a:ext>
                  </a:extLst>
                </a:gridCol>
                <a:gridCol w="393037">
                  <a:extLst>
                    <a:ext uri="{9D8B030D-6E8A-4147-A177-3AD203B41FA5}">
                      <a16:colId xmlns:a16="http://schemas.microsoft.com/office/drawing/2014/main" val="20001"/>
                    </a:ext>
                  </a:extLst>
                </a:gridCol>
                <a:gridCol w="393037">
                  <a:extLst>
                    <a:ext uri="{9D8B030D-6E8A-4147-A177-3AD203B41FA5}">
                      <a16:colId xmlns:a16="http://schemas.microsoft.com/office/drawing/2014/main" val="20002"/>
                    </a:ext>
                  </a:extLst>
                </a:gridCol>
                <a:gridCol w="393037">
                  <a:extLst>
                    <a:ext uri="{9D8B030D-6E8A-4147-A177-3AD203B41FA5}">
                      <a16:colId xmlns:a16="http://schemas.microsoft.com/office/drawing/2014/main" val="20003"/>
                    </a:ext>
                  </a:extLst>
                </a:gridCol>
                <a:gridCol w="393037">
                  <a:extLst>
                    <a:ext uri="{9D8B030D-6E8A-4147-A177-3AD203B41FA5}">
                      <a16:colId xmlns:a16="http://schemas.microsoft.com/office/drawing/2014/main" val="20004"/>
                    </a:ext>
                  </a:extLst>
                </a:gridCol>
                <a:gridCol w="393037">
                  <a:extLst>
                    <a:ext uri="{9D8B030D-6E8A-4147-A177-3AD203B41FA5}">
                      <a16:colId xmlns:a16="http://schemas.microsoft.com/office/drawing/2014/main" val="20005"/>
                    </a:ext>
                  </a:extLst>
                </a:gridCol>
                <a:gridCol w="393037">
                  <a:extLst>
                    <a:ext uri="{9D8B030D-6E8A-4147-A177-3AD203B41FA5}">
                      <a16:colId xmlns:a16="http://schemas.microsoft.com/office/drawing/2014/main" val="20006"/>
                    </a:ext>
                  </a:extLst>
                </a:gridCol>
                <a:gridCol w="393037">
                  <a:extLst>
                    <a:ext uri="{9D8B030D-6E8A-4147-A177-3AD203B41FA5}">
                      <a16:colId xmlns:a16="http://schemas.microsoft.com/office/drawing/2014/main" val="20007"/>
                    </a:ext>
                  </a:extLst>
                </a:gridCol>
                <a:gridCol w="393037">
                  <a:extLst>
                    <a:ext uri="{9D8B030D-6E8A-4147-A177-3AD203B41FA5}">
                      <a16:colId xmlns:a16="http://schemas.microsoft.com/office/drawing/2014/main" val="20008"/>
                    </a:ext>
                  </a:extLst>
                </a:gridCol>
                <a:gridCol w="393037">
                  <a:extLst>
                    <a:ext uri="{9D8B030D-6E8A-4147-A177-3AD203B41FA5}">
                      <a16:colId xmlns:a16="http://schemas.microsoft.com/office/drawing/2014/main" val="20009"/>
                    </a:ext>
                  </a:extLst>
                </a:gridCol>
                <a:gridCol w="393037">
                  <a:extLst>
                    <a:ext uri="{9D8B030D-6E8A-4147-A177-3AD203B41FA5}">
                      <a16:colId xmlns:a16="http://schemas.microsoft.com/office/drawing/2014/main" val="20010"/>
                    </a:ext>
                  </a:extLst>
                </a:gridCol>
                <a:gridCol w="393037">
                  <a:extLst>
                    <a:ext uri="{9D8B030D-6E8A-4147-A177-3AD203B41FA5}">
                      <a16:colId xmlns:a16="http://schemas.microsoft.com/office/drawing/2014/main" val="20011"/>
                    </a:ext>
                  </a:extLst>
                </a:gridCol>
                <a:gridCol w="393037">
                  <a:extLst>
                    <a:ext uri="{9D8B030D-6E8A-4147-A177-3AD203B41FA5}">
                      <a16:colId xmlns:a16="http://schemas.microsoft.com/office/drawing/2014/main" val="20012"/>
                    </a:ext>
                  </a:extLst>
                </a:gridCol>
                <a:gridCol w="393037">
                  <a:extLst>
                    <a:ext uri="{9D8B030D-6E8A-4147-A177-3AD203B41FA5}">
                      <a16:colId xmlns:a16="http://schemas.microsoft.com/office/drawing/2014/main" val="20013"/>
                    </a:ext>
                  </a:extLst>
                </a:gridCol>
                <a:gridCol w="393037">
                  <a:extLst>
                    <a:ext uri="{9D8B030D-6E8A-4147-A177-3AD203B41FA5}">
                      <a16:colId xmlns:a16="http://schemas.microsoft.com/office/drawing/2014/main" val="20014"/>
                    </a:ext>
                  </a:extLst>
                </a:gridCol>
                <a:gridCol w="393037">
                  <a:extLst>
                    <a:ext uri="{9D8B030D-6E8A-4147-A177-3AD203B41FA5}">
                      <a16:colId xmlns:a16="http://schemas.microsoft.com/office/drawing/2014/main" val="20015"/>
                    </a:ext>
                  </a:extLst>
                </a:gridCol>
                <a:gridCol w="393037">
                  <a:extLst>
                    <a:ext uri="{9D8B030D-6E8A-4147-A177-3AD203B41FA5}">
                      <a16:colId xmlns:a16="http://schemas.microsoft.com/office/drawing/2014/main" val="20016"/>
                    </a:ext>
                  </a:extLst>
                </a:gridCol>
                <a:gridCol w="393037">
                  <a:extLst>
                    <a:ext uri="{9D8B030D-6E8A-4147-A177-3AD203B41FA5}">
                      <a16:colId xmlns:a16="http://schemas.microsoft.com/office/drawing/2014/main" val="20017"/>
                    </a:ext>
                  </a:extLst>
                </a:gridCol>
                <a:gridCol w="393037">
                  <a:extLst>
                    <a:ext uri="{9D8B030D-6E8A-4147-A177-3AD203B41FA5}">
                      <a16:colId xmlns:a16="http://schemas.microsoft.com/office/drawing/2014/main" val="20018"/>
                    </a:ext>
                  </a:extLst>
                </a:gridCol>
                <a:gridCol w="393037">
                  <a:extLst>
                    <a:ext uri="{9D8B030D-6E8A-4147-A177-3AD203B41FA5}">
                      <a16:colId xmlns:a16="http://schemas.microsoft.com/office/drawing/2014/main" val="20019"/>
                    </a:ext>
                  </a:extLst>
                </a:gridCol>
                <a:gridCol w="393037">
                  <a:extLst>
                    <a:ext uri="{9D8B030D-6E8A-4147-A177-3AD203B41FA5}">
                      <a16:colId xmlns:a16="http://schemas.microsoft.com/office/drawing/2014/main" val="20020"/>
                    </a:ext>
                  </a:extLst>
                </a:gridCol>
                <a:gridCol w="393037">
                  <a:extLst>
                    <a:ext uri="{9D8B030D-6E8A-4147-A177-3AD203B41FA5}">
                      <a16:colId xmlns:a16="http://schemas.microsoft.com/office/drawing/2014/main" val="20021"/>
                    </a:ext>
                  </a:extLst>
                </a:gridCol>
                <a:gridCol w="393037">
                  <a:extLst>
                    <a:ext uri="{9D8B030D-6E8A-4147-A177-3AD203B41FA5}">
                      <a16:colId xmlns:a16="http://schemas.microsoft.com/office/drawing/2014/main" val="20022"/>
                    </a:ext>
                  </a:extLst>
                </a:gridCol>
                <a:gridCol w="393037">
                  <a:extLst>
                    <a:ext uri="{9D8B030D-6E8A-4147-A177-3AD203B41FA5}">
                      <a16:colId xmlns:a16="http://schemas.microsoft.com/office/drawing/2014/main" val="20023"/>
                    </a:ext>
                  </a:extLst>
                </a:gridCol>
                <a:gridCol w="393037">
                  <a:extLst>
                    <a:ext uri="{9D8B030D-6E8A-4147-A177-3AD203B41FA5}">
                      <a16:colId xmlns:a16="http://schemas.microsoft.com/office/drawing/2014/main" val="20024"/>
                    </a:ext>
                  </a:extLst>
                </a:gridCol>
                <a:gridCol w="393037">
                  <a:extLst>
                    <a:ext uri="{9D8B030D-6E8A-4147-A177-3AD203B41FA5}">
                      <a16:colId xmlns:a16="http://schemas.microsoft.com/office/drawing/2014/main" val="20025"/>
                    </a:ext>
                  </a:extLst>
                </a:gridCol>
              </a:tblGrid>
              <a:tr h="544286">
                <a:tc>
                  <a:txBody>
                    <a:bodyPr/>
                    <a:lstStyle/>
                    <a:p>
                      <a:pPr algn="l" fontAlgn="ctr"/>
                      <a:endParaRPr lang="en-US" sz="800" b="0" i="0" u="none" strike="noStrike" dirty="0">
                        <a:solidFill>
                          <a:srgbClr val="9933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a:solidFill>
                            <a:srgbClr val="000000"/>
                          </a:solidFill>
                          <a:latin typeface="Century Gothic" panose="020B0502020202020204" pitchFamily="34" charset="0"/>
                        </a:rPr>
                        <a:t>Veličina preduzeća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dirty="0" err="1">
                          <a:solidFill>
                            <a:srgbClr val="000000"/>
                          </a:solidFill>
                          <a:latin typeface="Century Gothic" panose="020B0502020202020204" pitchFamily="34" charset="0"/>
                        </a:rPr>
                        <a:t>Privredno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društvo</a:t>
                      </a:r>
                      <a:r>
                        <a:rPr lang="en-US" sz="800" b="0" i="0" u="none" strike="noStrike" dirty="0">
                          <a:solidFill>
                            <a:srgbClr val="000000"/>
                          </a:solidFill>
                          <a:latin typeface="Century Gothic" panose="020B0502020202020204" pitchFamily="34" charset="0"/>
                        </a:rPr>
                        <a:t> vs. </a:t>
                      </a:r>
                      <a:r>
                        <a:rPr lang="en-US" sz="800" b="0" i="0" u="none" strike="noStrike" dirty="0" err="1">
                          <a:solidFill>
                            <a:srgbClr val="000000"/>
                          </a:solidFill>
                          <a:latin typeface="Century Gothic" panose="020B0502020202020204" pitchFamily="34" charset="0"/>
                        </a:rPr>
                        <a:t>Preduzetnici</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dirty="0" err="1">
                          <a:solidFill>
                            <a:srgbClr val="000000"/>
                          </a:solidFill>
                          <a:latin typeface="Century Gothic" panose="020B0502020202020204" pitchFamily="34" charset="0"/>
                        </a:rPr>
                        <a:t>Teritorija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poslovanja</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dirty="0" err="1">
                          <a:solidFill>
                            <a:srgbClr val="000000"/>
                          </a:solidFill>
                          <a:latin typeface="Century Gothic" panose="020B0502020202020204" pitchFamily="34" charset="0"/>
                        </a:rPr>
                        <a:t>Osnivanje</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firme</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51795">
                <a:tc>
                  <a:txBody>
                    <a:bodyPr/>
                    <a:lstStyle/>
                    <a:p>
                      <a:pPr algn="l" fontAlgn="ctr"/>
                      <a:r>
                        <a:rPr lang="en-US" sz="800" b="0" i="0" u="none" strike="noStrike" dirty="0">
                          <a:solidFill>
                            <a:srgbClr val="000000"/>
                          </a:solidFill>
                          <a:latin typeface="Century Gothic" panose="020B0502020202020204" pitchFamily="34" charset="0"/>
                        </a:rPr>
                        <a:t> </a:t>
                      </a:r>
                    </a:p>
                  </a:txBody>
                  <a:tcPr marL="4003" marR="4003" marT="400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Total</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Srednje</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Malo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10+ god.</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57135">
                <a:tc>
                  <a:txBody>
                    <a:bodyPr/>
                    <a:lstStyle/>
                    <a:p>
                      <a:pPr algn="ctr" fontAlgn="ctr"/>
                      <a:r>
                        <a:rPr lang="en-US" sz="8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en-US" sz="800" b="0" i="0" u="none" strike="noStrike" dirty="0">
                          <a:solidFill>
                            <a:schemeClr val="bg1"/>
                          </a:solidFill>
                          <a:effectLst/>
                          <a:latin typeface="Century Gothic" panose="020B0502020202020204" pitchFamily="34" charset="0"/>
                        </a:rPr>
                        <a:t>109</a:t>
                      </a:r>
                    </a:p>
                  </a:txBody>
                  <a:tcPr marL="7620" marR="7620" marT="762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93</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37</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72</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68</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18</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6</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38</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25</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24</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13</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35</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52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9</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13</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7</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31</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53</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357215">
                <a:tc>
                  <a:txBody>
                    <a:bodyPr/>
                    <a:lstStyle/>
                    <a:p>
                      <a:pPr algn="r" fontAlgn="ct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(A)</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01845">
                <a:tc>
                  <a:txBody>
                    <a:bodyPr/>
                    <a:lstStyle/>
                    <a:p>
                      <a:pPr algn="l" fontAlgn="t"/>
                      <a:r>
                        <a:rPr lang="en-US" sz="800" b="0" i="0" u="none" strike="noStrike" dirty="0" err="1">
                          <a:solidFill>
                            <a:srgbClr val="000000"/>
                          </a:solidFill>
                          <a:effectLst/>
                          <a:latin typeface="Century Gothic" panose="020B0502020202020204" pitchFamily="34" charset="0"/>
                        </a:rPr>
                        <a:t>Nedovoljno</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finansija</a:t>
                      </a:r>
                      <a:r>
                        <a:rPr lang="en-US" sz="800" b="0" i="0" u="none" strike="noStrike" dirty="0">
                          <a:solidFill>
                            <a:srgbClr val="000000"/>
                          </a:solidFill>
                          <a:effectLst/>
                          <a:latin typeface="Century Gothic" panose="020B0502020202020204" pitchFamily="34" charset="0"/>
                        </a:rPr>
                        <a:t> za </a:t>
                      </a:r>
                      <a:r>
                        <a:rPr lang="en-US" sz="800" b="0" i="0" u="none" strike="noStrike" dirty="0" err="1">
                          <a:solidFill>
                            <a:srgbClr val="000000"/>
                          </a:solidFill>
                          <a:effectLst/>
                          <a:latin typeface="Century Gothic" panose="020B0502020202020204" pitchFamily="34" charset="0"/>
                        </a:rPr>
                        <a:t>inovacije</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40.4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39.8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44.4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44.4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45.8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69.2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48.6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39551909"/>
                  </a:ext>
                </a:extLst>
              </a:tr>
              <a:tr h="401845">
                <a:tc>
                  <a:txBody>
                    <a:bodyPr/>
                    <a:lstStyle/>
                    <a:p>
                      <a:pPr algn="l" fontAlgn="t"/>
                      <a:r>
                        <a:rPr lang="en-US" sz="800" b="0" i="0" u="none" strike="noStrike">
                          <a:solidFill>
                            <a:srgbClr val="000000"/>
                          </a:solidFill>
                          <a:effectLst/>
                          <a:latin typeface="Century Gothic" panose="020B0502020202020204" pitchFamily="34" charset="0"/>
                        </a:rPr>
                        <a:t>Administrativne barijere</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effectLst/>
                          <a:latin typeface="Century Gothic" panose="020B0502020202020204" pitchFamily="34" charset="0"/>
                        </a:rPr>
                        <a:t>20.2</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E</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FFFFFF"/>
                          </a:solidFill>
                          <a:effectLst/>
                          <a:latin typeface="Century Gothic" panose="020B0502020202020204" pitchFamily="34" charset="0"/>
                        </a:rPr>
                        <a:t>5</a:t>
                      </a:r>
                      <a:r>
                        <a:rPr lang="en-US" sz="800" b="1" i="0" u="none" strike="noStrike" dirty="0">
                          <a:solidFill>
                            <a:schemeClr val="bg1"/>
                          </a:solidFill>
                          <a:effectLst/>
                          <a:latin typeface="Century Gothic" panose="020B0502020202020204" pitchFamily="34" charset="0"/>
                        </a:rPr>
                        <a:t>8.</a:t>
                      </a:r>
                      <a:r>
                        <a:rPr lang="en-US" sz="800" b="0" i="0" u="none" strike="noStrike" dirty="0">
                          <a:solidFill>
                            <a:srgbClr val="FFFFFF"/>
                          </a:solidFill>
                          <a:effectLst/>
                          <a:latin typeface="Century Gothic" panose="020B0502020202020204" pitchFamily="34" charset="0"/>
                        </a:rPr>
                        <a:t>3</a:t>
                      </a:r>
                      <a:br>
                        <a:rPr lang="en-US" sz="800" b="0" i="0" u="none" strike="noStrike" dirty="0">
                          <a:solidFill>
                            <a:srgbClr val="FFFFFF"/>
                          </a:solidFill>
                          <a:effectLst/>
                          <a:latin typeface="Century Gothic" panose="020B0502020202020204" pitchFamily="34" charset="0"/>
                        </a:rPr>
                      </a:br>
                      <a:r>
                        <a:rPr lang="en-US" sz="800" b="0" i="0" u="none" strike="noStrike" dirty="0">
                          <a:solidFill>
                            <a:srgbClr val="FFFFFF"/>
                          </a:solidFill>
                          <a:effectLst/>
                          <a:latin typeface="Century Gothic" panose="020B0502020202020204" pitchFamily="34" charset="0"/>
                        </a:rPr>
                        <a:t>A E</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effectLst/>
                          <a:latin typeface="Century Gothic" panose="020B0502020202020204" pitchFamily="34" charset="0"/>
                        </a:rPr>
                        <a:t>15.1</a:t>
                      </a:r>
                      <a:br>
                        <a:rPr lang="en-US" sz="800" b="1" i="0" u="none" strike="noStrike" dirty="0">
                          <a:solidFill>
                            <a:schemeClr val="bg1"/>
                          </a:solidFill>
                          <a:effectLst/>
                          <a:latin typeface="Century Gothic" panose="020B0502020202020204" pitchFamily="34" charset="0"/>
                        </a:rPr>
                      </a:br>
                      <a:endParaRPr lang="en-US" sz="800" b="1" i="0" u="none" strike="noStrike" dirty="0">
                        <a:solidFill>
                          <a:schemeClr val="bg1"/>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effectLst/>
                          <a:latin typeface="Century Gothic" panose="020B0502020202020204" pitchFamily="34" charset="0"/>
                        </a:rPr>
                        <a:t>21.6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401845">
                <a:tc>
                  <a:txBody>
                    <a:bodyPr/>
                    <a:lstStyle/>
                    <a:p>
                      <a:pPr algn="l" fontAlgn="t"/>
                      <a:r>
                        <a:rPr lang="en-US" sz="800" b="0" i="0" u="none" strike="noStrike" dirty="0" err="1">
                          <a:solidFill>
                            <a:srgbClr val="000000"/>
                          </a:solidFill>
                          <a:effectLst/>
                          <a:latin typeface="Century Gothic" panose="020B0502020202020204" pitchFamily="34" charset="0"/>
                        </a:rPr>
                        <a:t>Previše</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konkurenata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na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tržištu</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14.7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56496557"/>
                  </a:ext>
                </a:extLst>
              </a:tr>
              <a:tr h="462492">
                <a:tc>
                  <a:txBody>
                    <a:bodyPr/>
                    <a:lstStyle/>
                    <a:p>
                      <a:pPr algn="l" fontAlgn="t"/>
                      <a:r>
                        <a:rPr lang="en-US" sz="800" b="0" i="0" u="none" strike="noStrike" dirty="0" err="1">
                          <a:solidFill>
                            <a:srgbClr val="000000"/>
                          </a:solidFill>
                          <a:effectLst/>
                          <a:latin typeface="Century Gothic" panose="020B0502020202020204" pitchFamily="34" charset="0"/>
                        </a:rPr>
                        <a:t>Poteškoće</a:t>
                      </a:r>
                      <a:r>
                        <a:rPr lang="en-US" sz="800" b="0" i="0" u="none" strike="noStrike" dirty="0">
                          <a:solidFill>
                            <a:srgbClr val="000000"/>
                          </a:solidFill>
                          <a:effectLst/>
                          <a:latin typeface="Century Gothic" panose="020B0502020202020204" pitchFamily="34" charset="0"/>
                        </a:rPr>
                        <a:t> u </a:t>
                      </a:r>
                      <a:r>
                        <a:rPr lang="en-US" sz="800" b="0" i="0" u="none" strike="noStrike" dirty="0" err="1">
                          <a:solidFill>
                            <a:srgbClr val="000000"/>
                          </a:solidFill>
                          <a:effectLst/>
                          <a:latin typeface="Century Gothic" panose="020B0502020202020204" pitchFamily="34" charset="0"/>
                        </a:rPr>
                        <a:t>dobijanju</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državnih</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grantova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subvencija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za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inovacije</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14.7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44.4</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A B</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462492">
                <a:tc>
                  <a:txBody>
                    <a:bodyPr/>
                    <a:lstStyle/>
                    <a:p>
                      <a:pPr algn="l" fontAlgn="t"/>
                      <a:r>
                        <a:rPr lang="en-US" sz="800" b="0" i="0" u="none" strike="noStrike" dirty="0" err="1">
                          <a:solidFill>
                            <a:srgbClr val="000000"/>
                          </a:solidFill>
                          <a:effectLst/>
                          <a:latin typeface="Century Gothic" panose="020B0502020202020204" pitchFamily="34" charset="0"/>
                        </a:rPr>
                        <a:t>Poteškoće</a:t>
                      </a:r>
                      <a:r>
                        <a:rPr lang="en-US" sz="800" b="0" i="0" u="none" strike="noStrike" dirty="0">
                          <a:solidFill>
                            <a:srgbClr val="000000"/>
                          </a:solidFill>
                          <a:effectLst/>
                          <a:latin typeface="Century Gothic" panose="020B0502020202020204" pitchFamily="34" charset="0"/>
                        </a:rPr>
                        <a:t> u </a:t>
                      </a:r>
                      <a:r>
                        <a:rPr lang="en-US" sz="800" b="0" i="0" u="none" strike="noStrike" dirty="0" err="1">
                          <a:solidFill>
                            <a:srgbClr val="000000"/>
                          </a:solidFill>
                          <a:effectLst/>
                          <a:latin typeface="Century Gothic" panose="020B0502020202020204" pitchFamily="34" charset="0"/>
                        </a:rPr>
                        <a:t>pribavljanju</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privatnih</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investicija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za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inovacije</a:t>
                      </a:r>
                      <a:r>
                        <a:rPr lang="en-US" sz="800" b="0" i="0" u="none" strike="noStrike" dirty="0">
                          <a:solidFill>
                            <a:srgbClr val="000000"/>
                          </a:solidFill>
                          <a:effectLst/>
                          <a:latin typeface="Century Gothic" panose="020B0502020202020204" pitchFamily="34" charset="0"/>
                        </a:rPr>
                        <a:t>.</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38.9</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A B</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66.7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38.5</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D</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14.3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8685948"/>
                  </a:ext>
                </a:extLst>
              </a:tr>
              <a:tr h="462492">
                <a:tc>
                  <a:txBody>
                    <a:bodyPr/>
                    <a:lstStyle/>
                    <a:p>
                      <a:pPr algn="l" fontAlgn="t"/>
                      <a:r>
                        <a:rPr lang="pl-PL" sz="800" b="0" i="0" u="none" strike="noStrike" dirty="0">
                          <a:solidFill>
                            <a:srgbClr val="000000"/>
                          </a:solidFill>
                          <a:effectLst/>
                          <a:latin typeface="Century Gothic" panose="020B0502020202020204" pitchFamily="34" charset="0"/>
                        </a:rPr>
                        <a:t>Nejasne tržišne potrebe za inovacijom</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42.9</a:t>
                      </a:r>
                      <a:br>
                        <a:rPr lang="en-US" sz="800" b="0" i="0" u="none" strike="noStrike" dirty="0">
                          <a:solidFill>
                            <a:srgbClr val="FFFFFF"/>
                          </a:solidFill>
                          <a:effectLst/>
                          <a:latin typeface="Century Gothic" panose="020B0502020202020204" pitchFamily="34" charset="0"/>
                        </a:rPr>
                      </a:br>
                      <a:r>
                        <a:rPr lang="en-US" sz="800" b="0" i="0" u="none" strike="noStrike" dirty="0">
                          <a:solidFill>
                            <a:srgbClr val="FFFFFF"/>
                          </a:solidFill>
                          <a:effectLst/>
                          <a:latin typeface="Century Gothic" panose="020B0502020202020204" pitchFamily="34" charset="0"/>
                        </a:rPr>
                        <a:t>A B</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76714740"/>
                  </a:ext>
                </a:extLst>
              </a:tr>
              <a:tr h="462492">
                <a:tc>
                  <a:txBody>
                    <a:bodyPr/>
                    <a:lstStyle/>
                    <a:p>
                      <a:pPr algn="l" fontAlgn="t"/>
                      <a:r>
                        <a:rPr lang="en-US" sz="800" b="0" i="0" u="none" strike="noStrike" dirty="0">
                          <a:solidFill>
                            <a:srgbClr val="000000"/>
                          </a:solidFill>
                          <a:effectLst/>
                          <a:latin typeface="Century Gothic" panose="020B0502020202020204" pitchFamily="34" charset="0"/>
                        </a:rPr>
                        <a:t>Ne </a:t>
                      </a:r>
                      <a:r>
                        <a:rPr lang="en-US" sz="800" b="0" i="0" u="none" strike="noStrike" dirty="0" err="1">
                          <a:solidFill>
                            <a:srgbClr val="000000"/>
                          </a:solidFill>
                          <a:effectLst/>
                          <a:latin typeface="Century Gothic" panose="020B0502020202020204" pitchFamily="34" charset="0"/>
                        </a:rPr>
                        <a:t>postoji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potreba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za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inoviranjem</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zbog</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postojećih</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inovacija</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275137384"/>
                  </a:ext>
                </a:extLst>
              </a:tr>
              <a:tr h="462492">
                <a:tc>
                  <a:txBody>
                    <a:bodyPr/>
                    <a:lstStyle/>
                    <a:p>
                      <a:pPr algn="l" fontAlgn="t"/>
                      <a:r>
                        <a:rPr lang="pl-PL" sz="800" b="0" i="0" u="none" strike="noStrike" dirty="0">
                          <a:solidFill>
                            <a:srgbClr val="000000"/>
                          </a:solidFill>
                          <a:effectLst/>
                          <a:latin typeface="Century Gothic" panose="020B0502020202020204" pitchFamily="34" charset="0"/>
                        </a:rPr>
                        <a:t>Niska potražnja za inovacijama na tržištu</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21.4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9.4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2219540560"/>
                  </a:ext>
                </a:extLst>
              </a:tr>
            </a:tbl>
          </a:graphicData>
        </a:graphic>
      </p:graphicFrame>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Koje od navedenih barijera su najviše uticale na nedostatak inovacija u Vašem </a:t>
            </a:r>
            <a:endParaRPr lang="sr-Latn-RS" sz="1800" dirty="0">
              <a:solidFill>
                <a:srgbClr val="004B88"/>
              </a:solidFill>
              <a:latin typeface="Century Gothic" panose="020B0502020202020204" pitchFamily="34" charset="0"/>
            </a:endParaRPr>
          </a:p>
          <a:p>
            <a:r>
              <a:rPr lang="it-IT" sz="1800" dirty="0">
                <a:solidFill>
                  <a:srgbClr val="004B88"/>
                </a:solidFill>
                <a:latin typeface="Century Gothic" panose="020B0502020202020204" pitchFamily="34" charset="0"/>
              </a:rPr>
              <a:t>preduzeću? Izaberite do 3 barijere koje su imale najveći uticaj</a:t>
            </a:r>
            <a:endParaRPr lang="en-US" sz="1800" dirty="0">
              <a:solidFill>
                <a:srgbClr val="004B88"/>
              </a:solidFill>
              <a:latin typeface="Century Gothic" panose="020B0502020202020204" pitchFamily="34" charset="0"/>
            </a:endParaRPr>
          </a:p>
        </p:txBody>
      </p:sp>
      <p:sp>
        <p:nvSpPr>
          <p:cNvPr id="10" name="Rectangle 9">
            <a:extLst>
              <a:ext uri="{FF2B5EF4-FFF2-40B4-BE49-F238E27FC236}">
                <a16:creationId xmlns:a16="http://schemas.microsoft.com/office/drawing/2014/main" id="{7BBE6E26-1930-4902-9A6F-4D6F79CDA8E8}"/>
              </a:ext>
            </a:extLst>
          </p:cNvPr>
          <p:cNvSpPr/>
          <p:nvPr/>
        </p:nvSpPr>
        <p:spPr>
          <a:xfrm>
            <a:off x="2234678" y="2459124"/>
            <a:ext cx="1164610" cy="4030113"/>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1" name="Rectangle 10">
            <a:extLst>
              <a:ext uri="{FF2B5EF4-FFF2-40B4-BE49-F238E27FC236}">
                <a16:creationId xmlns:a16="http://schemas.microsoft.com/office/drawing/2014/main" id="{E8FEFF79-8925-4EDC-A722-798605820C54}"/>
              </a:ext>
            </a:extLst>
          </p:cNvPr>
          <p:cNvSpPr/>
          <p:nvPr/>
        </p:nvSpPr>
        <p:spPr>
          <a:xfrm>
            <a:off x="4975529" y="2459125"/>
            <a:ext cx="1999046" cy="4030113"/>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2" name="Rectangle 11">
            <a:extLst>
              <a:ext uri="{FF2B5EF4-FFF2-40B4-BE49-F238E27FC236}">
                <a16:creationId xmlns:a16="http://schemas.microsoft.com/office/drawing/2014/main" id="{7701525F-F895-4A26-ADFE-F7753F134F4B}"/>
              </a:ext>
            </a:extLst>
          </p:cNvPr>
          <p:cNvSpPr/>
          <p:nvPr/>
        </p:nvSpPr>
        <p:spPr>
          <a:xfrm>
            <a:off x="7327261" y="2459123"/>
            <a:ext cx="1605716" cy="4030113"/>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3" name="Rectangle 12">
            <a:extLst>
              <a:ext uri="{FF2B5EF4-FFF2-40B4-BE49-F238E27FC236}">
                <a16:creationId xmlns:a16="http://schemas.microsoft.com/office/drawing/2014/main" id="{80E0B0E1-F593-4976-AD93-4254E98A81A6}"/>
              </a:ext>
            </a:extLst>
          </p:cNvPr>
          <p:cNvSpPr/>
          <p:nvPr/>
        </p:nvSpPr>
        <p:spPr>
          <a:xfrm>
            <a:off x="9698826" y="2459125"/>
            <a:ext cx="1164610" cy="4030113"/>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3683767933"/>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5D1B36D-D37E-4250-B65B-5F1EF58C2AC9}"/>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71</a:t>
            </a:fld>
            <a:endParaRPr lang="en-US" dirty="0"/>
          </a:p>
        </p:txBody>
      </p:sp>
      <p:graphicFrame>
        <p:nvGraphicFramePr>
          <p:cNvPr id="5" name="Table 4">
            <a:extLst>
              <a:ext uri="{FF2B5EF4-FFF2-40B4-BE49-F238E27FC236}">
                <a16:creationId xmlns:a16="http://schemas.microsoft.com/office/drawing/2014/main" id="{549B024D-3CBF-49BB-A050-BA5341E79AC6}"/>
              </a:ext>
            </a:extLst>
          </p:cNvPr>
          <p:cNvGraphicFramePr>
            <a:graphicFrameLocks noGrp="1"/>
          </p:cNvGraphicFramePr>
          <p:nvPr>
            <p:extLst>
              <p:ext uri="{D42A27DB-BD31-4B8C-83A1-F6EECF244321}">
                <p14:modId xmlns:p14="http://schemas.microsoft.com/office/powerpoint/2010/main" val="4012391336"/>
              </p:ext>
            </p:extLst>
          </p:nvPr>
        </p:nvGraphicFramePr>
        <p:xfrm>
          <a:off x="533970" y="1194435"/>
          <a:ext cx="11060160" cy="4865934"/>
        </p:xfrm>
        <a:graphic>
          <a:graphicData uri="http://schemas.openxmlformats.org/drawingml/2006/table">
            <a:tbl>
              <a:tblPr/>
              <a:tblGrid>
                <a:gridCol w="1296310">
                  <a:extLst>
                    <a:ext uri="{9D8B030D-6E8A-4147-A177-3AD203B41FA5}">
                      <a16:colId xmlns:a16="http://schemas.microsoft.com/office/drawing/2014/main" val="20000"/>
                    </a:ext>
                  </a:extLst>
                </a:gridCol>
                <a:gridCol w="390554">
                  <a:extLst>
                    <a:ext uri="{9D8B030D-6E8A-4147-A177-3AD203B41FA5}">
                      <a16:colId xmlns:a16="http://schemas.microsoft.com/office/drawing/2014/main" val="20001"/>
                    </a:ext>
                  </a:extLst>
                </a:gridCol>
                <a:gridCol w="390554">
                  <a:extLst>
                    <a:ext uri="{9D8B030D-6E8A-4147-A177-3AD203B41FA5}">
                      <a16:colId xmlns:a16="http://schemas.microsoft.com/office/drawing/2014/main" val="20002"/>
                    </a:ext>
                  </a:extLst>
                </a:gridCol>
                <a:gridCol w="390554">
                  <a:extLst>
                    <a:ext uri="{9D8B030D-6E8A-4147-A177-3AD203B41FA5}">
                      <a16:colId xmlns:a16="http://schemas.microsoft.com/office/drawing/2014/main" val="20003"/>
                    </a:ext>
                  </a:extLst>
                </a:gridCol>
                <a:gridCol w="390554">
                  <a:extLst>
                    <a:ext uri="{9D8B030D-6E8A-4147-A177-3AD203B41FA5}">
                      <a16:colId xmlns:a16="http://schemas.microsoft.com/office/drawing/2014/main" val="20004"/>
                    </a:ext>
                  </a:extLst>
                </a:gridCol>
                <a:gridCol w="390554">
                  <a:extLst>
                    <a:ext uri="{9D8B030D-6E8A-4147-A177-3AD203B41FA5}">
                      <a16:colId xmlns:a16="http://schemas.microsoft.com/office/drawing/2014/main" val="20005"/>
                    </a:ext>
                  </a:extLst>
                </a:gridCol>
                <a:gridCol w="390554">
                  <a:extLst>
                    <a:ext uri="{9D8B030D-6E8A-4147-A177-3AD203B41FA5}">
                      <a16:colId xmlns:a16="http://schemas.microsoft.com/office/drawing/2014/main" val="20006"/>
                    </a:ext>
                  </a:extLst>
                </a:gridCol>
                <a:gridCol w="390554">
                  <a:extLst>
                    <a:ext uri="{9D8B030D-6E8A-4147-A177-3AD203B41FA5}">
                      <a16:colId xmlns:a16="http://schemas.microsoft.com/office/drawing/2014/main" val="20007"/>
                    </a:ext>
                  </a:extLst>
                </a:gridCol>
                <a:gridCol w="390554">
                  <a:extLst>
                    <a:ext uri="{9D8B030D-6E8A-4147-A177-3AD203B41FA5}">
                      <a16:colId xmlns:a16="http://schemas.microsoft.com/office/drawing/2014/main" val="20008"/>
                    </a:ext>
                  </a:extLst>
                </a:gridCol>
                <a:gridCol w="390554">
                  <a:extLst>
                    <a:ext uri="{9D8B030D-6E8A-4147-A177-3AD203B41FA5}">
                      <a16:colId xmlns:a16="http://schemas.microsoft.com/office/drawing/2014/main" val="20009"/>
                    </a:ext>
                  </a:extLst>
                </a:gridCol>
                <a:gridCol w="390554">
                  <a:extLst>
                    <a:ext uri="{9D8B030D-6E8A-4147-A177-3AD203B41FA5}">
                      <a16:colId xmlns:a16="http://schemas.microsoft.com/office/drawing/2014/main" val="20010"/>
                    </a:ext>
                  </a:extLst>
                </a:gridCol>
                <a:gridCol w="390554">
                  <a:extLst>
                    <a:ext uri="{9D8B030D-6E8A-4147-A177-3AD203B41FA5}">
                      <a16:colId xmlns:a16="http://schemas.microsoft.com/office/drawing/2014/main" val="20011"/>
                    </a:ext>
                  </a:extLst>
                </a:gridCol>
                <a:gridCol w="390554">
                  <a:extLst>
                    <a:ext uri="{9D8B030D-6E8A-4147-A177-3AD203B41FA5}">
                      <a16:colId xmlns:a16="http://schemas.microsoft.com/office/drawing/2014/main" val="20012"/>
                    </a:ext>
                  </a:extLst>
                </a:gridCol>
                <a:gridCol w="390554">
                  <a:extLst>
                    <a:ext uri="{9D8B030D-6E8A-4147-A177-3AD203B41FA5}">
                      <a16:colId xmlns:a16="http://schemas.microsoft.com/office/drawing/2014/main" val="20013"/>
                    </a:ext>
                  </a:extLst>
                </a:gridCol>
                <a:gridCol w="390554">
                  <a:extLst>
                    <a:ext uri="{9D8B030D-6E8A-4147-A177-3AD203B41FA5}">
                      <a16:colId xmlns:a16="http://schemas.microsoft.com/office/drawing/2014/main" val="20014"/>
                    </a:ext>
                  </a:extLst>
                </a:gridCol>
                <a:gridCol w="390554">
                  <a:extLst>
                    <a:ext uri="{9D8B030D-6E8A-4147-A177-3AD203B41FA5}">
                      <a16:colId xmlns:a16="http://schemas.microsoft.com/office/drawing/2014/main" val="20015"/>
                    </a:ext>
                  </a:extLst>
                </a:gridCol>
                <a:gridCol w="390554">
                  <a:extLst>
                    <a:ext uri="{9D8B030D-6E8A-4147-A177-3AD203B41FA5}">
                      <a16:colId xmlns:a16="http://schemas.microsoft.com/office/drawing/2014/main" val="20016"/>
                    </a:ext>
                  </a:extLst>
                </a:gridCol>
                <a:gridCol w="390554">
                  <a:extLst>
                    <a:ext uri="{9D8B030D-6E8A-4147-A177-3AD203B41FA5}">
                      <a16:colId xmlns:a16="http://schemas.microsoft.com/office/drawing/2014/main" val="20017"/>
                    </a:ext>
                  </a:extLst>
                </a:gridCol>
                <a:gridCol w="390554">
                  <a:extLst>
                    <a:ext uri="{9D8B030D-6E8A-4147-A177-3AD203B41FA5}">
                      <a16:colId xmlns:a16="http://schemas.microsoft.com/office/drawing/2014/main" val="20018"/>
                    </a:ext>
                  </a:extLst>
                </a:gridCol>
                <a:gridCol w="390554">
                  <a:extLst>
                    <a:ext uri="{9D8B030D-6E8A-4147-A177-3AD203B41FA5}">
                      <a16:colId xmlns:a16="http://schemas.microsoft.com/office/drawing/2014/main" val="20019"/>
                    </a:ext>
                  </a:extLst>
                </a:gridCol>
                <a:gridCol w="390554">
                  <a:extLst>
                    <a:ext uri="{9D8B030D-6E8A-4147-A177-3AD203B41FA5}">
                      <a16:colId xmlns:a16="http://schemas.microsoft.com/office/drawing/2014/main" val="20020"/>
                    </a:ext>
                  </a:extLst>
                </a:gridCol>
                <a:gridCol w="390554">
                  <a:extLst>
                    <a:ext uri="{9D8B030D-6E8A-4147-A177-3AD203B41FA5}">
                      <a16:colId xmlns:a16="http://schemas.microsoft.com/office/drawing/2014/main" val="20021"/>
                    </a:ext>
                  </a:extLst>
                </a:gridCol>
                <a:gridCol w="390554">
                  <a:extLst>
                    <a:ext uri="{9D8B030D-6E8A-4147-A177-3AD203B41FA5}">
                      <a16:colId xmlns:a16="http://schemas.microsoft.com/office/drawing/2014/main" val="20022"/>
                    </a:ext>
                  </a:extLst>
                </a:gridCol>
                <a:gridCol w="390554">
                  <a:extLst>
                    <a:ext uri="{9D8B030D-6E8A-4147-A177-3AD203B41FA5}">
                      <a16:colId xmlns:a16="http://schemas.microsoft.com/office/drawing/2014/main" val="20023"/>
                    </a:ext>
                  </a:extLst>
                </a:gridCol>
                <a:gridCol w="390554">
                  <a:extLst>
                    <a:ext uri="{9D8B030D-6E8A-4147-A177-3AD203B41FA5}">
                      <a16:colId xmlns:a16="http://schemas.microsoft.com/office/drawing/2014/main" val="20024"/>
                    </a:ext>
                  </a:extLst>
                </a:gridCol>
                <a:gridCol w="390554">
                  <a:extLst>
                    <a:ext uri="{9D8B030D-6E8A-4147-A177-3AD203B41FA5}">
                      <a16:colId xmlns:a16="http://schemas.microsoft.com/office/drawing/2014/main" val="20025"/>
                    </a:ext>
                  </a:extLst>
                </a:gridCol>
              </a:tblGrid>
              <a:tr h="544286">
                <a:tc>
                  <a:txBody>
                    <a:bodyPr/>
                    <a:lstStyle/>
                    <a:p>
                      <a:pPr algn="l" fontAlgn="ctr"/>
                      <a:endParaRPr lang="en-US" sz="900" b="0" i="0" u="none" strike="noStrike" dirty="0">
                        <a:solidFill>
                          <a:srgbClr val="993300"/>
                        </a:solidFill>
                        <a:latin typeface="Calibri"/>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900" b="0" i="0" u="none" strike="noStrike" dirty="0" err="1">
                          <a:solidFill>
                            <a:srgbClr val="000000"/>
                          </a:solidFill>
                          <a:latin typeface="Century Gothic" panose="020B0502020202020204" pitchFamily="34" charset="0"/>
                        </a:rPr>
                        <a:t>Veličina</a:t>
                      </a:r>
                      <a:r>
                        <a:rPr lang="en-US" sz="900" b="0" i="0" u="none" strike="noStrike" dirty="0">
                          <a:solidFill>
                            <a:srgbClr val="000000"/>
                          </a:solidFill>
                          <a:latin typeface="Century Gothic" panose="020B0502020202020204" pitchFamily="34" charset="0"/>
                        </a:rPr>
                        <a:t> </a:t>
                      </a:r>
                      <a:r>
                        <a:rPr lang="en-US" sz="900" b="0" i="0" u="none" strike="noStrike" dirty="0" err="1">
                          <a:solidFill>
                            <a:srgbClr val="000000"/>
                          </a:solidFill>
                          <a:latin typeface="Century Gothic" panose="020B0502020202020204" pitchFamily="34" charset="0"/>
                        </a:rPr>
                        <a:t>preduzeća</a:t>
                      </a:r>
                      <a:endParaRPr lang="en-US" sz="9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900" b="0" i="0" u="none" strike="noStrike">
                          <a:solidFill>
                            <a:srgbClr val="000000"/>
                          </a:solidFill>
                          <a:latin typeface="Century Gothic" panose="020B0502020202020204" pitchFamily="34" charset="0"/>
                        </a:rPr>
                        <a:t>Privredno društvo vs. Preduzetnici</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900" b="0" i="0" u="none" strike="noStrike" dirty="0" err="1">
                          <a:solidFill>
                            <a:srgbClr val="000000"/>
                          </a:solidFill>
                          <a:latin typeface="Century Gothic" panose="020B0502020202020204" pitchFamily="34" charset="0"/>
                        </a:rPr>
                        <a:t>Teritorija</a:t>
                      </a:r>
                      <a:r>
                        <a:rPr lang="en-US" sz="900" b="0" i="0" u="none" strike="noStrike" dirty="0">
                          <a:solidFill>
                            <a:srgbClr val="000000"/>
                          </a:solidFill>
                          <a:latin typeface="Century Gothic" panose="020B0502020202020204" pitchFamily="34" charset="0"/>
                        </a:rPr>
                        <a:t> </a:t>
                      </a:r>
                      <a:r>
                        <a:rPr lang="en-US" sz="900" b="0" i="0" u="none" strike="noStrike" dirty="0" err="1">
                          <a:solidFill>
                            <a:srgbClr val="000000"/>
                          </a:solidFill>
                          <a:latin typeface="Century Gothic" panose="020B0502020202020204" pitchFamily="34" charset="0"/>
                        </a:rPr>
                        <a:t>poslovanja</a:t>
                      </a:r>
                      <a:endParaRPr lang="en-US" sz="9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900" b="0" i="0" u="none" strike="noStrike">
                          <a:solidFill>
                            <a:srgbClr val="000000"/>
                          </a:solidFill>
                          <a:latin typeface="Century Gothic" panose="020B0502020202020204" pitchFamily="34" charset="0"/>
                        </a:rPr>
                        <a:t>Sedište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900" b="0" i="0" u="none" strike="noStrike">
                          <a:solidFill>
                            <a:srgbClr val="000000"/>
                          </a:solidFill>
                          <a:latin typeface="Century Gothic" panose="020B0502020202020204" pitchFamily="34" charset="0"/>
                        </a:rPr>
                        <a:t>Delatnost</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900" b="0" i="0" u="none" strike="noStrike" dirty="0" err="1">
                          <a:solidFill>
                            <a:srgbClr val="000000"/>
                          </a:solidFill>
                          <a:latin typeface="Century Gothic" panose="020B0502020202020204" pitchFamily="34" charset="0"/>
                        </a:rPr>
                        <a:t>Osnivanje</a:t>
                      </a:r>
                      <a:r>
                        <a:rPr lang="en-US" sz="900" b="0" i="0" u="none" strike="noStrike" dirty="0">
                          <a:solidFill>
                            <a:srgbClr val="000000"/>
                          </a:solidFill>
                          <a:latin typeface="Century Gothic" panose="020B0502020202020204" pitchFamily="34" charset="0"/>
                        </a:rPr>
                        <a:t> </a:t>
                      </a:r>
                      <a:r>
                        <a:rPr lang="en-US" sz="900" b="0" i="0" u="none" strike="noStrike" dirty="0" err="1">
                          <a:solidFill>
                            <a:srgbClr val="000000"/>
                          </a:solidFill>
                          <a:latin typeface="Century Gothic" panose="020B0502020202020204" pitchFamily="34" charset="0"/>
                        </a:rPr>
                        <a:t>firme</a:t>
                      </a:r>
                      <a:endParaRPr lang="en-US" sz="9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51795">
                <a:tc>
                  <a:txBody>
                    <a:bodyPr/>
                    <a:lstStyle/>
                    <a:p>
                      <a:pPr algn="l" fontAlgn="ctr"/>
                      <a:r>
                        <a:rPr lang="en-US" sz="900" b="0" i="0" u="none" strike="noStrike" dirty="0">
                          <a:solidFill>
                            <a:srgbClr val="000000"/>
                          </a:solidFill>
                          <a:latin typeface="Calibri"/>
                        </a:rPr>
                        <a:t> </a:t>
                      </a:r>
                    </a:p>
                  </a:txBody>
                  <a:tcPr marL="4003" marR="4003" marT="400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Total</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dirty="0" err="1">
                          <a:solidFill>
                            <a:srgbClr val="000000"/>
                          </a:solidFill>
                          <a:latin typeface="Century Gothic" panose="020B0502020202020204" pitchFamily="34" charset="0"/>
                        </a:rPr>
                        <a:t>Veliko</a:t>
                      </a:r>
                      <a:endParaRPr lang="en-US" sz="9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dirty="0" err="1">
                          <a:solidFill>
                            <a:srgbClr val="000000"/>
                          </a:solidFill>
                          <a:latin typeface="Century Gothic" panose="020B0502020202020204" pitchFamily="34" charset="0"/>
                        </a:rPr>
                        <a:t>Srednje</a:t>
                      </a:r>
                      <a:endParaRPr lang="en-US" sz="9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Malo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Mikro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Privredno društvo</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Preduzetnik</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Lokalni nivo (grad)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Regionalni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Nacionalni nivo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Region Zapadnog Balkana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Evropski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Drugi kontitenti</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Beograd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Vojvodina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Istočna i Južna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Šumadija i Zapadna Srbija</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proizvodnja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trgovina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usluga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drugo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Do 2 god.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2-5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5-10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10+ god.</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57135">
                <a:tc>
                  <a:txBody>
                    <a:bodyPr/>
                    <a:lstStyle/>
                    <a:p>
                      <a:pPr algn="ctr" fontAlgn="ctr"/>
                      <a:r>
                        <a:rPr lang="en-US" sz="9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en-US" sz="900" b="0" i="0" u="none" strike="noStrike" dirty="0">
                          <a:solidFill>
                            <a:schemeClr val="bg1"/>
                          </a:solidFill>
                          <a:effectLst/>
                          <a:latin typeface="Century Gothic" panose="020B0502020202020204" pitchFamily="34" charset="0"/>
                        </a:rPr>
                        <a:t>109</a:t>
                      </a:r>
                    </a:p>
                  </a:txBody>
                  <a:tcPr marL="7620" marR="7620" marT="762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12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93</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37</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72</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68</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14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18</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a:solidFill>
                            <a:schemeClr val="bg1"/>
                          </a:solidFill>
                          <a:effectLst/>
                          <a:latin typeface="Century Gothic" panose="020B0502020202020204" pitchFamily="34" charset="0"/>
                        </a:rPr>
                        <a:t>6</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0</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38</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25</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22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24</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13</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35</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52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9</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13</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7</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31</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900" b="0" i="0" u="none" strike="noStrike" dirty="0">
                          <a:solidFill>
                            <a:schemeClr val="bg1"/>
                          </a:solidFill>
                          <a:effectLst/>
                          <a:latin typeface="Century Gothic" panose="020B0502020202020204" pitchFamily="34" charset="0"/>
                        </a:rPr>
                        <a:t>53</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357215">
                <a:tc>
                  <a:txBody>
                    <a:bodyPr/>
                    <a:lstStyle/>
                    <a:p>
                      <a:pPr algn="r" fontAlgn="ctr"/>
                      <a:endParaRPr lang="en-US" sz="900" b="0"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(A)</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dirty="0">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(F)</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(G)</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9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01845">
                <a:tc>
                  <a:txBody>
                    <a:bodyPr/>
                    <a:lstStyle/>
                    <a:p>
                      <a:pPr algn="l" fontAlgn="t"/>
                      <a:r>
                        <a:rPr lang="en-US" sz="900" b="0" i="0" u="none" strike="noStrike" dirty="0" err="1">
                          <a:solidFill>
                            <a:srgbClr val="000000"/>
                          </a:solidFill>
                          <a:effectLst/>
                          <a:latin typeface="Century Gothic" panose="020B0502020202020204" pitchFamily="34" charset="0"/>
                        </a:rPr>
                        <a:t>Okolnosti</a:t>
                      </a:r>
                      <a:r>
                        <a:rPr lang="en-US" sz="900" b="0" i="0" u="none" strike="noStrike" dirty="0">
                          <a:solidFill>
                            <a:srgbClr val="000000"/>
                          </a:solidFill>
                          <a:effectLst/>
                          <a:latin typeface="Century Gothic" panose="020B0502020202020204" pitchFamily="34" charset="0"/>
                        </a:rPr>
                        <a:t> </a:t>
                      </a:r>
                      <a:r>
                        <a:rPr lang="en-US" sz="900" b="0" i="0" u="none" strike="noStrike" dirty="0" err="1">
                          <a:solidFill>
                            <a:srgbClr val="000000"/>
                          </a:solidFill>
                          <a:effectLst/>
                          <a:latin typeface="Century Gothic" panose="020B0502020202020204" pitchFamily="34" charset="0"/>
                        </a:rPr>
                        <a:t>usled</a:t>
                      </a:r>
                      <a:r>
                        <a:rPr lang="en-US" sz="900" b="0" i="0" u="none" strike="noStrike" dirty="0">
                          <a:solidFill>
                            <a:srgbClr val="000000"/>
                          </a:solidFill>
                          <a:effectLst/>
                          <a:latin typeface="Century Gothic" panose="020B0502020202020204" pitchFamily="34" charset="0"/>
                        </a:rPr>
                        <a:t> Covid </a:t>
                      </a:r>
                      <a:r>
                        <a:rPr lang="en-US" sz="900" b="0" i="0" u="none" strike="noStrike" dirty="0" err="1">
                          <a:solidFill>
                            <a:srgbClr val="000000"/>
                          </a:solidFill>
                          <a:effectLst/>
                          <a:latin typeface="Century Gothic" panose="020B0502020202020204" pitchFamily="34" charset="0"/>
                        </a:rPr>
                        <a:t>pandemije</a:t>
                      </a:r>
                      <a:endParaRPr lang="en-US" sz="9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dirty="0">
                          <a:solidFill>
                            <a:srgbClr val="000000"/>
                          </a:solidFill>
                          <a:effectLst/>
                          <a:latin typeface="Century Gothic" panose="020B0502020202020204" pitchFamily="34" charset="0"/>
                        </a:rPr>
                        <a:t>8.3</a:t>
                      </a:r>
                      <a:br>
                        <a:rPr lang="en-US" sz="900" b="0" i="0" u="none" strike="noStrike" dirty="0">
                          <a:solidFill>
                            <a:srgbClr val="000000"/>
                          </a:solidFill>
                          <a:effectLst/>
                          <a:latin typeface="Century Gothic" panose="020B0502020202020204" pitchFamily="34" charset="0"/>
                        </a:rPr>
                      </a:br>
                      <a:endParaRPr lang="en-US" sz="9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9.7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8.1</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8.3</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10.3</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7.1</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5.6</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10.5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9.1</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12.5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13.5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22.2</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15.4</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6.5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9.4</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39551909"/>
                  </a:ext>
                </a:extLst>
              </a:tr>
              <a:tr h="401845">
                <a:tc>
                  <a:txBody>
                    <a:bodyPr/>
                    <a:lstStyle/>
                    <a:p>
                      <a:pPr algn="l" fontAlgn="t"/>
                      <a:r>
                        <a:rPr lang="en-US" sz="900" b="0" i="0" u="none" strike="noStrike" dirty="0" err="1">
                          <a:solidFill>
                            <a:srgbClr val="000000"/>
                          </a:solidFill>
                          <a:effectLst/>
                          <a:latin typeface="Century Gothic" panose="020B0502020202020204" pitchFamily="34" charset="0"/>
                        </a:rPr>
                        <a:t>Nedostatak</a:t>
                      </a:r>
                      <a:r>
                        <a:rPr lang="en-US" sz="900" b="0" i="0" u="none" strike="noStrike" dirty="0">
                          <a:solidFill>
                            <a:srgbClr val="000000"/>
                          </a:solidFill>
                          <a:effectLst/>
                          <a:latin typeface="Century Gothic" panose="020B0502020202020204" pitchFamily="34" charset="0"/>
                        </a:rPr>
                        <a:t> </a:t>
                      </a:r>
                      <a:r>
                        <a:rPr lang="en-US" sz="900" b="0" i="0" u="none" strike="noStrike" dirty="0" err="1">
                          <a:solidFill>
                            <a:srgbClr val="000000"/>
                          </a:solidFill>
                          <a:effectLst/>
                          <a:latin typeface="Century Gothic" panose="020B0502020202020204" pitchFamily="34" charset="0"/>
                        </a:rPr>
                        <a:t>obučenog</a:t>
                      </a:r>
                      <a:r>
                        <a:rPr lang="en-US" sz="900" b="0" i="0" u="none" strike="noStrike" dirty="0">
                          <a:solidFill>
                            <a:srgbClr val="000000"/>
                          </a:solidFill>
                          <a:effectLst/>
                          <a:latin typeface="Century Gothic" panose="020B0502020202020204" pitchFamily="34" charset="0"/>
                        </a:rPr>
                        <a:t> </a:t>
                      </a:r>
                      <a:r>
                        <a:rPr lang="en-US" sz="900" b="0" i="0" u="none" strike="noStrike" dirty="0" err="1">
                          <a:solidFill>
                            <a:srgbClr val="000000"/>
                          </a:solidFill>
                          <a:effectLst/>
                          <a:latin typeface="Century Gothic" panose="020B0502020202020204" pitchFamily="34" charset="0"/>
                        </a:rPr>
                        <a:t>kadra</a:t>
                      </a:r>
                      <a:endParaRPr lang="en-US" sz="9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Century Gothic" panose="020B0502020202020204" pitchFamily="34" charset="0"/>
                        </a:rPr>
                        <a:t>8.3</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16.7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7.5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5.4</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9.7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11.8</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7.1</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10.5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9.1</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4.2</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15.4</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dirty="0">
                          <a:solidFill>
                            <a:srgbClr val="000000"/>
                          </a:solidFill>
                          <a:effectLst/>
                          <a:latin typeface="Century Gothic" panose="020B0502020202020204" pitchFamily="34" charset="0"/>
                        </a:rPr>
                        <a:t>2.9</a:t>
                      </a:r>
                      <a:br>
                        <a:rPr lang="en-US" sz="900" b="0" i="0" u="none" strike="noStrike" dirty="0">
                          <a:solidFill>
                            <a:srgbClr val="000000"/>
                          </a:solidFill>
                          <a:effectLst/>
                          <a:latin typeface="Century Gothic" panose="020B0502020202020204" pitchFamily="34" charset="0"/>
                        </a:rPr>
                      </a:br>
                      <a:endParaRPr lang="en-US" sz="9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9.6</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11.1</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7.7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3.2</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dirty="0">
                          <a:solidFill>
                            <a:srgbClr val="000000"/>
                          </a:solidFill>
                          <a:effectLst/>
                          <a:latin typeface="Century Gothic" panose="020B0502020202020204" pitchFamily="34" charset="0"/>
                        </a:rPr>
                        <a:t>13.2</a:t>
                      </a:r>
                      <a:br>
                        <a:rPr lang="en-US" sz="900" b="0" i="0" u="none" strike="noStrike" dirty="0">
                          <a:solidFill>
                            <a:srgbClr val="000000"/>
                          </a:solidFill>
                          <a:effectLst/>
                          <a:latin typeface="Century Gothic" panose="020B0502020202020204" pitchFamily="34" charset="0"/>
                        </a:rPr>
                      </a:br>
                      <a:endParaRPr lang="en-US" sz="9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401845">
                <a:tc>
                  <a:txBody>
                    <a:bodyPr/>
                    <a:lstStyle/>
                    <a:p>
                      <a:pPr algn="l" fontAlgn="t"/>
                      <a:r>
                        <a:rPr lang="en-US" sz="900" b="0" i="0" u="none" strike="noStrike" dirty="0" err="1">
                          <a:solidFill>
                            <a:srgbClr val="000000"/>
                          </a:solidFill>
                          <a:effectLst/>
                          <a:latin typeface="Century Gothic" panose="020B0502020202020204" pitchFamily="34" charset="0"/>
                        </a:rPr>
                        <a:t>Nema</a:t>
                      </a:r>
                      <a:r>
                        <a:rPr lang="en-US" sz="900" b="0" i="0" u="none" strike="noStrike" dirty="0">
                          <a:solidFill>
                            <a:srgbClr val="000000"/>
                          </a:solidFill>
                          <a:effectLst/>
                          <a:latin typeface="Century Gothic" panose="020B0502020202020204" pitchFamily="34" charset="0"/>
                        </a:rPr>
                        <a:t> </a:t>
                      </a:r>
                      <a:r>
                        <a:rPr lang="en-US" sz="900" b="0" i="0" u="none" strike="noStrike" dirty="0" err="1">
                          <a:solidFill>
                            <a:srgbClr val="000000"/>
                          </a:solidFill>
                          <a:effectLst/>
                          <a:latin typeface="Century Gothic" panose="020B0502020202020204" pitchFamily="34" charset="0"/>
                        </a:rPr>
                        <a:t>dovoljno</a:t>
                      </a:r>
                      <a:r>
                        <a:rPr lang="en-US" sz="900" b="0" i="0" u="none" strike="noStrike" dirty="0">
                          <a:solidFill>
                            <a:srgbClr val="000000"/>
                          </a:solidFill>
                          <a:effectLst/>
                          <a:latin typeface="Century Gothic" panose="020B0502020202020204" pitchFamily="34" charset="0"/>
                        </a:rPr>
                        <a:t> </a:t>
                      </a:r>
                      <a:r>
                        <a:rPr lang="en-US" sz="900" b="0" i="0" u="none" strike="noStrike" dirty="0" err="1">
                          <a:solidFill>
                            <a:srgbClr val="000000"/>
                          </a:solidFill>
                          <a:effectLst/>
                          <a:latin typeface="Century Gothic" panose="020B0502020202020204" pitchFamily="34" charset="0"/>
                        </a:rPr>
                        <a:t>inovativnih</a:t>
                      </a:r>
                      <a:r>
                        <a:rPr lang="en-US" sz="900" b="0" i="0" u="none" strike="noStrike" dirty="0">
                          <a:solidFill>
                            <a:srgbClr val="000000"/>
                          </a:solidFill>
                          <a:effectLst/>
                          <a:latin typeface="Century Gothic" panose="020B0502020202020204" pitchFamily="34" charset="0"/>
                        </a:rPr>
                        <a:t> </a:t>
                      </a:r>
                      <a:r>
                        <a:rPr lang="en-US" sz="900" b="0" i="0" u="none" strike="noStrike" dirty="0" err="1">
                          <a:solidFill>
                            <a:srgbClr val="000000"/>
                          </a:solidFill>
                          <a:effectLst/>
                          <a:latin typeface="Century Gothic" panose="020B0502020202020204" pitchFamily="34" charset="0"/>
                        </a:rPr>
                        <a:t>ideja</a:t>
                      </a:r>
                      <a:endParaRPr lang="en-US" sz="9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Century Gothic" panose="020B0502020202020204" pitchFamily="34" charset="0"/>
                        </a:rPr>
                        <a:t>5.5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16.7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4.3</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5.4</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5.6</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dirty="0">
                          <a:solidFill>
                            <a:srgbClr val="000000"/>
                          </a:solidFill>
                          <a:effectLst/>
                          <a:latin typeface="Century Gothic" panose="020B0502020202020204" pitchFamily="34" charset="0"/>
                        </a:rPr>
                        <a:t>5.9</a:t>
                      </a:r>
                      <a:br>
                        <a:rPr lang="en-US" sz="900" b="0" i="0" u="none" strike="noStrike" dirty="0">
                          <a:solidFill>
                            <a:srgbClr val="000000"/>
                          </a:solidFill>
                          <a:effectLst/>
                          <a:latin typeface="Century Gothic" panose="020B0502020202020204" pitchFamily="34" charset="0"/>
                        </a:rPr>
                      </a:br>
                      <a:endParaRPr lang="en-US" sz="9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dirty="0">
                          <a:solidFill>
                            <a:srgbClr val="000000"/>
                          </a:solidFill>
                          <a:effectLst/>
                          <a:latin typeface="Century Gothic" panose="020B0502020202020204" pitchFamily="34" charset="0"/>
                        </a:rPr>
                        <a:t>7.1</a:t>
                      </a:r>
                      <a:br>
                        <a:rPr lang="en-US" sz="900" b="0" i="0" u="none" strike="noStrike" dirty="0">
                          <a:solidFill>
                            <a:srgbClr val="000000"/>
                          </a:solidFill>
                          <a:effectLst/>
                          <a:latin typeface="Century Gothic" panose="020B0502020202020204" pitchFamily="34" charset="0"/>
                        </a:rPr>
                      </a:br>
                      <a:endParaRPr lang="en-US" sz="9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16.7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5.3</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9.1</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8.3</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2.9</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7.7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11.1</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7.7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6.5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5.7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56496557"/>
                  </a:ext>
                </a:extLst>
              </a:tr>
              <a:tr h="462492">
                <a:tc>
                  <a:txBody>
                    <a:bodyPr/>
                    <a:lstStyle/>
                    <a:p>
                      <a:pPr algn="l" fontAlgn="t"/>
                      <a:r>
                        <a:rPr lang="pl-PL" sz="900" b="0" i="0" u="none" strike="noStrike" dirty="0">
                          <a:solidFill>
                            <a:srgbClr val="000000"/>
                          </a:solidFill>
                          <a:effectLst/>
                          <a:latin typeface="Century Gothic" panose="020B0502020202020204" pitchFamily="34" charset="0"/>
                        </a:rPr>
                        <a:t>Ne postoji potreba za inoviranjem zbog niske konkurencije na tržištu</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Century Gothic" panose="020B0502020202020204" pitchFamily="34" charset="0"/>
                        </a:rPr>
                        <a:t>1.8</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2.2</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2.7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1.4</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5.6</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dirty="0">
                          <a:solidFill>
                            <a:srgbClr val="000000"/>
                          </a:solidFill>
                          <a:effectLst/>
                          <a:latin typeface="Century Gothic" panose="020B0502020202020204" pitchFamily="34" charset="0"/>
                        </a:rPr>
                        <a:t>2.6</a:t>
                      </a:r>
                      <a:br>
                        <a:rPr lang="en-US" sz="900" b="0" i="0" u="none" strike="noStrike" dirty="0">
                          <a:solidFill>
                            <a:srgbClr val="000000"/>
                          </a:solidFill>
                          <a:effectLst/>
                          <a:latin typeface="Century Gothic" panose="020B0502020202020204" pitchFamily="34" charset="0"/>
                        </a:rPr>
                      </a:br>
                      <a:endParaRPr lang="en-US" sz="9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4.5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5.7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3.8</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462492">
                <a:tc>
                  <a:txBody>
                    <a:bodyPr/>
                    <a:lstStyle/>
                    <a:p>
                      <a:pPr algn="l" fontAlgn="t"/>
                      <a:r>
                        <a:rPr lang="en-US" sz="900" b="0" i="0" u="none" strike="noStrike" dirty="0" err="1">
                          <a:solidFill>
                            <a:srgbClr val="000000"/>
                          </a:solidFill>
                          <a:effectLst/>
                          <a:latin typeface="Century Gothic" panose="020B0502020202020204" pitchFamily="34" charset="0"/>
                        </a:rPr>
                        <a:t>Neadekvatan</a:t>
                      </a:r>
                      <a:r>
                        <a:rPr lang="en-US" sz="900" b="0" i="0" u="none" strike="noStrike" dirty="0">
                          <a:solidFill>
                            <a:srgbClr val="000000"/>
                          </a:solidFill>
                          <a:effectLst/>
                          <a:latin typeface="Century Gothic" panose="020B0502020202020204" pitchFamily="34" charset="0"/>
                        </a:rPr>
                        <a:t> </a:t>
                      </a:r>
                      <a:r>
                        <a:rPr lang="en-US" sz="900" b="0" i="0" u="none" strike="noStrike" dirty="0" err="1">
                          <a:solidFill>
                            <a:srgbClr val="000000"/>
                          </a:solidFill>
                          <a:effectLst/>
                          <a:latin typeface="Century Gothic" panose="020B0502020202020204" pitchFamily="34" charset="0"/>
                        </a:rPr>
                        <a:t>regulatorni</a:t>
                      </a:r>
                      <a:r>
                        <a:rPr lang="en-US" sz="900" b="0" i="0" u="none" strike="noStrike" dirty="0">
                          <a:solidFill>
                            <a:srgbClr val="000000"/>
                          </a:solidFill>
                          <a:effectLst/>
                          <a:latin typeface="Century Gothic" panose="020B0502020202020204" pitchFamily="34" charset="0"/>
                        </a:rPr>
                        <a:t> </a:t>
                      </a:r>
                      <a:r>
                        <a:rPr lang="en-US" sz="900" b="0" i="0" u="none" strike="noStrike" dirty="0" err="1">
                          <a:solidFill>
                            <a:srgbClr val="000000"/>
                          </a:solidFill>
                          <a:effectLst/>
                          <a:latin typeface="Century Gothic" panose="020B0502020202020204" pitchFamily="34" charset="0"/>
                        </a:rPr>
                        <a:t>okvir</a:t>
                      </a:r>
                      <a:endParaRPr lang="en-US" sz="9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Century Gothic" panose="020B0502020202020204" pitchFamily="34" charset="0"/>
                        </a:rPr>
                        <a:t>1.8</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8.3</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1.1</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2.8</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1" i="0" u="none" strike="noStrike" dirty="0">
                          <a:solidFill>
                            <a:schemeClr val="bg1"/>
                          </a:solidFill>
                          <a:effectLst/>
                          <a:latin typeface="Century Gothic" panose="020B0502020202020204" pitchFamily="34" charset="0"/>
                        </a:rPr>
                        <a:t>11.1</a:t>
                      </a:r>
                      <a:br>
                        <a:rPr lang="en-US" sz="900" b="1" i="0" u="none" strike="noStrike" dirty="0">
                          <a:solidFill>
                            <a:schemeClr val="bg1"/>
                          </a:solidFill>
                          <a:effectLst/>
                          <a:latin typeface="Century Gothic" panose="020B0502020202020204" pitchFamily="34" charset="0"/>
                        </a:rPr>
                      </a:br>
                      <a:r>
                        <a:rPr lang="en-US" sz="900" b="1" i="0" u="none" strike="noStrike" dirty="0">
                          <a:solidFill>
                            <a:schemeClr val="bg1"/>
                          </a:solidFill>
                          <a:effectLst/>
                          <a:latin typeface="Century Gothic" panose="020B0502020202020204" pitchFamily="34" charset="0"/>
                        </a:rPr>
                        <a:t>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1" i="0" u="none" strike="noStrike" dirty="0">
                          <a:solidFill>
                            <a:schemeClr val="bg1"/>
                          </a:solidFill>
                          <a:effectLst/>
                          <a:latin typeface="Century Gothic" panose="020B0502020202020204" pitchFamily="34" charset="0"/>
                        </a:rPr>
                        <a:t>9.1</a:t>
                      </a:r>
                      <a:br>
                        <a:rPr lang="en-US" sz="900" b="1" i="0" u="none" strike="noStrike" dirty="0">
                          <a:solidFill>
                            <a:schemeClr val="bg1"/>
                          </a:solidFill>
                          <a:effectLst/>
                          <a:latin typeface="Century Gothic" panose="020B0502020202020204" pitchFamily="34" charset="0"/>
                        </a:rPr>
                      </a:br>
                      <a:r>
                        <a:rPr lang="en-US" sz="900" b="1" i="0" u="none" strike="noStrike" dirty="0">
                          <a:solidFill>
                            <a:schemeClr val="bg1"/>
                          </a:solidFill>
                          <a:effectLst/>
                          <a:latin typeface="Century Gothic" panose="020B0502020202020204" pitchFamily="34" charset="0"/>
                        </a:rPr>
                        <a:t>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3.8</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6.5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8685948"/>
                  </a:ext>
                </a:extLst>
              </a:tr>
              <a:tr h="462492">
                <a:tc>
                  <a:txBody>
                    <a:bodyPr/>
                    <a:lstStyle/>
                    <a:p>
                      <a:pPr algn="l" fontAlgn="t"/>
                      <a:r>
                        <a:rPr lang="en-US" sz="900" b="0" i="0" u="none" strike="noStrike" dirty="0">
                          <a:solidFill>
                            <a:srgbClr val="000000"/>
                          </a:solidFill>
                          <a:effectLst/>
                          <a:latin typeface="Century Gothic" panose="020B0502020202020204" pitchFamily="34" charset="0"/>
                        </a:rPr>
                        <a:t>Ne </a:t>
                      </a:r>
                      <a:r>
                        <a:rPr lang="en-US" sz="900" b="0" i="0" u="none" strike="noStrike" dirty="0" err="1">
                          <a:solidFill>
                            <a:srgbClr val="000000"/>
                          </a:solidFill>
                          <a:effectLst/>
                          <a:latin typeface="Century Gothic" panose="020B0502020202020204" pitchFamily="34" charset="0"/>
                        </a:rPr>
                        <a:t>znam</a:t>
                      </a:r>
                      <a:endParaRPr lang="en-US" sz="9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Century Gothic" panose="020B0502020202020204" pitchFamily="34" charset="0"/>
                        </a:rPr>
                        <a:t>17.4</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25</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8.3</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18.3</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21.6</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15.3</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20.6</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7.1</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11.1</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33.3</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16.7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13.2</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28</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13.6</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16.7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dirty="0">
                          <a:solidFill>
                            <a:srgbClr val="000000"/>
                          </a:solidFill>
                          <a:effectLst/>
                          <a:latin typeface="Century Gothic" panose="020B0502020202020204" pitchFamily="34" charset="0"/>
                        </a:rPr>
                        <a:t>7.7</a:t>
                      </a:r>
                      <a:br>
                        <a:rPr lang="en-US" sz="900" b="0" i="0" u="none" strike="noStrike" dirty="0">
                          <a:solidFill>
                            <a:srgbClr val="000000"/>
                          </a:solidFill>
                          <a:effectLst/>
                          <a:latin typeface="Century Gothic" panose="020B0502020202020204" pitchFamily="34" charset="0"/>
                        </a:rPr>
                      </a:br>
                      <a:endParaRPr lang="en-US" sz="9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dirty="0">
                          <a:solidFill>
                            <a:srgbClr val="000000"/>
                          </a:solidFill>
                          <a:effectLst/>
                          <a:latin typeface="Century Gothic" panose="020B0502020202020204" pitchFamily="34" charset="0"/>
                        </a:rPr>
                        <a:t>22.9</a:t>
                      </a:r>
                      <a:br>
                        <a:rPr lang="en-US" sz="900" b="0" i="0" u="none" strike="noStrike" dirty="0">
                          <a:solidFill>
                            <a:srgbClr val="000000"/>
                          </a:solidFill>
                          <a:effectLst/>
                          <a:latin typeface="Century Gothic" panose="020B0502020202020204" pitchFamily="34" charset="0"/>
                        </a:rPr>
                      </a:br>
                      <a:endParaRPr lang="en-US" sz="9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17.3</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dirty="0">
                          <a:solidFill>
                            <a:srgbClr val="000000"/>
                          </a:solidFill>
                          <a:effectLst/>
                          <a:latin typeface="Century Gothic" panose="020B0502020202020204" pitchFamily="34" charset="0"/>
                        </a:rPr>
                        <a:t>11.1</a:t>
                      </a:r>
                      <a:br>
                        <a:rPr lang="en-US" sz="900" b="0" i="0" u="none" strike="noStrike" dirty="0">
                          <a:solidFill>
                            <a:srgbClr val="000000"/>
                          </a:solidFill>
                          <a:effectLst/>
                          <a:latin typeface="Century Gothic" panose="020B0502020202020204" pitchFamily="34" charset="0"/>
                        </a:rPr>
                      </a:br>
                      <a:endParaRPr lang="en-US" sz="9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dirty="0">
                          <a:solidFill>
                            <a:srgbClr val="000000"/>
                          </a:solidFill>
                          <a:effectLst/>
                          <a:latin typeface="Century Gothic" panose="020B0502020202020204" pitchFamily="34" charset="0"/>
                        </a:rPr>
                        <a:t>23.1</a:t>
                      </a:r>
                      <a:br>
                        <a:rPr lang="en-US" sz="900" b="0" i="0" u="none" strike="noStrike" dirty="0">
                          <a:solidFill>
                            <a:srgbClr val="000000"/>
                          </a:solidFill>
                          <a:effectLst/>
                          <a:latin typeface="Century Gothic" panose="020B0502020202020204" pitchFamily="34" charset="0"/>
                        </a:rPr>
                      </a:br>
                      <a:endParaRPr lang="en-US" sz="9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42.9</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12.9</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76714740"/>
                  </a:ext>
                </a:extLst>
              </a:tr>
              <a:tr h="462492">
                <a:tc>
                  <a:txBody>
                    <a:bodyPr/>
                    <a:lstStyle/>
                    <a:p>
                      <a:pPr algn="l" fontAlgn="t"/>
                      <a:r>
                        <a:rPr lang="en-US" sz="900" b="0" i="0" u="none" strike="noStrike" dirty="0" err="1">
                          <a:solidFill>
                            <a:srgbClr val="000000"/>
                          </a:solidFill>
                          <a:effectLst/>
                          <a:latin typeface="Century Gothic" panose="020B0502020202020204" pitchFamily="34" charset="0"/>
                        </a:rPr>
                        <a:t>Barijere</a:t>
                      </a:r>
                      <a:r>
                        <a:rPr lang="en-US" sz="900" b="0" i="0" u="none" strike="noStrike" dirty="0">
                          <a:solidFill>
                            <a:srgbClr val="000000"/>
                          </a:solidFill>
                          <a:effectLst/>
                          <a:latin typeface="Century Gothic" panose="020B0502020202020204" pitchFamily="34" charset="0"/>
                        </a:rPr>
                        <a:t> ne </a:t>
                      </a:r>
                      <a:r>
                        <a:rPr lang="en-US" sz="900" b="0" i="0" u="none" strike="noStrike" dirty="0" err="1">
                          <a:solidFill>
                            <a:srgbClr val="000000"/>
                          </a:solidFill>
                          <a:effectLst/>
                          <a:latin typeface="Century Gothic" panose="020B0502020202020204" pitchFamily="34" charset="0"/>
                        </a:rPr>
                        <a:t>postoje</a:t>
                      </a:r>
                      <a:r>
                        <a:rPr lang="en-US" sz="900" b="0" i="0" u="none" strike="noStrike" dirty="0">
                          <a:solidFill>
                            <a:srgbClr val="000000"/>
                          </a:solidFill>
                          <a:effectLst/>
                          <a:latin typeface="Century Gothic" panose="020B0502020202020204" pitchFamily="34" charset="0"/>
                        </a:rPr>
                        <a:t> </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900" b="0" i="0" u="none" strike="noStrike">
                          <a:solidFill>
                            <a:srgbClr val="000000"/>
                          </a:solidFill>
                          <a:effectLst/>
                          <a:latin typeface="Century Gothic" panose="020B0502020202020204" pitchFamily="34" charset="0"/>
                        </a:rPr>
                        <a:t>0.9</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1.1</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2.7</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dirty="0">
                          <a:solidFill>
                            <a:srgbClr val="FFFFFF"/>
                          </a:solidFill>
                          <a:effectLst/>
                          <a:latin typeface="Century Gothic" panose="020B0502020202020204" pitchFamily="34" charset="0"/>
                        </a:rPr>
                        <a:t>7.1</a:t>
                      </a:r>
                      <a:br>
                        <a:rPr lang="en-US" sz="900" b="0" i="0" u="none" strike="noStrike" dirty="0">
                          <a:solidFill>
                            <a:srgbClr val="FFFFFF"/>
                          </a:solidFill>
                          <a:effectLst/>
                          <a:latin typeface="Century Gothic" panose="020B0502020202020204" pitchFamily="34" charset="0"/>
                        </a:rPr>
                      </a:br>
                      <a:r>
                        <a:rPr lang="en-US" sz="900" b="0" i="0" u="none" strike="noStrike" dirty="0">
                          <a:solidFill>
                            <a:srgbClr val="FFFFFF"/>
                          </a:solidFill>
                          <a:effectLst/>
                          <a:latin typeface="Century Gothic" panose="020B0502020202020204" pitchFamily="34" charset="0"/>
                        </a:rPr>
                        <a:t>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4</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1.9</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a:solidFill>
                            <a:srgbClr val="000000"/>
                          </a:solidFill>
                          <a:effectLst/>
                          <a:latin typeface="Century Gothic" panose="020B0502020202020204" pitchFamily="34" charset="0"/>
                        </a:rPr>
                        <a:t>0</a:t>
                      </a:r>
                      <a:br>
                        <a:rPr lang="en-US" sz="900" b="0" i="0" u="none" strike="noStrike">
                          <a:solidFill>
                            <a:srgbClr val="000000"/>
                          </a:solidFill>
                          <a:effectLst/>
                          <a:latin typeface="Century Gothic" panose="020B0502020202020204" pitchFamily="34" charset="0"/>
                        </a:rPr>
                      </a:br>
                      <a:endParaRPr lang="en-US" sz="9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dirty="0">
                          <a:solidFill>
                            <a:srgbClr val="000000"/>
                          </a:solidFill>
                          <a:effectLst/>
                          <a:latin typeface="Century Gothic" panose="020B0502020202020204" pitchFamily="34" charset="0"/>
                        </a:rPr>
                        <a:t>3.2</a:t>
                      </a:r>
                      <a:br>
                        <a:rPr lang="en-US" sz="900" b="0" i="0" u="none" strike="noStrike" dirty="0">
                          <a:solidFill>
                            <a:srgbClr val="000000"/>
                          </a:solidFill>
                          <a:effectLst/>
                          <a:latin typeface="Century Gothic" panose="020B0502020202020204" pitchFamily="34" charset="0"/>
                        </a:rPr>
                      </a:br>
                      <a:endParaRPr lang="en-US" sz="9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900" b="0" i="0" u="none" strike="noStrike" dirty="0">
                          <a:solidFill>
                            <a:srgbClr val="000000"/>
                          </a:solidFill>
                          <a:effectLst/>
                          <a:latin typeface="Century Gothic" panose="020B0502020202020204" pitchFamily="34" charset="0"/>
                        </a:rPr>
                        <a:t>0</a:t>
                      </a:r>
                      <a:br>
                        <a:rPr lang="en-US" sz="900" b="0" i="0" u="none" strike="noStrike" dirty="0">
                          <a:solidFill>
                            <a:srgbClr val="000000"/>
                          </a:solidFill>
                          <a:effectLst/>
                          <a:latin typeface="Century Gothic" panose="020B0502020202020204" pitchFamily="34" charset="0"/>
                        </a:rPr>
                      </a:br>
                      <a:endParaRPr lang="en-US" sz="9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275137384"/>
                  </a:ext>
                </a:extLst>
              </a:tr>
            </a:tbl>
          </a:graphicData>
        </a:graphic>
      </p:graphicFrame>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Koje od navedenih barijera su najviše uticale na nedostatak inovacija u Vašem </a:t>
            </a:r>
            <a:endParaRPr lang="sr-Latn-RS" sz="1800" dirty="0">
              <a:solidFill>
                <a:srgbClr val="004B88"/>
              </a:solidFill>
              <a:latin typeface="Century Gothic" panose="020B0502020202020204" pitchFamily="34" charset="0"/>
            </a:endParaRPr>
          </a:p>
          <a:p>
            <a:r>
              <a:rPr lang="it-IT" sz="1800" dirty="0">
                <a:solidFill>
                  <a:srgbClr val="004B88"/>
                </a:solidFill>
                <a:latin typeface="Century Gothic" panose="020B0502020202020204" pitchFamily="34" charset="0"/>
              </a:rPr>
              <a:t>preduzeću? Izaberite do 3 barijere koje su imale najveći uticaj (nastavak)</a:t>
            </a:r>
            <a:endParaRPr lang="en-US" sz="1800" dirty="0">
              <a:solidFill>
                <a:srgbClr val="004B88"/>
              </a:solidFill>
              <a:latin typeface="Century Gothic" panose="020B0502020202020204" pitchFamily="34" charset="0"/>
            </a:endParaRPr>
          </a:p>
        </p:txBody>
      </p:sp>
      <p:sp>
        <p:nvSpPr>
          <p:cNvPr id="14" name="Rectangle 13">
            <a:extLst>
              <a:ext uri="{FF2B5EF4-FFF2-40B4-BE49-F238E27FC236}">
                <a16:creationId xmlns:a16="http://schemas.microsoft.com/office/drawing/2014/main" id="{D1E40FD1-F9AB-4061-BFAC-BA55AA160845}"/>
              </a:ext>
            </a:extLst>
          </p:cNvPr>
          <p:cNvSpPr/>
          <p:nvPr/>
        </p:nvSpPr>
        <p:spPr>
          <a:xfrm>
            <a:off x="2203933" y="2478173"/>
            <a:ext cx="1207482" cy="360124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5" name="Rectangle 14">
            <a:extLst>
              <a:ext uri="{FF2B5EF4-FFF2-40B4-BE49-F238E27FC236}">
                <a16:creationId xmlns:a16="http://schemas.microsoft.com/office/drawing/2014/main" id="{379A0EE0-9C40-4FAF-A34E-53E5833D81E3}"/>
              </a:ext>
            </a:extLst>
          </p:cNvPr>
          <p:cNvSpPr/>
          <p:nvPr/>
        </p:nvSpPr>
        <p:spPr>
          <a:xfrm>
            <a:off x="4958862" y="2459123"/>
            <a:ext cx="1935550" cy="360124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6" name="Rectangle 15">
            <a:extLst>
              <a:ext uri="{FF2B5EF4-FFF2-40B4-BE49-F238E27FC236}">
                <a16:creationId xmlns:a16="http://schemas.microsoft.com/office/drawing/2014/main" id="{E18CAD63-47AF-4329-A9A1-BDE3D57F30A4}"/>
              </a:ext>
            </a:extLst>
          </p:cNvPr>
          <p:cNvSpPr/>
          <p:nvPr/>
        </p:nvSpPr>
        <p:spPr>
          <a:xfrm>
            <a:off x="7304835" y="2459123"/>
            <a:ext cx="1534366" cy="360124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7" name="Rectangle 16">
            <a:extLst>
              <a:ext uri="{FF2B5EF4-FFF2-40B4-BE49-F238E27FC236}">
                <a16:creationId xmlns:a16="http://schemas.microsoft.com/office/drawing/2014/main" id="{4874E725-2634-4E35-B8F6-2A2FFA9BBA50}"/>
              </a:ext>
            </a:extLst>
          </p:cNvPr>
          <p:cNvSpPr/>
          <p:nvPr/>
        </p:nvSpPr>
        <p:spPr>
          <a:xfrm>
            <a:off x="9648092" y="2497224"/>
            <a:ext cx="1149983" cy="3563145"/>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2385279349"/>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EC06E58C-E218-4924-9069-722B2847D0C6}"/>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72</a:t>
            </a:fld>
            <a:endParaRPr lang="en-US" dirty="0"/>
          </a:p>
        </p:txBody>
      </p:sp>
      <p:sp>
        <p:nvSpPr>
          <p:cNvPr id="13" name="TextBox 12">
            <a:extLst>
              <a:ext uri="{FF2B5EF4-FFF2-40B4-BE49-F238E27FC236}">
                <a16:creationId xmlns:a16="http://schemas.microsoft.com/office/drawing/2014/main" id="{EF22715C-329B-4985-B298-76BAA0DB8E57}"/>
              </a:ext>
            </a:extLst>
          </p:cNvPr>
          <p:cNvSpPr txBox="1"/>
          <p:nvPr/>
        </p:nvSpPr>
        <p:spPr>
          <a:xfrm>
            <a:off x="10848108" y="6431190"/>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6E706E"/>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6E706E"/>
                </a:solidFill>
                <a:effectLst/>
                <a:uLnTx/>
                <a:uFillTx/>
                <a:latin typeface="Century Gothic" panose="020B0502020202020204" pitchFamily="34" charset="0"/>
              </a:rPr>
              <a:t>: n = 501</a:t>
            </a:r>
          </a:p>
        </p:txBody>
      </p:sp>
      <p:graphicFrame>
        <p:nvGraphicFramePr>
          <p:cNvPr id="5" name="Chart 4">
            <a:extLst>
              <a:ext uri="{FF2B5EF4-FFF2-40B4-BE49-F238E27FC236}">
                <a16:creationId xmlns:a16="http://schemas.microsoft.com/office/drawing/2014/main" id="{504753B7-DE93-4434-B792-6799E29048D0}"/>
              </a:ext>
            </a:extLst>
          </p:cNvPr>
          <p:cNvGraphicFramePr/>
          <p:nvPr>
            <p:extLst>
              <p:ext uri="{D42A27DB-BD31-4B8C-83A1-F6EECF244321}">
                <p14:modId xmlns:p14="http://schemas.microsoft.com/office/powerpoint/2010/main" val="2157750541"/>
              </p:ext>
            </p:extLst>
          </p:nvPr>
        </p:nvGraphicFramePr>
        <p:xfrm>
          <a:off x="0" y="825114"/>
          <a:ext cx="12192000" cy="4534763"/>
        </p:xfrm>
        <a:graphic>
          <a:graphicData uri="http://schemas.openxmlformats.org/drawingml/2006/chart">
            <c:chart xmlns:c="http://schemas.openxmlformats.org/drawingml/2006/chart" xmlns:r="http://schemas.openxmlformats.org/officeDocument/2006/relationships" r:id="rId2"/>
          </a:graphicData>
        </a:graphic>
      </p:graphicFrame>
      <p:sp>
        <p:nvSpPr>
          <p:cNvPr id="6" name="TextBox 5">
            <a:extLst>
              <a:ext uri="{FF2B5EF4-FFF2-40B4-BE49-F238E27FC236}">
                <a16:creationId xmlns:a16="http://schemas.microsoft.com/office/drawing/2014/main" id="{1A9F26BD-C3FA-45D1-90D1-0DD9417627F0}"/>
              </a:ext>
            </a:extLst>
          </p:cNvPr>
          <p:cNvSpPr txBox="1"/>
          <p:nvPr/>
        </p:nvSpPr>
        <p:spPr>
          <a:xfrm>
            <a:off x="533968" y="5448478"/>
            <a:ext cx="11060155" cy="815608"/>
          </a:xfrm>
          <a:prstGeom prst="rect">
            <a:avLst/>
          </a:prstGeom>
          <a:noFill/>
        </p:spPr>
        <p:txBody>
          <a:bodyPr wrap="square" lIns="0" rIns="0" rtlCol="0">
            <a:spAutoFit/>
          </a:bodyPr>
          <a:lstStyle/>
          <a:p>
            <a:pPr algn="just">
              <a:spcAft>
                <a:spcPts val="600"/>
              </a:spcAft>
              <a:defRPr/>
            </a:pPr>
            <a:r>
              <a:rPr kumimoji="0" lang="sr-Latn-RS" sz="1400" b="0" i="0" u="none" strike="noStrike" kern="1200" cap="none" spc="0" normalizeH="0" baseline="0" noProof="1">
                <a:ln>
                  <a:noFill/>
                </a:ln>
                <a:solidFill>
                  <a:srgbClr val="6E706E"/>
                </a:solidFill>
                <a:effectLst/>
                <a:uLnTx/>
                <a:uFillTx/>
                <a:latin typeface="Century Gothic" panose="020B0502020202020204" pitchFamily="34" charset="0"/>
              </a:rPr>
              <a:t>Skoro 80% neinovatora nema izdvojen budžet za istraživanje i razvoj. </a:t>
            </a:r>
          </a:p>
          <a:p>
            <a:pPr algn="just">
              <a:spcAft>
                <a:spcPts val="600"/>
              </a:spcAft>
              <a:defRPr/>
            </a:pPr>
            <a:r>
              <a:rPr kumimoji="0" lang="sr-Latn-RS" sz="1400" b="0" i="0" u="none" strike="noStrike" kern="1200" cap="none" spc="0" normalizeH="0" baseline="0" noProof="1">
                <a:ln>
                  <a:noFill/>
                </a:ln>
                <a:solidFill>
                  <a:srgbClr val="6E706E"/>
                </a:solidFill>
                <a:effectLst/>
                <a:uLnTx/>
                <a:uFillTx/>
                <a:latin typeface="Century Gothic" panose="020B0502020202020204" pitchFamily="34" charset="0"/>
              </a:rPr>
              <a:t>Među onima koji imaju izdvojen budžet, vrlo malom delu preduzeća (oko 2%) se budžet povećao u prethodne tri godine, dok je većini ili ostao isti (oko 10%) ili se smanjio (nešto više od 10%) i to smanjenje je najčešće za 5%. </a:t>
            </a:r>
          </a:p>
        </p:txBody>
      </p:sp>
      <p:sp>
        <p:nvSpPr>
          <p:cNvPr id="7"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Da li vam se budžet za istraživanje i razvoj u prethodne tri godine...</a:t>
            </a:r>
            <a:endParaRPr lang="en-US" sz="18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3466475798"/>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A81BD41-C31C-4912-A947-6A284389DF0E}"/>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73</a:t>
            </a:fld>
            <a:endParaRPr lang="en-US" dirty="0"/>
          </a:p>
        </p:txBody>
      </p:sp>
      <p:graphicFrame>
        <p:nvGraphicFramePr>
          <p:cNvPr id="6" name="Table 5">
            <a:extLst>
              <a:ext uri="{FF2B5EF4-FFF2-40B4-BE49-F238E27FC236}">
                <a16:creationId xmlns:a16="http://schemas.microsoft.com/office/drawing/2014/main" id="{D023DBA1-E3D8-42DC-AE0F-503B14A2CB50}"/>
              </a:ext>
            </a:extLst>
          </p:cNvPr>
          <p:cNvGraphicFramePr>
            <a:graphicFrameLocks noGrp="1"/>
          </p:cNvGraphicFramePr>
          <p:nvPr>
            <p:extLst>
              <p:ext uri="{D42A27DB-BD31-4B8C-83A1-F6EECF244321}">
                <p14:modId xmlns:p14="http://schemas.microsoft.com/office/powerpoint/2010/main" val="178557894"/>
              </p:ext>
            </p:extLst>
          </p:nvPr>
        </p:nvGraphicFramePr>
        <p:xfrm>
          <a:off x="533974" y="1078340"/>
          <a:ext cx="11071860" cy="5190386"/>
        </p:xfrm>
        <a:graphic>
          <a:graphicData uri="http://schemas.openxmlformats.org/drawingml/2006/table">
            <a:tbl>
              <a:tblPr/>
              <a:tblGrid>
                <a:gridCol w="1297685">
                  <a:extLst>
                    <a:ext uri="{9D8B030D-6E8A-4147-A177-3AD203B41FA5}">
                      <a16:colId xmlns:a16="http://schemas.microsoft.com/office/drawing/2014/main" val="20000"/>
                    </a:ext>
                  </a:extLst>
                </a:gridCol>
                <a:gridCol w="390967">
                  <a:extLst>
                    <a:ext uri="{9D8B030D-6E8A-4147-A177-3AD203B41FA5}">
                      <a16:colId xmlns:a16="http://schemas.microsoft.com/office/drawing/2014/main" val="20001"/>
                    </a:ext>
                  </a:extLst>
                </a:gridCol>
                <a:gridCol w="390967">
                  <a:extLst>
                    <a:ext uri="{9D8B030D-6E8A-4147-A177-3AD203B41FA5}">
                      <a16:colId xmlns:a16="http://schemas.microsoft.com/office/drawing/2014/main" val="20002"/>
                    </a:ext>
                  </a:extLst>
                </a:gridCol>
                <a:gridCol w="390967">
                  <a:extLst>
                    <a:ext uri="{9D8B030D-6E8A-4147-A177-3AD203B41FA5}">
                      <a16:colId xmlns:a16="http://schemas.microsoft.com/office/drawing/2014/main" val="20003"/>
                    </a:ext>
                  </a:extLst>
                </a:gridCol>
                <a:gridCol w="390967">
                  <a:extLst>
                    <a:ext uri="{9D8B030D-6E8A-4147-A177-3AD203B41FA5}">
                      <a16:colId xmlns:a16="http://schemas.microsoft.com/office/drawing/2014/main" val="20004"/>
                    </a:ext>
                  </a:extLst>
                </a:gridCol>
                <a:gridCol w="390967">
                  <a:extLst>
                    <a:ext uri="{9D8B030D-6E8A-4147-A177-3AD203B41FA5}">
                      <a16:colId xmlns:a16="http://schemas.microsoft.com/office/drawing/2014/main" val="20005"/>
                    </a:ext>
                  </a:extLst>
                </a:gridCol>
                <a:gridCol w="390967">
                  <a:extLst>
                    <a:ext uri="{9D8B030D-6E8A-4147-A177-3AD203B41FA5}">
                      <a16:colId xmlns:a16="http://schemas.microsoft.com/office/drawing/2014/main" val="20006"/>
                    </a:ext>
                  </a:extLst>
                </a:gridCol>
                <a:gridCol w="390967">
                  <a:extLst>
                    <a:ext uri="{9D8B030D-6E8A-4147-A177-3AD203B41FA5}">
                      <a16:colId xmlns:a16="http://schemas.microsoft.com/office/drawing/2014/main" val="20007"/>
                    </a:ext>
                  </a:extLst>
                </a:gridCol>
                <a:gridCol w="390967">
                  <a:extLst>
                    <a:ext uri="{9D8B030D-6E8A-4147-A177-3AD203B41FA5}">
                      <a16:colId xmlns:a16="http://schemas.microsoft.com/office/drawing/2014/main" val="20008"/>
                    </a:ext>
                  </a:extLst>
                </a:gridCol>
                <a:gridCol w="390967">
                  <a:extLst>
                    <a:ext uri="{9D8B030D-6E8A-4147-A177-3AD203B41FA5}">
                      <a16:colId xmlns:a16="http://schemas.microsoft.com/office/drawing/2014/main" val="20009"/>
                    </a:ext>
                  </a:extLst>
                </a:gridCol>
                <a:gridCol w="390967">
                  <a:extLst>
                    <a:ext uri="{9D8B030D-6E8A-4147-A177-3AD203B41FA5}">
                      <a16:colId xmlns:a16="http://schemas.microsoft.com/office/drawing/2014/main" val="20010"/>
                    </a:ext>
                  </a:extLst>
                </a:gridCol>
                <a:gridCol w="390967">
                  <a:extLst>
                    <a:ext uri="{9D8B030D-6E8A-4147-A177-3AD203B41FA5}">
                      <a16:colId xmlns:a16="http://schemas.microsoft.com/office/drawing/2014/main" val="20011"/>
                    </a:ext>
                  </a:extLst>
                </a:gridCol>
                <a:gridCol w="390967">
                  <a:extLst>
                    <a:ext uri="{9D8B030D-6E8A-4147-A177-3AD203B41FA5}">
                      <a16:colId xmlns:a16="http://schemas.microsoft.com/office/drawing/2014/main" val="20012"/>
                    </a:ext>
                  </a:extLst>
                </a:gridCol>
                <a:gridCol w="390967">
                  <a:extLst>
                    <a:ext uri="{9D8B030D-6E8A-4147-A177-3AD203B41FA5}">
                      <a16:colId xmlns:a16="http://schemas.microsoft.com/office/drawing/2014/main" val="20013"/>
                    </a:ext>
                  </a:extLst>
                </a:gridCol>
                <a:gridCol w="390967">
                  <a:extLst>
                    <a:ext uri="{9D8B030D-6E8A-4147-A177-3AD203B41FA5}">
                      <a16:colId xmlns:a16="http://schemas.microsoft.com/office/drawing/2014/main" val="20014"/>
                    </a:ext>
                  </a:extLst>
                </a:gridCol>
                <a:gridCol w="390967">
                  <a:extLst>
                    <a:ext uri="{9D8B030D-6E8A-4147-A177-3AD203B41FA5}">
                      <a16:colId xmlns:a16="http://schemas.microsoft.com/office/drawing/2014/main" val="20015"/>
                    </a:ext>
                  </a:extLst>
                </a:gridCol>
                <a:gridCol w="390967">
                  <a:extLst>
                    <a:ext uri="{9D8B030D-6E8A-4147-A177-3AD203B41FA5}">
                      <a16:colId xmlns:a16="http://schemas.microsoft.com/office/drawing/2014/main" val="20016"/>
                    </a:ext>
                  </a:extLst>
                </a:gridCol>
                <a:gridCol w="390967">
                  <a:extLst>
                    <a:ext uri="{9D8B030D-6E8A-4147-A177-3AD203B41FA5}">
                      <a16:colId xmlns:a16="http://schemas.microsoft.com/office/drawing/2014/main" val="20017"/>
                    </a:ext>
                  </a:extLst>
                </a:gridCol>
                <a:gridCol w="390967">
                  <a:extLst>
                    <a:ext uri="{9D8B030D-6E8A-4147-A177-3AD203B41FA5}">
                      <a16:colId xmlns:a16="http://schemas.microsoft.com/office/drawing/2014/main" val="20018"/>
                    </a:ext>
                  </a:extLst>
                </a:gridCol>
                <a:gridCol w="390967">
                  <a:extLst>
                    <a:ext uri="{9D8B030D-6E8A-4147-A177-3AD203B41FA5}">
                      <a16:colId xmlns:a16="http://schemas.microsoft.com/office/drawing/2014/main" val="20019"/>
                    </a:ext>
                  </a:extLst>
                </a:gridCol>
                <a:gridCol w="390967">
                  <a:extLst>
                    <a:ext uri="{9D8B030D-6E8A-4147-A177-3AD203B41FA5}">
                      <a16:colId xmlns:a16="http://schemas.microsoft.com/office/drawing/2014/main" val="20020"/>
                    </a:ext>
                  </a:extLst>
                </a:gridCol>
                <a:gridCol w="390967">
                  <a:extLst>
                    <a:ext uri="{9D8B030D-6E8A-4147-A177-3AD203B41FA5}">
                      <a16:colId xmlns:a16="http://schemas.microsoft.com/office/drawing/2014/main" val="20021"/>
                    </a:ext>
                  </a:extLst>
                </a:gridCol>
                <a:gridCol w="390967">
                  <a:extLst>
                    <a:ext uri="{9D8B030D-6E8A-4147-A177-3AD203B41FA5}">
                      <a16:colId xmlns:a16="http://schemas.microsoft.com/office/drawing/2014/main" val="20022"/>
                    </a:ext>
                  </a:extLst>
                </a:gridCol>
                <a:gridCol w="390967">
                  <a:extLst>
                    <a:ext uri="{9D8B030D-6E8A-4147-A177-3AD203B41FA5}">
                      <a16:colId xmlns:a16="http://schemas.microsoft.com/office/drawing/2014/main" val="20023"/>
                    </a:ext>
                  </a:extLst>
                </a:gridCol>
                <a:gridCol w="390967">
                  <a:extLst>
                    <a:ext uri="{9D8B030D-6E8A-4147-A177-3AD203B41FA5}">
                      <a16:colId xmlns:a16="http://schemas.microsoft.com/office/drawing/2014/main" val="20024"/>
                    </a:ext>
                  </a:extLst>
                </a:gridCol>
                <a:gridCol w="390967">
                  <a:extLst>
                    <a:ext uri="{9D8B030D-6E8A-4147-A177-3AD203B41FA5}">
                      <a16:colId xmlns:a16="http://schemas.microsoft.com/office/drawing/2014/main" val="20025"/>
                    </a:ext>
                  </a:extLst>
                </a:gridCol>
              </a:tblGrid>
              <a:tr h="439700">
                <a:tc>
                  <a:txBody>
                    <a:bodyPr/>
                    <a:lstStyle/>
                    <a:p>
                      <a:pPr algn="l" fontAlgn="ctr"/>
                      <a:endParaRPr lang="en-US" sz="800" b="0" i="0" u="none" strike="noStrike" dirty="0">
                        <a:solidFill>
                          <a:srgbClr val="9933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a:solidFill>
                            <a:srgbClr val="000000"/>
                          </a:solidFill>
                          <a:latin typeface="Century Gothic" panose="020B0502020202020204" pitchFamily="34" charset="0"/>
                        </a:rPr>
                        <a:t>Veličina preduzeća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dirty="0" err="1">
                          <a:solidFill>
                            <a:srgbClr val="000000"/>
                          </a:solidFill>
                          <a:latin typeface="Century Gothic" panose="020B0502020202020204" pitchFamily="34" charset="0"/>
                        </a:rPr>
                        <a:t>Teritorija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poslovanja</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dirty="0" err="1">
                          <a:solidFill>
                            <a:srgbClr val="000000"/>
                          </a:solidFill>
                          <a:latin typeface="Century Gothic" panose="020B0502020202020204" pitchFamily="34" charset="0"/>
                        </a:rPr>
                        <a:t>Osnivanje</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firme</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35971">
                <a:tc>
                  <a:txBody>
                    <a:bodyPr/>
                    <a:lstStyle/>
                    <a:p>
                      <a:pPr algn="l" fontAlgn="ctr"/>
                      <a:r>
                        <a:rPr lang="en-US" sz="800" b="0" i="0" u="none" strike="noStrike" dirty="0">
                          <a:solidFill>
                            <a:srgbClr val="000000"/>
                          </a:solidFill>
                          <a:latin typeface="Century Gothic" panose="020B0502020202020204" pitchFamily="34" charset="0"/>
                        </a:rPr>
                        <a:t> </a:t>
                      </a:r>
                    </a:p>
                  </a:txBody>
                  <a:tcPr marL="4003" marR="4003" marT="400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Srednje</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Malo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Lokalni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nivo</a:t>
                      </a:r>
                      <a:r>
                        <a:rPr lang="en-US" sz="800" b="0" i="0" u="none" strike="noStrike" dirty="0">
                          <a:solidFill>
                            <a:srgbClr val="000000"/>
                          </a:solidFill>
                          <a:latin typeface="Century Gothic" panose="020B0502020202020204" pitchFamily="34" charset="0"/>
                        </a:rPr>
                        <a:t> (grad)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 god.</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53219">
                <a:tc>
                  <a:txBody>
                    <a:bodyPr/>
                    <a:lstStyle/>
                    <a:p>
                      <a:pPr algn="ctr" fontAlgn="ctr"/>
                      <a:r>
                        <a:rPr lang="en-US" sz="8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en-US" sz="800" b="0" i="0" u="none" strike="noStrike" dirty="0">
                          <a:solidFill>
                            <a:schemeClr val="bg1"/>
                          </a:solidFill>
                          <a:effectLst/>
                          <a:latin typeface="Century Gothic" panose="020B0502020202020204" pitchFamily="34" charset="0"/>
                        </a:rPr>
                        <a:t>501</a:t>
                      </a:r>
                    </a:p>
                  </a:txBody>
                  <a:tcPr marL="7620" marR="7620" marT="7620" marB="0">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13</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48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437</a:t>
                      </a:r>
                    </a:p>
                  </a:txBody>
                  <a:tcPr marL="7620" marR="7620" marT="7620"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163</a:t>
                      </a:r>
                    </a:p>
                  </a:txBody>
                  <a:tcPr marL="7620" marR="7620" marT="7620"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338</a:t>
                      </a:r>
                    </a:p>
                  </a:txBody>
                  <a:tcPr marL="7620" marR="7620" marT="7620"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318</a:t>
                      </a:r>
                    </a:p>
                  </a:txBody>
                  <a:tcPr marL="7620" marR="7620" marT="7620"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78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75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12</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4</a:t>
                      </a:r>
                    </a:p>
                  </a:txBody>
                  <a:tcPr marL="7620" marR="7620" marT="7620"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152</a:t>
                      </a:r>
                    </a:p>
                  </a:txBody>
                  <a:tcPr marL="7620" marR="7620" marT="7620"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139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91</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119</a:t>
                      </a:r>
                    </a:p>
                  </a:txBody>
                  <a:tcPr marL="7620" marR="7620" marT="7620"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55</a:t>
                      </a:r>
                    </a:p>
                  </a:txBody>
                  <a:tcPr marL="7620" marR="7620" marT="7620"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165</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244</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37</a:t>
                      </a:r>
                    </a:p>
                  </a:txBody>
                  <a:tcPr marL="7620" marR="7620" marT="7620"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35</a:t>
                      </a:r>
                    </a:p>
                  </a:txBody>
                  <a:tcPr marL="7620" marR="7620" marT="7620" marB="0">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28</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149</a:t>
                      </a:r>
                    </a:p>
                  </a:txBody>
                  <a:tcPr marL="7620" marR="7620" marT="7620" marB="0">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263</a:t>
                      </a:r>
                    </a:p>
                  </a:txBody>
                  <a:tcPr marL="7620" marR="7620" marT="7620" marB="0">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360136">
                <a:tc>
                  <a:txBody>
                    <a:bodyPr/>
                    <a:lstStyle/>
                    <a:p>
                      <a:pPr algn="r" fontAlgn="ct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(A)</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60136">
                <a:tc>
                  <a:txBody>
                    <a:bodyPr/>
                    <a:lstStyle/>
                    <a:p>
                      <a:pPr algn="ctr" fontAlgn="t"/>
                      <a:r>
                        <a:rPr lang="en-US" sz="800" b="0" i="0" u="none" strike="noStrike" dirty="0" err="1">
                          <a:solidFill>
                            <a:srgbClr val="000000"/>
                          </a:solidFill>
                          <a:effectLst/>
                          <a:latin typeface="Century Gothic" panose="020B0502020202020204" pitchFamily="34" charset="0"/>
                        </a:rPr>
                        <a:t>Povećao</a:t>
                      </a:r>
                      <a:r>
                        <a:rPr lang="en-US" sz="800" b="0" i="0" u="none" strike="noStrike" dirty="0">
                          <a:solidFill>
                            <a:srgbClr val="000000"/>
                          </a:solidFill>
                          <a:effectLst/>
                          <a:latin typeface="Century Gothic" panose="020B0502020202020204" pitchFamily="34" charset="0"/>
                        </a:rPr>
                        <a:t> do 5%</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1.4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33.3</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A E</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39551909"/>
                  </a:ext>
                </a:extLst>
              </a:tr>
              <a:tr h="360136">
                <a:tc>
                  <a:txBody>
                    <a:bodyPr/>
                    <a:lstStyle/>
                    <a:p>
                      <a:pPr algn="ctr" fontAlgn="t"/>
                      <a:r>
                        <a:rPr lang="en-US" sz="800" b="0" i="0" u="none" strike="noStrike" dirty="0" err="1">
                          <a:solidFill>
                            <a:srgbClr val="000000"/>
                          </a:solidFill>
                          <a:effectLst/>
                          <a:latin typeface="Century Gothic" panose="020B0502020202020204" pitchFamily="34" charset="0"/>
                        </a:rPr>
                        <a:t>Povećao</a:t>
                      </a:r>
                      <a:r>
                        <a:rPr lang="en-US" sz="800" b="0" i="0" u="none" strike="noStrike" dirty="0">
                          <a:solidFill>
                            <a:srgbClr val="000000"/>
                          </a:solidFill>
                          <a:effectLst/>
                          <a:latin typeface="Century Gothic" panose="020B0502020202020204" pitchFamily="34" charset="0"/>
                        </a:rPr>
                        <a:t> do 10%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0.8</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60136">
                <a:tc>
                  <a:txBody>
                    <a:bodyPr/>
                    <a:lstStyle/>
                    <a:p>
                      <a:pPr algn="ctr" fontAlgn="t"/>
                      <a:r>
                        <a:rPr lang="en-US" sz="800" b="0" i="0" u="none" strike="noStrike">
                          <a:solidFill>
                            <a:srgbClr val="000000"/>
                          </a:solidFill>
                          <a:effectLst/>
                          <a:latin typeface="Century Gothic" panose="020B0502020202020204" pitchFamily="34" charset="0"/>
                        </a:rPr>
                        <a:t>Povećao do 20%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0.2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rgbClr val="FFFFFF"/>
                          </a:solidFill>
                          <a:effectLst/>
                          <a:latin typeface="Century Gothic" panose="020B0502020202020204" pitchFamily="34" charset="0"/>
                        </a:rPr>
                        <a:t>2.1</a:t>
                      </a:r>
                      <a:br>
                        <a:rPr lang="en-US" sz="800" b="1" i="0" u="none" strike="noStrike" dirty="0">
                          <a:solidFill>
                            <a:srgbClr val="FFFFFF"/>
                          </a:solidFill>
                          <a:effectLst/>
                          <a:latin typeface="Century Gothic" panose="020B0502020202020204" pitchFamily="34" charset="0"/>
                        </a:rPr>
                      </a:br>
                      <a:r>
                        <a:rPr lang="en-US" sz="800" b="1" i="0" u="none" strike="noStrike" dirty="0">
                          <a:solidFill>
                            <a:srgbClr val="FFFFFF"/>
                          </a:solidFill>
                          <a:effectLst/>
                          <a:latin typeface="Century Gothic" panose="020B0502020202020204" pitchFamily="34" charset="0"/>
                        </a:rPr>
                        <a:t>Av</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2.7</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A</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56496557"/>
                  </a:ext>
                </a:extLst>
              </a:tr>
              <a:tr h="360136">
                <a:tc>
                  <a:txBody>
                    <a:bodyPr/>
                    <a:lstStyle/>
                    <a:p>
                      <a:pPr algn="ctr" fontAlgn="t"/>
                      <a:r>
                        <a:rPr lang="en-US" sz="800" b="0" i="0" u="none" strike="noStrike" dirty="0" err="1">
                          <a:solidFill>
                            <a:srgbClr val="000000"/>
                          </a:solidFill>
                          <a:effectLst/>
                          <a:latin typeface="Century Gothic" panose="020B0502020202020204" pitchFamily="34" charset="0"/>
                        </a:rPr>
                        <a:t>Smanjio</a:t>
                      </a:r>
                      <a:r>
                        <a:rPr lang="en-US" sz="800" b="0" i="0" u="none" strike="noStrike" dirty="0">
                          <a:solidFill>
                            <a:srgbClr val="000000"/>
                          </a:solidFill>
                          <a:effectLst/>
                          <a:latin typeface="Century Gothic" panose="020B0502020202020204" pitchFamily="34" charset="0"/>
                        </a:rPr>
                        <a:t> do 5%</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360136">
                <a:tc>
                  <a:txBody>
                    <a:bodyPr/>
                    <a:lstStyle/>
                    <a:p>
                      <a:pPr algn="ctr" fontAlgn="t"/>
                      <a:r>
                        <a:rPr lang="en-US" sz="800" b="0" i="0" u="none" strike="noStrike" dirty="0" err="1">
                          <a:solidFill>
                            <a:srgbClr val="000000"/>
                          </a:solidFill>
                          <a:effectLst/>
                          <a:latin typeface="Century Gothic" panose="020B0502020202020204" pitchFamily="34" charset="0"/>
                        </a:rPr>
                        <a:t>Smanjio</a:t>
                      </a:r>
                      <a:r>
                        <a:rPr lang="en-US" sz="800" b="0" i="0" u="none" strike="noStrike" dirty="0">
                          <a:solidFill>
                            <a:srgbClr val="000000"/>
                          </a:solidFill>
                          <a:effectLst/>
                          <a:latin typeface="Century Gothic" panose="020B0502020202020204" pitchFamily="34" charset="0"/>
                        </a:rPr>
                        <a:t> do 10%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5.5</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C</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8685948"/>
                  </a:ext>
                </a:extLst>
              </a:tr>
              <a:tr h="360136">
                <a:tc>
                  <a:txBody>
                    <a:bodyPr/>
                    <a:lstStyle/>
                    <a:p>
                      <a:pPr algn="ctr" fontAlgn="t"/>
                      <a:r>
                        <a:rPr lang="en-US" sz="800" b="0" i="0" u="none" strike="noStrike" dirty="0" err="1">
                          <a:solidFill>
                            <a:srgbClr val="000000"/>
                          </a:solidFill>
                          <a:effectLst/>
                          <a:latin typeface="Century Gothic" panose="020B0502020202020204" pitchFamily="34" charset="0"/>
                        </a:rPr>
                        <a:t>Smanjio</a:t>
                      </a:r>
                      <a:r>
                        <a:rPr lang="en-US" sz="800" b="0" i="0" u="none" strike="noStrike" dirty="0">
                          <a:solidFill>
                            <a:srgbClr val="000000"/>
                          </a:solidFill>
                          <a:effectLst/>
                          <a:latin typeface="Century Gothic" panose="020B0502020202020204" pitchFamily="34" charset="0"/>
                        </a:rPr>
                        <a:t> do 20%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chemeClr val="bg1"/>
                          </a:solidFill>
                          <a:effectLst/>
                          <a:latin typeface="Century Gothic" panose="020B0502020202020204" pitchFamily="34" charset="0"/>
                        </a:rPr>
                        <a:t>2.5</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76714740"/>
                  </a:ext>
                </a:extLst>
              </a:tr>
              <a:tr h="360136">
                <a:tc>
                  <a:txBody>
                    <a:bodyPr/>
                    <a:lstStyle/>
                    <a:p>
                      <a:pPr algn="ctr" fontAlgn="t"/>
                      <a:r>
                        <a:rPr lang="en-US" sz="800" b="0" i="0" u="none" strike="noStrike" dirty="0" err="1">
                          <a:solidFill>
                            <a:srgbClr val="000000"/>
                          </a:solidFill>
                          <a:effectLst/>
                          <a:latin typeface="Century Gothic" panose="020B0502020202020204" pitchFamily="34" charset="0"/>
                        </a:rPr>
                        <a:t>Smanjio</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više</a:t>
                      </a:r>
                      <a:r>
                        <a:rPr lang="en-US" sz="800" b="0" i="0" u="none" strike="noStrike" dirty="0">
                          <a:solidFill>
                            <a:srgbClr val="000000"/>
                          </a:solidFill>
                          <a:effectLst/>
                          <a:latin typeface="Century Gothic" panose="020B0502020202020204" pitchFamily="34" charset="0"/>
                        </a:rPr>
                        <a:t> od 20%</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3.3</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A</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275137384"/>
                  </a:ext>
                </a:extLst>
              </a:tr>
              <a:tr h="360136">
                <a:tc>
                  <a:txBody>
                    <a:bodyPr/>
                    <a:lstStyle/>
                    <a:p>
                      <a:pPr algn="ctr" fontAlgn="t"/>
                      <a:r>
                        <a:rPr lang="en-US" sz="800" b="0" i="0" u="none" strike="noStrike" dirty="0" err="1">
                          <a:solidFill>
                            <a:srgbClr val="000000"/>
                          </a:solidFill>
                          <a:effectLst/>
                          <a:latin typeface="Century Gothic" panose="020B0502020202020204" pitchFamily="34" charset="0"/>
                        </a:rPr>
                        <a:t>Ostao</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isti</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9.8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19540560"/>
                  </a:ext>
                </a:extLst>
              </a:tr>
              <a:tr h="360136">
                <a:tc>
                  <a:txBody>
                    <a:bodyPr/>
                    <a:lstStyle/>
                    <a:p>
                      <a:pPr algn="ctr" fontAlgn="t"/>
                      <a:r>
                        <a:rPr lang="en-US" sz="800" b="0" i="0" u="none" strike="noStrike" dirty="0" err="1">
                          <a:solidFill>
                            <a:srgbClr val="000000"/>
                          </a:solidFill>
                          <a:effectLst/>
                          <a:latin typeface="Century Gothic" panose="020B0502020202020204" pitchFamily="34" charset="0"/>
                        </a:rPr>
                        <a:t>Drugo</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1.9</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82318096"/>
                  </a:ext>
                </a:extLst>
              </a:tr>
              <a:tr h="360136">
                <a:tc>
                  <a:txBody>
                    <a:bodyPr/>
                    <a:lstStyle/>
                    <a:p>
                      <a:pPr algn="ctr" fontAlgn="t"/>
                      <a:r>
                        <a:rPr lang="pl-PL" sz="800" b="0" i="0" u="none" strike="noStrike" dirty="0">
                          <a:solidFill>
                            <a:srgbClr val="000000"/>
                          </a:solidFill>
                          <a:effectLst/>
                          <a:latin typeface="Century Gothic" panose="020B0502020202020204" pitchFamily="34" charset="0"/>
                        </a:rPr>
                        <a:t>Nemamo budžet za istraživanje i razvoj</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76.2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69.2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81.4</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B</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77.7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67.9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74.7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85.7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74.2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78.4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71.4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79.2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74.1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75365149"/>
                  </a:ext>
                </a:extLst>
              </a:tr>
            </a:tbl>
          </a:graphicData>
        </a:graphic>
      </p:graphicFrame>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Da li vam se budžet za istraživanje i razvoj u prethodne tri godine...</a:t>
            </a:r>
            <a:endParaRPr lang="en-US" sz="1800" dirty="0">
              <a:solidFill>
                <a:srgbClr val="004B88"/>
              </a:solidFill>
              <a:latin typeface="Century Gothic" panose="020B0502020202020204" pitchFamily="34" charset="0"/>
            </a:endParaRPr>
          </a:p>
        </p:txBody>
      </p:sp>
      <p:sp>
        <p:nvSpPr>
          <p:cNvPr id="10" name="Rectangle 9">
            <a:extLst>
              <a:ext uri="{FF2B5EF4-FFF2-40B4-BE49-F238E27FC236}">
                <a16:creationId xmlns:a16="http://schemas.microsoft.com/office/drawing/2014/main" id="{46090E44-2A7E-4EF2-A6A1-E2CE5715B016}"/>
              </a:ext>
            </a:extLst>
          </p:cNvPr>
          <p:cNvSpPr/>
          <p:nvPr/>
        </p:nvSpPr>
        <p:spPr>
          <a:xfrm>
            <a:off x="2227596" y="2125749"/>
            <a:ext cx="760434" cy="4142977"/>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1" name="Rectangle 10">
            <a:extLst>
              <a:ext uri="{FF2B5EF4-FFF2-40B4-BE49-F238E27FC236}">
                <a16:creationId xmlns:a16="http://schemas.microsoft.com/office/drawing/2014/main" id="{CF670E8B-B470-409A-B9C6-4CC6824597F9}"/>
              </a:ext>
            </a:extLst>
          </p:cNvPr>
          <p:cNvSpPr/>
          <p:nvPr/>
        </p:nvSpPr>
        <p:spPr>
          <a:xfrm>
            <a:off x="5767482" y="2125750"/>
            <a:ext cx="1102241" cy="4142977"/>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2" name="Rectangle 11">
            <a:extLst>
              <a:ext uri="{FF2B5EF4-FFF2-40B4-BE49-F238E27FC236}">
                <a16:creationId xmlns:a16="http://schemas.microsoft.com/office/drawing/2014/main" id="{490399CD-4CC7-4435-8BEF-56D8BC82CA31}"/>
              </a:ext>
            </a:extLst>
          </p:cNvPr>
          <p:cNvSpPr/>
          <p:nvPr/>
        </p:nvSpPr>
        <p:spPr>
          <a:xfrm>
            <a:off x="10436658" y="2125748"/>
            <a:ext cx="385718" cy="4142977"/>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1785058506"/>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62F9FBA-1281-4BAF-A75D-40E74F98085C}"/>
              </a:ext>
            </a:extLst>
          </p:cNvPr>
          <p:cNvPicPr>
            <a:picLocks noChangeAspect="1"/>
          </p:cNvPicPr>
          <p:nvPr/>
        </p:nvPicPr>
        <p:blipFill>
          <a:blip r:embed="rId2"/>
          <a:stretch>
            <a:fillRect/>
          </a:stretch>
        </p:blipFill>
        <p:spPr>
          <a:xfrm flipH="1">
            <a:off x="3133744" y="-602"/>
            <a:ext cx="9058256" cy="6868630"/>
          </a:xfrm>
          <a:prstGeom prst="rect">
            <a:avLst/>
          </a:prstGeom>
        </p:spPr>
      </p:pic>
      <p:sp>
        <p:nvSpPr>
          <p:cNvPr id="9" name="object 4">
            <a:extLst>
              <a:ext uri="{FF2B5EF4-FFF2-40B4-BE49-F238E27FC236}">
                <a16:creationId xmlns:a16="http://schemas.microsoft.com/office/drawing/2014/main" id="{B9D4D545-4A5F-4E06-B8A0-DFC19C925D83}"/>
              </a:ext>
            </a:extLst>
          </p:cNvPr>
          <p:cNvSpPr/>
          <p:nvPr/>
        </p:nvSpPr>
        <p:spPr>
          <a:xfrm flipV="1">
            <a:off x="1121928" y="2"/>
            <a:ext cx="5620624" cy="6866282"/>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rgbClr val="004B8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 name="object 4">
            <a:extLst>
              <a:ext uri="{FF2B5EF4-FFF2-40B4-BE49-F238E27FC236}">
                <a16:creationId xmlns:a16="http://schemas.microsoft.com/office/drawing/2014/main" id="{F521BB49-B2B7-4241-8F59-8E8D0A3AC935}"/>
              </a:ext>
            </a:extLst>
          </p:cNvPr>
          <p:cNvSpPr/>
          <p:nvPr/>
        </p:nvSpPr>
        <p:spPr>
          <a:xfrm flipV="1">
            <a:off x="580422" y="2"/>
            <a:ext cx="5620624" cy="6856242"/>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rgbClr val="0080C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 name="object 4">
            <a:extLst>
              <a:ext uri="{FF2B5EF4-FFF2-40B4-BE49-F238E27FC236}">
                <a16:creationId xmlns:a16="http://schemas.microsoft.com/office/drawing/2014/main" id="{68DF4282-6C27-448E-B0A7-CE662FD13BBE}"/>
              </a:ext>
            </a:extLst>
          </p:cNvPr>
          <p:cNvSpPr/>
          <p:nvPr/>
        </p:nvSpPr>
        <p:spPr>
          <a:xfrm flipV="1">
            <a:off x="0" y="0"/>
            <a:ext cx="5620624" cy="6869230"/>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chemeClr val="bg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Title 5">
            <a:extLst>
              <a:ext uri="{FF2B5EF4-FFF2-40B4-BE49-F238E27FC236}">
                <a16:creationId xmlns:a16="http://schemas.microsoft.com/office/drawing/2014/main" id="{2A616CFA-F382-46DC-92A7-C1C1CCAEE63F}"/>
              </a:ext>
            </a:extLst>
          </p:cNvPr>
          <p:cNvSpPr txBox="1">
            <a:spLocks/>
          </p:cNvSpPr>
          <p:nvPr/>
        </p:nvSpPr>
        <p:spPr>
          <a:xfrm>
            <a:off x="-134871" y="2604845"/>
            <a:ext cx="5455015" cy="16483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pPr lvl="0" algn="ctr">
              <a:defRPr/>
            </a:pPr>
            <a:r>
              <a:rPr lang="sr-Latn-RS" sz="3500" dirty="0">
                <a:solidFill>
                  <a:srgbClr val="004B88"/>
                </a:solidFill>
                <a:latin typeface="Century Gothic" panose="020B0502020202020204" pitchFamily="34" charset="0"/>
              </a:rPr>
              <a:t>DIGITALNI </a:t>
            </a:r>
          </a:p>
          <a:p>
            <a:pPr lvl="0" algn="ctr">
              <a:defRPr/>
            </a:pPr>
            <a:r>
              <a:rPr lang="sr-Latn-RS" sz="3500" dirty="0">
                <a:solidFill>
                  <a:srgbClr val="004B88"/>
                </a:solidFill>
                <a:latin typeface="Century Gothic" panose="020B0502020202020204" pitchFamily="34" charset="0"/>
              </a:rPr>
              <a:t>NE-TRANSFORMATORI</a:t>
            </a:r>
            <a:endParaRPr lang="en-US" sz="35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3569279331"/>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4">
            <a:extLst>
              <a:ext uri="{FF2B5EF4-FFF2-40B4-BE49-F238E27FC236}">
                <a16:creationId xmlns:a16="http://schemas.microsoft.com/office/drawing/2014/main" id="{2917B42F-8938-474E-BA80-CE25FD625BFB}"/>
              </a:ext>
            </a:extLst>
          </p:cNvPr>
          <p:cNvGraphicFramePr/>
          <p:nvPr>
            <p:extLst>
              <p:ext uri="{D42A27DB-BD31-4B8C-83A1-F6EECF244321}">
                <p14:modId xmlns:p14="http://schemas.microsoft.com/office/powerpoint/2010/main" val="735038349"/>
              </p:ext>
            </p:extLst>
          </p:nvPr>
        </p:nvGraphicFramePr>
        <p:xfrm>
          <a:off x="154375" y="1638297"/>
          <a:ext cx="5773308" cy="256950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D33069AB-6696-4F03-BAC2-1BC256E1F63D}"/>
              </a:ext>
            </a:extLst>
          </p:cNvPr>
          <p:cNvGraphicFramePr/>
          <p:nvPr>
            <p:extLst>
              <p:ext uri="{D42A27DB-BD31-4B8C-83A1-F6EECF244321}">
                <p14:modId xmlns:p14="http://schemas.microsoft.com/office/powerpoint/2010/main" val="562272348"/>
              </p:ext>
            </p:extLst>
          </p:nvPr>
        </p:nvGraphicFramePr>
        <p:xfrm>
          <a:off x="6442611" y="1638297"/>
          <a:ext cx="5236676" cy="2569503"/>
        </p:xfrm>
        <a:graphic>
          <a:graphicData uri="http://schemas.openxmlformats.org/drawingml/2006/chart">
            <c:chart xmlns:c="http://schemas.openxmlformats.org/drawingml/2006/chart" xmlns:r="http://schemas.openxmlformats.org/officeDocument/2006/relationships" r:id="rId3"/>
          </a:graphicData>
        </a:graphic>
      </p:graphicFrame>
      <p:sp>
        <p:nvSpPr>
          <p:cNvPr id="2" name="Slide Number Placeholder 1">
            <a:extLst>
              <a:ext uri="{FF2B5EF4-FFF2-40B4-BE49-F238E27FC236}">
                <a16:creationId xmlns:a16="http://schemas.microsoft.com/office/drawing/2014/main" id="{956545B1-3876-4442-AD7C-7A96CC279562}"/>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75</a:t>
            </a:fld>
            <a:endParaRPr lang="en-US" dirty="0"/>
          </a:p>
        </p:txBody>
      </p:sp>
      <p:sp>
        <p:nvSpPr>
          <p:cNvPr id="13" name="TextBox 12">
            <a:extLst>
              <a:ext uri="{FF2B5EF4-FFF2-40B4-BE49-F238E27FC236}">
                <a16:creationId xmlns:a16="http://schemas.microsoft.com/office/drawing/2014/main" id="{EF22715C-329B-4985-B298-76BAA0DB8E57}"/>
              </a:ext>
            </a:extLst>
          </p:cNvPr>
          <p:cNvSpPr txBox="1"/>
          <p:nvPr/>
        </p:nvSpPr>
        <p:spPr>
          <a:xfrm>
            <a:off x="10783359" y="6431190"/>
            <a:ext cx="89592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706E7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706E70"/>
                </a:solidFill>
                <a:effectLst/>
                <a:uLnTx/>
                <a:uFillTx/>
                <a:latin typeface="Century Gothic" panose="020B0502020202020204" pitchFamily="34" charset="0"/>
              </a:rPr>
              <a:t>: n = 524</a:t>
            </a:r>
          </a:p>
        </p:txBody>
      </p:sp>
      <p:sp>
        <p:nvSpPr>
          <p:cNvPr id="6" name="TextBox 5">
            <a:extLst>
              <a:ext uri="{FF2B5EF4-FFF2-40B4-BE49-F238E27FC236}">
                <a16:creationId xmlns:a16="http://schemas.microsoft.com/office/drawing/2014/main" id="{0DAF9CDD-AA5A-47B1-9BA8-9FBD35386F04}"/>
              </a:ext>
            </a:extLst>
          </p:cNvPr>
          <p:cNvSpPr txBox="1"/>
          <p:nvPr/>
        </p:nvSpPr>
        <p:spPr>
          <a:xfrm>
            <a:off x="247651" y="5013762"/>
            <a:ext cx="11206412" cy="1246495"/>
          </a:xfrm>
          <a:prstGeom prst="rect">
            <a:avLst/>
          </a:prstGeom>
          <a:noFill/>
        </p:spPr>
        <p:txBody>
          <a:bodyPr wrap="square" rtlCol="0">
            <a:spAutoFit/>
          </a:bodyPr>
          <a:lstStyle/>
          <a:p>
            <a:pPr marR="0" lvl="1" algn="just" defTabSz="914400" rtl="0" eaLnBrk="1" fontAlgn="auto" latinLnBrk="0" hangingPunct="1">
              <a:lnSpc>
                <a:spcPct val="100000"/>
              </a:lnSpc>
              <a:spcBef>
                <a:spcPts val="0"/>
              </a:spcBef>
              <a:spcAft>
                <a:spcPts val="600"/>
              </a:spcAft>
              <a:buClrTx/>
              <a:buSzTx/>
              <a:tabLst/>
              <a:defRPr/>
            </a:pPr>
            <a:r>
              <a:rPr lang="sr-Latn-RS" sz="1400" noProof="1">
                <a:solidFill>
                  <a:srgbClr val="404040"/>
                </a:solidFill>
                <a:latin typeface="Century Gothic" panose="020B0502020202020204" pitchFamily="34" charset="0"/>
              </a:rPr>
              <a:t>Slično kao u slučaju inovacija, od kompanija koje ne sprovode digitalnu transformaciju, samo manji deo preduzeća tj. svako deseto preduzeće je odustalo od planirane/otpočete transformacije u prethodnih 5 godina.</a:t>
            </a:r>
          </a:p>
          <a:p>
            <a:pPr marR="0" lvl="1" algn="just" defTabSz="914400" rtl="0" eaLnBrk="1" fontAlgn="auto" latinLnBrk="0" hangingPunct="1">
              <a:lnSpc>
                <a:spcPct val="100000"/>
              </a:lnSpc>
              <a:spcBef>
                <a:spcPts val="0"/>
              </a:spcBef>
              <a:spcAft>
                <a:spcPts val="600"/>
              </a:spcAft>
              <a:buClrTx/>
              <a:buSzTx/>
              <a:tabLst/>
              <a:defRPr/>
            </a:pPr>
            <a:r>
              <a:rPr lang="sr-Latn-RS" sz="1400" noProof="1">
                <a:solidFill>
                  <a:srgbClr val="404040"/>
                </a:solidFill>
                <a:latin typeface="Century Gothic" panose="020B0502020202020204" pitchFamily="34" charset="0"/>
              </a:rPr>
              <a:t>Glavni razlog zbog čega oko 80% preduzeća ne sprovodi digitalnu trasnformaciju je </a:t>
            </a:r>
            <a:r>
              <a:rPr lang="sr-Latn-RS" sz="1400" b="1" noProof="1">
                <a:solidFill>
                  <a:srgbClr val="404040"/>
                </a:solidFill>
                <a:latin typeface="Century Gothic" panose="020B0502020202020204" pitchFamily="34" charset="0"/>
              </a:rPr>
              <a:t>nedostatak potrebe</a:t>
            </a:r>
            <a:r>
              <a:rPr lang="sr-Latn-RS" sz="1400" noProof="1">
                <a:solidFill>
                  <a:srgbClr val="404040"/>
                </a:solidFill>
                <a:latin typeface="Century Gothic" panose="020B0502020202020204" pitchFamily="34" charset="0"/>
              </a:rPr>
              <a:t>. Samo oko 10% preduzeća navodi taj da </a:t>
            </a:r>
            <a:r>
              <a:rPr lang="sr-Latn-RS" sz="1400" b="1" noProof="1">
                <a:solidFill>
                  <a:srgbClr val="404040"/>
                </a:solidFill>
                <a:latin typeface="Century Gothic" panose="020B0502020202020204" pitchFamily="34" charset="0"/>
              </a:rPr>
              <a:t>ne vidi benefite digitalne transformacije </a:t>
            </a:r>
            <a:r>
              <a:rPr lang="sr-Latn-RS" sz="1400" noProof="1">
                <a:solidFill>
                  <a:srgbClr val="404040"/>
                </a:solidFill>
                <a:latin typeface="Century Gothic" panose="020B0502020202020204" pitchFamily="34" charset="0"/>
              </a:rPr>
              <a:t>i slično toliko preduzeća smatra da postoji previše barijera tome. </a:t>
            </a:r>
          </a:p>
        </p:txBody>
      </p:sp>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Da li ste u prethodnih 5 godina odustali od realizacije planirane ili otpočete digitalne</a:t>
            </a:r>
          </a:p>
          <a:p>
            <a:r>
              <a:rPr lang="it-IT" sz="1800" dirty="0">
                <a:solidFill>
                  <a:srgbClr val="004B88"/>
                </a:solidFill>
                <a:latin typeface="Century Gothic" panose="020B0502020202020204" pitchFamily="34" charset="0"/>
              </a:rPr>
              <a:t>transformacije? Šta od navedenog najbolje opisuje razlog zbog kog niste </a:t>
            </a:r>
          </a:p>
          <a:p>
            <a:r>
              <a:rPr lang="it-IT" sz="1800" dirty="0">
                <a:solidFill>
                  <a:srgbClr val="004B88"/>
                </a:solidFill>
                <a:latin typeface="Century Gothic" panose="020B0502020202020204" pitchFamily="34" charset="0"/>
              </a:rPr>
              <a:t>sprovodili digitalnu transformaciju?</a:t>
            </a:r>
            <a:endParaRPr lang="en-US" sz="18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1354329644"/>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3791590-CEDB-4C45-9DF8-558C485706BF}"/>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76</a:t>
            </a:fld>
            <a:endParaRPr lang="en-US" dirty="0"/>
          </a:p>
        </p:txBody>
      </p:sp>
      <p:graphicFrame>
        <p:nvGraphicFramePr>
          <p:cNvPr id="6" name="Table 5">
            <a:extLst>
              <a:ext uri="{FF2B5EF4-FFF2-40B4-BE49-F238E27FC236}">
                <a16:creationId xmlns:a16="http://schemas.microsoft.com/office/drawing/2014/main" id="{EE41C7A2-AF7A-422D-9D7C-B7C88DF214A3}"/>
              </a:ext>
            </a:extLst>
          </p:cNvPr>
          <p:cNvGraphicFramePr>
            <a:graphicFrameLocks noGrp="1"/>
          </p:cNvGraphicFramePr>
          <p:nvPr>
            <p:extLst>
              <p:ext uri="{D42A27DB-BD31-4B8C-83A1-F6EECF244321}">
                <p14:modId xmlns:p14="http://schemas.microsoft.com/office/powerpoint/2010/main" val="263369522"/>
              </p:ext>
            </p:extLst>
          </p:nvPr>
        </p:nvGraphicFramePr>
        <p:xfrm>
          <a:off x="533956" y="1615578"/>
          <a:ext cx="11071889" cy="4282148"/>
        </p:xfrm>
        <a:graphic>
          <a:graphicData uri="http://schemas.openxmlformats.org/drawingml/2006/table">
            <a:tbl>
              <a:tblPr/>
              <a:tblGrid>
                <a:gridCol w="1599039">
                  <a:extLst>
                    <a:ext uri="{9D8B030D-6E8A-4147-A177-3AD203B41FA5}">
                      <a16:colId xmlns:a16="http://schemas.microsoft.com/office/drawing/2014/main" val="20000"/>
                    </a:ext>
                  </a:extLst>
                </a:gridCol>
                <a:gridCol w="378914">
                  <a:extLst>
                    <a:ext uri="{9D8B030D-6E8A-4147-A177-3AD203B41FA5}">
                      <a16:colId xmlns:a16="http://schemas.microsoft.com/office/drawing/2014/main" val="20001"/>
                    </a:ext>
                  </a:extLst>
                </a:gridCol>
                <a:gridCol w="378914">
                  <a:extLst>
                    <a:ext uri="{9D8B030D-6E8A-4147-A177-3AD203B41FA5}">
                      <a16:colId xmlns:a16="http://schemas.microsoft.com/office/drawing/2014/main" val="20002"/>
                    </a:ext>
                  </a:extLst>
                </a:gridCol>
                <a:gridCol w="378914">
                  <a:extLst>
                    <a:ext uri="{9D8B030D-6E8A-4147-A177-3AD203B41FA5}">
                      <a16:colId xmlns:a16="http://schemas.microsoft.com/office/drawing/2014/main" val="20003"/>
                    </a:ext>
                  </a:extLst>
                </a:gridCol>
                <a:gridCol w="378914">
                  <a:extLst>
                    <a:ext uri="{9D8B030D-6E8A-4147-A177-3AD203B41FA5}">
                      <a16:colId xmlns:a16="http://schemas.microsoft.com/office/drawing/2014/main" val="20004"/>
                    </a:ext>
                  </a:extLst>
                </a:gridCol>
                <a:gridCol w="378914">
                  <a:extLst>
                    <a:ext uri="{9D8B030D-6E8A-4147-A177-3AD203B41FA5}">
                      <a16:colId xmlns:a16="http://schemas.microsoft.com/office/drawing/2014/main" val="20005"/>
                    </a:ext>
                  </a:extLst>
                </a:gridCol>
                <a:gridCol w="378914">
                  <a:extLst>
                    <a:ext uri="{9D8B030D-6E8A-4147-A177-3AD203B41FA5}">
                      <a16:colId xmlns:a16="http://schemas.microsoft.com/office/drawing/2014/main" val="20006"/>
                    </a:ext>
                  </a:extLst>
                </a:gridCol>
                <a:gridCol w="378914">
                  <a:extLst>
                    <a:ext uri="{9D8B030D-6E8A-4147-A177-3AD203B41FA5}">
                      <a16:colId xmlns:a16="http://schemas.microsoft.com/office/drawing/2014/main" val="20007"/>
                    </a:ext>
                  </a:extLst>
                </a:gridCol>
                <a:gridCol w="378914">
                  <a:extLst>
                    <a:ext uri="{9D8B030D-6E8A-4147-A177-3AD203B41FA5}">
                      <a16:colId xmlns:a16="http://schemas.microsoft.com/office/drawing/2014/main" val="20008"/>
                    </a:ext>
                  </a:extLst>
                </a:gridCol>
                <a:gridCol w="378914">
                  <a:extLst>
                    <a:ext uri="{9D8B030D-6E8A-4147-A177-3AD203B41FA5}">
                      <a16:colId xmlns:a16="http://schemas.microsoft.com/office/drawing/2014/main" val="20009"/>
                    </a:ext>
                  </a:extLst>
                </a:gridCol>
                <a:gridCol w="378914">
                  <a:extLst>
                    <a:ext uri="{9D8B030D-6E8A-4147-A177-3AD203B41FA5}">
                      <a16:colId xmlns:a16="http://schemas.microsoft.com/office/drawing/2014/main" val="20010"/>
                    </a:ext>
                  </a:extLst>
                </a:gridCol>
                <a:gridCol w="378914">
                  <a:extLst>
                    <a:ext uri="{9D8B030D-6E8A-4147-A177-3AD203B41FA5}">
                      <a16:colId xmlns:a16="http://schemas.microsoft.com/office/drawing/2014/main" val="20011"/>
                    </a:ext>
                  </a:extLst>
                </a:gridCol>
                <a:gridCol w="378914">
                  <a:extLst>
                    <a:ext uri="{9D8B030D-6E8A-4147-A177-3AD203B41FA5}">
                      <a16:colId xmlns:a16="http://schemas.microsoft.com/office/drawing/2014/main" val="20012"/>
                    </a:ext>
                  </a:extLst>
                </a:gridCol>
                <a:gridCol w="378914">
                  <a:extLst>
                    <a:ext uri="{9D8B030D-6E8A-4147-A177-3AD203B41FA5}">
                      <a16:colId xmlns:a16="http://schemas.microsoft.com/office/drawing/2014/main" val="20013"/>
                    </a:ext>
                  </a:extLst>
                </a:gridCol>
                <a:gridCol w="378914">
                  <a:extLst>
                    <a:ext uri="{9D8B030D-6E8A-4147-A177-3AD203B41FA5}">
                      <a16:colId xmlns:a16="http://schemas.microsoft.com/office/drawing/2014/main" val="20014"/>
                    </a:ext>
                  </a:extLst>
                </a:gridCol>
                <a:gridCol w="378914">
                  <a:extLst>
                    <a:ext uri="{9D8B030D-6E8A-4147-A177-3AD203B41FA5}">
                      <a16:colId xmlns:a16="http://schemas.microsoft.com/office/drawing/2014/main" val="20015"/>
                    </a:ext>
                  </a:extLst>
                </a:gridCol>
                <a:gridCol w="378914">
                  <a:extLst>
                    <a:ext uri="{9D8B030D-6E8A-4147-A177-3AD203B41FA5}">
                      <a16:colId xmlns:a16="http://schemas.microsoft.com/office/drawing/2014/main" val="20016"/>
                    </a:ext>
                  </a:extLst>
                </a:gridCol>
                <a:gridCol w="378914">
                  <a:extLst>
                    <a:ext uri="{9D8B030D-6E8A-4147-A177-3AD203B41FA5}">
                      <a16:colId xmlns:a16="http://schemas.microsoft.com/office/drawing/2014/main" val="20017"/>
                    </a:ext>
                  </a:extLst>
                </a:gridCol>
                <a:gridCol w="378914">
                  <a:extLst>
                    <a:ext uri="{9D8B030D-6E8A-4147-A177-3AD203B41FA5}">
                      <a16:colId xmlns:a16="http://schemas.microsoft.com/office/drawing/2014/main" val="20018"/>
                    </a:ext>
                  </a:extLst>
                </a:gridCol>
                <a:gridCol w="378914">
                  <a:extLst>
                    <a:ext uri="{9D8B030D-6E8A-4147-A177-3AD203B41FA5}">
                      <a16:colId xmlns:a16="http://schemas.microsoft.com/office/drawing/2014/main" val="20019"/>
                    </a:ext>
                  </a:extLst>
                </a:gridCol>
                <a:gridCol w="378914">
                  <a:extLst>
                    <a:ext uri="{9D8B030D-6E8A-4147-A177-3AD203B41FA5}">
                      <a16:colId xmlns:a16="http://schemas.microsoft.com/office/drawing/2014/main" val="20020"/>
                    </a:ext>
                  </a:extLst>
                </a:gridCol>
                <a:gridCol w="378914">
                  <a:extLst>
                    <a:ext uri="{9D8B030D-6E8A-4147-A177-3AD203B41FA5}">
                      <a16:colId xmlns:a16="http://schemas.microsoft.com/office/drawing/2014/main" val="20021"/>
                    </a:ext>
                  </a:extLst>
                </a:gridCol>
                <a:gridCol w="378914">
                  <a:extLst>
                    <a:ext uri="{9D8B030D-6E8A-4147-A177-3AD203B41FA5}">
                      <a16:colId xmlns:a16="http://schemas.microsoft.com/office/drawing/2014/main" val="20022"/>
                    </a:ext>
                  </a:extLst>
                </a:gridCol>
                <a:gridCol w="378914">
                  <a:extLst>
                    <a:ext uri="{9D8B030D-6E8A-4147-A177-3AD203B41FA5}">
                      <a16:colId xmlns:a16="http://schemas.microsoft.com/office/drawing/2014/main" val="20023"/>
                    </a:ext>
                  </a:extLst>
                </a:gridCol>
                <a:gridCol w="378914">
                  <a:extLst>
                    <a:ext uri="{9D8B030D-6E8A-4147-A177-3AD203B41FA5}">
                      <a16:colId xmlns:a16="http://schemas.microsoft.com/office/drawing/2014/main" val="20024"/>
                    </a:ext>
                  </a:extLst>
                </a:gridCol>
                <a:gridCol w="378914">
                  <a:extLst>
                    <a:ext uri="{9D8B030D-6E8A-4147-A177-3AD203B41FA5}">
                      <a16:colId xmlns:a16="http://schemas.microsoft.com/office/drawing/2014/main" val="20025"/>
                    </a:ext>
                  </a:extLst>
                </a:gridCol>
              </a:tblGrid>
              <a:tr h="544286">
                <a:tc>
                  <a:txBody>
                    <a:bodyPr/>
                    <a:lstStyle/>
                    <a:p>
                      <a:pPr algn="l" fontAlgn="ctr"/>
                      <a:endParaRPr lang="en-US" sz="800" b="0" i="0" u="none" strike="noStrike" dirty="0">
                        <a:solidFill>
                          <a:srgbClr val="9933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dirty="0" err="1">
                          <a:solidFill>
                            <a:srgbClr val="000000"/>
                          </a:solidFill>
                          <a:latin typeface="Century Gothic" panose="020B0502020202020204" pitchFamily="34" charset="0"/>
                        </a:rPr>
                        <a:t>Veličina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preduzeća</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latin typeface="Century Gothic" panose="020B0502020202020204" pitchFamily="34" charset="0"/>
                        </a:rPr>
                        <a:t>Teritorija poslovanja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dirty="0" err="1">
                          <a:solidFill>
                            <a:srgbClr val="000000"/>
                          </a:solidFill>
                          <a:latin typeface="Century Gothic" panose="020B0502020202020204" pitchFamily="34" charset="0"/>
                        </a:rPr>
                        <a:t>Osnivanje</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firme</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51795">
                <a:tc>
                  <a:txBody>
                    <a:bodyPr/>
                    <a:lstStyle/>
                    <a:p>
                      <a:pPr algn="l" fontAlgn="ctr"/>
                      <a:r>
                        <a:rPr lang="en-US" sz="800" b="0" i="0" u="none" strike="noStrike" dirty="0">
                          <a:solidFill>
                            <a:srgbClr val="000000"/>
                          </a:solidFill>
                          <a:latin typeface="Century Gothic" panose="020B0502020202020204" pitchFamily="34" charset="0"/>
                        </a:rPr>
                        <a:t> </a:t>
                      </a:r>
                    </a:p>
                  </a:txBody>
                  <a:tcPr marL="4003" marR="4003" marT="400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Veliko</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Srednje</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Malo</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Mikro</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Preduzetnik</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Lokalni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nivo</a:t>
                      </a:r>
                      <a:r>
                        <a:rPr lang="en-US" sz="800" b="0" i="0" u="none" strike="noStrike" dirty="0">
                          <a:solidFill>
                            <a:srgbClr val="000000"/>
                          </a:solidFill>
                          <a:latin typeface="Century Gothic" panose="020B0502020202020204" pitchFamily="34" charset="0"/>
                        </a:rPr>
                        <a:t> (grad)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 god.</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57135">
                <a:tc>
                  <a:txBody>
                    <a:bodyPr/>
                    <a:lstStyle/>
                    <a:p>
                      <a:pPr algn="ctr" fontAlgn="ctr"/>
                      <a:r>
                        <a:rPr lang="en-US" sz="8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en-US" sz="800" b="0" i="0" u="none" strike="noStrike" dirty="0">
                          <a:solidFill>
                            <a:schemeClr val="bg1"/>
                          </a:solidFill>
                          <a:effectLst/>
                          <a:latin typeface="Century Gothic" panose="020B0502020202020204" pitchFamily="34" charset="0"/>
                        </a:rPr>
                        <a:t>524</a:t>
                      </a:r>
                    </a:p>
                  </a:txBody>
                  <a:tcPr marL="7620" marR="7620" marT="762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59</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449</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157</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367</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352</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67</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75</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4</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141</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147</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108</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128</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62</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169</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246</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47</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32</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27</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161</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275</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357215">
                <a:tc>
                  <a:txBody>
                    <a:bodyPr/>
                    <a:lstStyle/>
                    <a:p>
                      <a:pPr algn="r" fontAlgn="ct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(A)</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(G)</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3"/>
                  </a:ext>
                </a:extLst>
              </a:tr>
              <a:tr h="401845">
                <a:tc gridSpan="26">
                  <a:txBody>
                    <a:bodyPr/>
                    <a:lstStyle/>
                    <a:p>
                      <a:pPr algn="l" fontAlgn="t"/>
                      <a:r>
                        <a:rPr lang="it-IT" sz="800" b="1" i="0" u="none" strike="noStrike" kern="1200" dirty="0">
                          <a:solidFill>
                            <a:srgbClr val="000000"/>
                          </a:solidFill>
                          <a:effectLst/>
                          <a:latin typeface="Century Gothic" panose="020B0502020202020204" pitchFamily="34" charset="0"/>
                          <a:ea typeface="+mn-ea"/>
                          <a:cs typeface="+mn-cs"/>
                        </a:rPr>
                        <a:t>Da li ste u prethodnih 5 godina odustali od realizacije planirane ili otpočete </a:t>
                      </a:r>
                      <a:r>
                        <a:rPr lang="sr-Latn-BA" sz="800" b="1" i="0" u="none" strike="noStrike" kern="1200" dirty="0">
                          <a:solidFill>
                            <a:srgbClr val="000000"/>
                          </a:solidFill>
                          <a:effectLst/>
                          <a:latin typeface="Century Gothic" panose="020B0502020202020204" pitchFamily="34" charset="0"/>
                          <a:ea typeface="+mn-ea"/>
                          <a:cs typeface="+mn-cs"/>
                        </a:rPr>
                        <a:t>digitalne transformacije</a:t>
                      </a:r>
                      <a:r>
                        <a:rPr lang="it-IT" sz="800" b="1" i="0" u="none" strike="noStrike" kern="1200" dirty="0">
                          <a:solidFill>
                            <a:srgbClr val="000000"/>
                          </a:solidFill>
                          <a:effectLst/>
                          <a:latin typeface="Century Gothic" panose="020B0502020202020204" pitchFamily="34" charset="0"/>
                          <a:ea typeface="+mn-ea"/>
                          <a:cs typeface="+mn-cs"/>
                        </a:rPr>
                        <a:t>? </a:t>
                      </a:r>
                      <a:br>
                        <a:rPr lang="it-IT" sz="800" dirty="0">
                          <a:latin typeface="Century Gothic" panose="020B0502020202020204" pitchFamily="34" charset="0"/>
                          <a:ea typeface="Calibri" panose="020F0502020204030204" pitchFamily="34" charset="0"/>
                          <a:cs typeface="Times New Roman" panose="02020603050405020304" pitchFamily="18" charset="0"/>
                        </a:rPr>
                      </a:br>
                      <a:endParaRPr lang="en-US" sz="800" b="1" i="0" u="none" strike="noStrike" kern="1200" dirty="0">
                        <a:solidFill>
                          <a:srgbClr val="000000"/>
                        </a:solidFill>
                        <a:effectLst/>
                        <a:latin typeface="Century Gothic" panose="020B0502020202020204" pitchFamily="34" charset="0"/>
                        <a:ea typeface="+mn-ea"/>
                        <a:cs typeface="+mn-cs"/>
                      </a:endParaRPr>
                    </a:p>
                  </a:txBody>
                  <a:tcPr marL="9525" marR="9525" marT="9525"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713601755"/>
                  </a:ext>
                </a:extLst>
              </a:tr>
              <a:tr h="401845">
                <a:tc>
                  <a:txBody>
                    <a:bodyPr/>
                    <a:lstStyle/>
                    <a:p>
                      <a:pPr algn="ctr" fontAlgn="t"/>
                      <a:r>
                        <a:rPr lang="sr-Latn-BA" sz="800" b="0" i="0" u="none" strike="noStrike" dirty="0">
                          <a:solidFill>
                            <a:srgbClr val="000000"/>
                          </a:solidFill>
                          <a:effectLst/>
                          <a:latin typeface="Century Gothic" panose="020B0502020202020204" pitchFamily="34" charset="0"/>
                        </a:rPr>
                        <a:t>Da</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effectLst/>
                          <a:latin typeface="Century Gothic" panose="020B0502020202020204" pitchFamily="34" charset="0"/>
                        </a:rPr>
                        <a:t>12.8</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E</a:t>
                      </a: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chemeClr val="bg1"/>
                          </a:solidFill>
                          <a:effectLst/>
                          <a:latin typeface="Century Gothic" panose="020B0502020202020204" pitchFamily="34" charset="0"/>
                        </a:rPr>
                        <a:t>27.1</a:t>
                      </a:r>
                      <a:br>
                        <a:rPr lang="en-US" sz="800" b="0" i="0" u="none" strike="noStrike" dirty="0">
                          <a:solidFill>
                            <a:schemeClr val="bg1"/>
                          </a:solidFill>
                          <a:effectLst/>
                          <a:latin typeface="Century Gothic" panose="020B0502020202020204" pitchFamily="34" charset="0"/>
                        </a:rPr>
                      </a:br>
                      <a:r>
                        <a:rPr lang="en-US" sz="800" b="0" i="0" u="none" strike="noStrike" dirty="0">
                          <a:solidFill>
                            <a:schemeClr val="bg1"/>
                          </a:solidFill>
                          <a:effectLst/>
                          <a:latin typeface="Century Gothic" panose="020B0502020202020204" pitchFamily="34" charset="0"/>
                        </a:rPr>
                        <a:t>A E</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chemeClr val="bg1"/>
                          </a:solidFill>
                          <a:effectLst/>
                          <a:latin typeface="Century Gothic" panose="020B0502020202020204" pitchFamily="34" charset="0"/>
                        </a:rPr>
                        <a:t>10.7</a:t>
                      </a:r>
                      <a:br>
                        <a:rPr lang="en-US" sz="800" b="0" i="0" u="none" strike="noStrike" dirty="0">
                          <a:solidFill>
                            <a:schemeClr val="bg1"/>
                          </a:solidFill>
                          <a:effectLst/>
                          <a:latin typeface="Century Gothic" panose="020B0502020202020204" pitchFamily="34" charset="0"/>
                        </a:rPr>
                      </a:br>
                      <a:endParaRPr lang="en-US" sz="800" b="0" i="0" u="none" strike="noStrike" dirty="0">
                        <a:solidFill>
                          <a:schemeClr val="bg1"/>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effectLst/>
                          <a:latin typeface="Century Gothic" panose="020B0502020202020204" pitchFamily="34" charset="0"/>
                        </a:rPr>
                        <a:t>12.7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14.8</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039551909"/>
                  </a:ext>
                </a:extLst>
              </a:tr>
              <a:tr h="401845">
                <a:tc gridSpan="26">
                  <a:txBody>
                    <a:bodyPr/>
                    <a:lstStyle/>
                    <a:p>
                      <a:pPr algn="l" fontAlgn="t"/>
                      <a:r>
                        <a:rPr lang="it-IT" sz="800" b="1" dirty="0">
                          <a:latin typeface="Century Gothic" panose="020B0502020202020204" pitchFamily="34" charset="0"/>
                          <a:ea typeface="Calibri" panose="020F0502020204030204" pitchFamily="34" charset="0"/>
                          <a:cs typeface="Times New Roman" panose="02020603050405020304" pitchFamily="18" charset="0"/>
                        </a:rPr>
                        <a:t>Šta od navedenog najbolje opisuje razlog zbog kog niste sprovodili </a:t>
                      </a:r>
                      <a:r>
                        <a:rPr lang="sr-Latn-BA" sz="800" b="1" dirty="0">
                          <a:latin typeface="Century Gothic" panose="020B0502020202020204" pitchFamily="34" charset="0"/>
                          <a:ea typeface="Calibri" panose="020F0502020204030204" pitchFamily="34" charset="0"/>
                          <a:cs typeface="Times New Roman" panose="02020603050405020304" pitchFamily="18" charset="0"/>
                        </a:rPr>
                        <a:t>digitalnu transformaciju?</a:t>
                      </a:r>
                      <a:endParaRPr lang="en-US" sz="800" b="1" i="0" u="none" strike="noStrike" dirty="0">
                        <a:solidFill>
                          <a:srgbClr val="000000"/>
                        </a:solidFill>
                        <a:effectLst/>
                        <a:latin typeface="Century Gothic" panose="020B0502020202020204" pitchFamily="34" charset="0"/>
                      </a:endParaRPr>
                    </a:p>
                  </a:txBody>
                  <a:tcPr marL="9525" marR="9525" marT="9525"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61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hMerge="1">
                  <a:txBody>
                    <a:bodyPr/>
                    <a:lstStyle/>
                    <a:p>
                      <a:pPr algn="ctr" fontAlgn="ctr"/>
                      <a:endParaRPr lang="en-US" sz="800" b="0" i="0" u="none" strike="noStrike" dirty="0">
                        <a:solidFill>
                          <a:srgbClr val="000000"/>
                        </a:solidFill>
                        <a:effectLst/>
                        <a:latin typeface="Calibri" panose="020F050202020403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159649218"/>
                  </a:ext>
                </a:extLst>
              </a:tr>
              <a:tr h="401845">
                <a:tc>
                  <a:txBody>
                    <a:bodyPr/>
                    <a:lstStyle/>
                    <a:p>
                      <a:pPr algn="l" fontAlgn="t"/>
                      <a:r>
                        <a:rPr lang="en-US" sz="800" b="0" i="0" u="none" strike="noStrike" dirty="0" err="1">
                          <a:solidFill>
                            <a:srgbClr val="000000"/>
                          </a:solidFill>
                          <a:effectLst/>
                          <a:latin typeface="Century Gothic" panose="020B0502020202020204" pitchFamily="34" charset="0"/>
                        </a:rPr>
                        <a:t>Nema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potrebe</a:t>
                      </a:r>
                      <a:r>
                        <a:rPr lang="en-US" sz="800" b="0" i="0" u="none" strike="noStrike" dirty="0">
                          <a:solidFill>
                            <a:srgbClr val="000000"/>
                          </a:solidFill>
                          <a:effectLst/>
                          <a:latin typeface="Century Gothic" panose="020B0502020202020204" pitchFamily="34" charset="0"/>
                        </a:rPr>
                        <a:t> za </a:t>
                      </a:r>
                      <a:r>
                        <a:rPr lang="en-US" sz="800" b="0" i="0" u="none" strike="noStrike" dirty="0" err="1">
                          <a:solidFill>
                            <a:srgbClr val="000000"/>
                          </a:solidFill>
                          <a:effectLst/>
                          <a:latin typeface="Century Gothic" panose="020B0502020202020204" pitchFamily="34" charset="0"/>
                        </a:rPr>
                        <a:t>digitalnom</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transformacijom</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80.7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86.4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79.6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80.1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82.1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78.7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85.2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76.6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82.3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79.3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82.1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76.6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74.1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77.6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84.4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401845">
                <a:tc>
                  <a:txBody>
                    <a:bodyPr/>
                    <a:lstStyle/>
                    <a:p>
                      <a:pPr algn="l" fontAlgn="t"/>
                      <a:r>
                        <a:rPr lang="en-US" sz="800" b="0" i="0" u="none" strike="noStrike" dirty="0">
                          <a:solidFill>
                            <a:srgbClr val="000000"/>
                          </a:solidFill>
                          <a:effectLst/>
                          <a:latin typeface="Century Gothic" panose="020B0502020202020204" pitchFamily="34" charset="0"/>
                        </a:rPr>
                        <a:t>Ne </a:t>
                      </a:r>
                      <a:r>
                        <a:rPr lang="en-US" sz="800" b="0" i="0" u="none" strike="noStrike" dirty="0" err="1">
                          <a:solidFill>
                            <a:srgbClr val="000000"/>
                          </a:solidFill>
                          <a:effectLst/>
                          <a:latin typeface="Century Gothic" panose="020B0502020202020204" pitchFamily="34" charset="0"/>
                        </a:rPr>
                        <a:t>postoji</a:t>
                      </a:r>
                      <a:r>
                        <a:rPr lang="en-US" sz="800" b="0" i="0" u="none" strike="noStrike" dirty="0">
                          <a:solidFill>
                            <a:srgbClr val="000000"/>
                          </a:solidFill>
                          <a:effectLst/>
                          <a:latin typeface="Century Gothic" panose="020B0502020202020204" pitchFamily="34" charset="0"/>
                        </a:rPr>
                        <a:t> benefit </a:t>
                      </a:r>
                      <a:r>
                        <a:rPr lang="en-US" sz="800" b="0" i="0" u="none" strike="noStrike" dirty="0" err="1">
                          <a:solidFill>
                            <a:srgbClr val="000000"/>
                          </a:solidFill>
                          <a:effectLst/>
                          <a:latin typeface="Century Gothic" panose="020B0502020202020204" pitchFamily="34" charset="0"/>
                        </a:rPr>
                        <a:t>digitalne</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transformacije</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10.5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9.5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10.2</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17</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56496557"/>
                  </a:ext>
                </a:extLst>
              </a:tr>
              <a:tr h="462492">
                <a:tc>
                  <a:txBody>
                    <a:bodyPr/>
                    <a:lstStyle/>
                    <a:p>
                      <a:pPr algn="l" fontAlgn="t"/>
                      <a:r>
                        <a:rPr lang="en-US" sz="800" b="0" i="0" u="none" strike="noStrike" dirty="0" err="1">
                          <a:solidFill>
                            <a:srgbClr val="000000"/>
                          </a:solidFill>
                          <a:effectLst/>
                          <a:latin typeface="Century Gothic" panose="020B0502020202020204" pitchFamily="34" charset="0"/>
                        </a:rPr>
                        <a:t>Previše</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barijera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digitalnoj</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transformaciji</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8.5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7.7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6.4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9.4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11.1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9.3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7.6</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bl>
          </a:graphicData>
        </a:graphic>
      </p:graphicFrame>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Da li ste u prethodnih 5 godina odustali od realizacije planirane ili otpočete digitalne</a:t>
            </a:r>
          </a:p>
          <a:p>
            <a:r>
              <a:rPr lang="it-IT" sz="1800" dirty="0">
                <a:solidFill>
                  <a:srgbClr val="004B88"/>
                </a:solidFill>
                <a:latin typeface="Century Gothic" panose="020B0502020202020204" pitchFamily="34" charset="0"/>
              </a:rPr>
              <a:t>transformacije? Šta od navedenog najbolje opisuje razlog zbog kog niste </a:t>
            </a:r>
          </a:p>
          <a:p>
            <a:r>
              <a:rPr lang="it-IT" sz="1800" dirty="0">
                <a:solidFill>
                  <a:srgbClr val="004B88"/>
                </a:solidFill>
                <a:latin typeface="Century Gothic" panose="020B0502020202020204" pitchFamily="34" charset="0"/>
              </a:rPr>
              <a:t>sprovodili digitalnu transformaciju?</a:t>
            </a:r>
            <a:endParaRPr lang="en-US" sz="1800" dirty="0">
              <a:solidFill>
                <a:srgbClr val="004B88"/>
              </a:solidFill>
              <a:latin typeface="Century Gothic" panose="020B0502020202020204" pitchFamily="34" charset="0"/>
            </a:endParaRPr>
          </a:p>
        </p:txBody>
      </p:sp>
      <p:sp>
        <p:nvSpPr>
          <p:cNvPr id="10" name="Rectangle 9">
            <a:extLst>
              <a:ext uri="{FF2B5EF4-FFF2-40B4-BE49-F238E27FC236}">
                <a16:creationId xmlns:a16="http://schemas.microsoft.com/office/drawing/2014/main" id="{8572F189-764B-49BA-968B-857A0711E854}"/>
              </a:ext>
            </a:extLst>
          </p:cNvPr>
          <p:cNvSpPr/>
          <p:nvPr/>
        </p:nvSpPr>
        <p:spPr>
          <a:xfrm>
            <a:off x="2509091" y="2897275"/>
            <a:ext cx="749550" cy="300045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1" name="Rectangle 10">
            <a:extLst>
              <a:ext uri="{FF2B5EF4-FFF2-40B4-BE49-F238E27FC236}">
                <a16:creationId xmlns:a16="http://schemas.microsoft.com/office/drawing/2014/main" id="{2806C8A5-39E6-46F5-A264-40B88C601482}"/>
              </a:ext>
            </a:extLst>
          </p:cNvPr>
          <p:cNvSpPr/>
          <p:nvPr/>
        </p:nvSpPr>
        <p:spPr>
          <a:xfrm>
            <a:off x="5904699" y="2897275"/>
            <a:ext cx="1154279" cy="300045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2" name="Rectangle 11">
            <a:extLst>
              <a:ext uri="{FF2B5EF4-FFF2-40B4-BE49-F238E27FC236}">
                <a16:creationId xmlns:a16="http://schemas.microsoft.com/office/drawing/2014/main" id="{F4B5D8D2-8663-4409-B745-51E56F44FC91}"/>
              </a:ext>
            </a:extLst>
          </p:cNvPr>
          <p:cNvSpPr/>
          <p:nvPr/>
        </p:nvSpPr>
        <p:spPr>
          <a:xfrm>
            <a:off x="10452458" y="2897275"/>
            <a:ext cx="404731" cy="3000451"/>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1035414043"/>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F250F9DB-BD38-4206-A99F-E9F5923F34E5}"/>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77</a:t>
            </a:fld>
            <a:endParaRPr lang="en-US" dirty="0"/>
          </a:p>
        </p:txBody>
      </p:sp>
      <p:sp>
        <p:nvSpPr>
          <p:cNvPr id="13" name="TextBox 12">
            <a:extLst>
              <a:ext uri="{FF2B5EF4-FFF2-40B4-BE49-F238E27FC236}">
                <a16:creationId xmlns:a16="http://schemas.microsoft.com/office/drawing/2014/main" id="{EF22715C-329B-4985-B298-76BAA0DB8E57}"/>
              </a:ext>
            </a:extLst>
          </p:cNvPr>
          <p:cNvSpPr txBox="1"/>
          <p:nvPr/>
        </p:nvSpPr>
        <p:spPr>
          <a:xfrm>
            <a:off x="10848108" y="6431190"/>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706E7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706E70"/>
                </a:solidFill>
                <a:effectLst/>
                <a:uLnTx/>
                <a:uFillTx/>
                <a:latin typeface="Century Gothic" panose="020B0502020202020204" pitchFamily="34" charset="0"/>
              </a:rPr>
              <a:t>: n = 103</a:t>
            </a:r>
          </a:p>
        </p:txBody>
      </p:sp>
      <p:graphicFrame>
        <p:nvGraphicFramePr>
          <p:cNvPr id="9" name="Chart 8">
            <a:extLst>
              <a:ext uri="{FF2B5EF4-FFF2-40B4-BE49-F238E27FC236}">
                <a16:creationId xmlns:a16="http://schemas.microsoft.com/office/drawing/2014/main" id="{7835790F-A064-410C-ABD9-F1FECD3ED81D}"/>
              </a:ext>
            </a:extLst>
          </p:cNvPr>
          <p:cNvGraphicFramePr/>
          <p:nvPr>
            <p:extLst>
              <p:ext uri="{D42A27DB-BD31-4B8C-83A1-F6EECF244321}">
                <p14:modId xmlns:p14="http://schemas.microsoft.com/office/powerpoint/2010/main" val="478290432"/>
              </p:ext>
            </p:extLst>
          </p:nvPr>
        </p:nvGraphicFramePr>
        <p:xfrm>
          <a:off x="907085" y="838199"/>
          <a:ext cx="8077200" cy="5585862"/>
        </p:xfrm>
        <a:graphic>
          <a:graphicData uri="http://schemas.openxmlformats.org/drawingml/2006/chart">
            <c:chart xmlns:c="http://schemas.openxmlformats.org/drawingml/2006/chart" xmlns:r="http://schemas.openxmlformats.org/officeDocument/2006/relationships" r:id="rId2"/>
          </a:graphicData>
        </a:graphic>
      </p:graphicFrame>
      <p:sp>
        <p:nvSpPr>
          <p:cNvPr id="5" name="TextBox 4">
            <a:extLst>
              <a:ext uri="{FF2B5EF4-FFF2-40B4-BE49-F238E27FC236}">
                <a16:creationId xmlns:a16="http://schemas.microsoft.com/office/drawing/2014/main" id="{DB9E9B32-1B98-4DA6-9B30-729B11834749}"/>
              </a:ext>
            </a:extLst>
          </p:cNvPr>
          <p:cNvSpPr txBox="1"/>
          <p:nvPr/>
        </p:nvSpPr>
        <p:spPr>
          <a:xfrm>
            <a:off x="7502769" y="2341574"/>
            <a:ext cx="4138246" cy="2754600"/>
          </a:xfrm>
          <a:prstGeom prst="rect">
            <a:avLst/>
          </a:prstGeom>
          <a:noFill/>
        </p:spPr>
        <p:txBody>
          <a:bodyPr wrap="square" rtlCol="0">
            <a:spAutoFit/>
          </a:bodyPr>
          <a:lstStyle/>
          <a:p>
            <a:pPr marL="285750" indent="-285750" algn="just">
              <a:spcAft>
                <a:spcPts val="600"/>
              </a:spcAft>
              <a:buFont typeface="Arial" panose="020B0604020202020204" pitchFamily="34" charset="0"/>
              <a:buChar char="•"/>
              <a:defRPr/>
            </a:pPr>
            <a:r>
              <a:rPr lang="sr-Latn-RS" sz="1400" noProof="1">
                <a:solidFill>
                  <a:srgbClr val="706E70"/>
                </a:solidFill>
                <a:latin typeface="Century Gothic" panose="020B0502020202020204" pitchFamily="34" charset="0"/>
              </a:rPr>
              <a:t>Kao glavne barijere digitalnoj transformaciji, kompanijama koje su odustale od sprovođenja ili ne sprovode zbog previše barijera, navode se </a:t>
            </a:r>
            <a:r>
              <a:rPr lang="sr-Latn-RS" sz="1400" b="1" noProof="1">
                <a:solidFill>
                  <a:srgbClr val="706E70"/>
                </a:solidFill>
                <a:latin typeface="Century Gothic" panose="020B0502020202020204" pitchFamily="34" charset="0"/>
              </a:rPr>
              <a:t>nedovoljne finansije </a:t>
            </a:r>
            <a:r>
              <a:rPr lang="sr-Latn-RS" sz="1400" noProof="1">
                <a:solidFill>
                  <a:srgbClr val="706E70"/>
                </a:solidFill>
                <a:latin typeface="Century Gothic" panose="020B0502020202020204" pitchFamily="34" charset="0"/>
              </a:rPr>
              <a:t>(skoro 40%), </a:t>
            </a:r>
            <a:r>
              <a:rPr lang="sr-Latn-RS" sz="1400" b="1" noProof="1">
                <a:solidFill>
                  <a:srgbClr val="706E70"/>
                </a:solidFill>
                <a:latin typeface="Century Gothic" panose="020B0502020202020204" pitchFamily="34" charset="0"/>
              </a:rPr>
              <a:t>administrativne barijere</a:t>
            </a:r>
            <a:r>
              <a:rPr lang="sr-Latn-RS" sz="1400" noProof="1">
                <a:solidFill>
                  <a:srgbClr val="706E70"/>
                </a:solidFill>
                <a:latin typeface="Century Gothic" panose="020B0502020202020204" pitchFamily="34" charset="0"/>
              </a:rPr>
              <a:t> (skoro 30%), kao i </a:t>
            </a:r>
            <a:r>
              <a:rPr lang="sr-Latn-RS" sz="1400" b="1" noProof="1">
                <a:solidFill>
                  <a:srgbClr val="706E70"/>
                </a:solidFill>
                <a:latin typeface="Century Gothic" panose="020B0502020202020204" pitchFamily="34" charset="0"/>
              </a:rPr>
              <a:t>nejasne tržišne potrebe </a:t>
            </a:r>
            <a:r>
              <a:rPr lang="sr-Latn-RS" sz="1400" noProof="1">
                <a:solidFill>
                  <a:srgbClr val="706E70"/>
                </a:solidFill>
                <a:latin typeface="Century Gothic" panose="020B0502020202020204" pitchFamily="34" charset="0"/>
              </a:rPr>
              <a:t>za digitalnom transformacijom (skoro 20%).</a:t>
            </a:r>
          </a:p>
          <a:p>
            <a:pPr marL="285750" indent="-285750" algn="just">
              <a:spcAft>
                <a:spcPts val="600"/>
              </a:spcAft>
              <a:buFont typeface="Arial" panose="020B0604020202020204" pitchFamily="34" charset="0"/>
              <a:buChar char="•"/>
              <a:defRPr/>
            </a:pPr>
            <a:r>
              <a:rPr lang="sr-Latn-RS" sz="1400" noProof="1">
                <a:solidFill>
                  <a:srgbClr val="706E70"/>
                </a:solidFill>
                <a:latin typeface="Century Gothic" panose="020B0502020202020204" pitchFamily="34" charset="0"/>
              </a:rPr>
              <a:t>Za određeni deo preduzeća, značajne barijere su i nedostatak obučenog kadra (oko 15%), kao i poteškoće u dobijanju grantova i subvencija (oko 13%).     </a:t>
            </a:r>
          </a:p>
        </p:txBody>
      </p:sp>
      <p:sp>
        <p:nvSpPr>
          <p:cNvPr id="7"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Koje od navedenih barijera su najviše uticale na proces digitalne transformacije </a:t>
            </a:r>
          </a:p>
          <a:p>
            <a:r>
              <a:rPr lang="it-IT" sz="1800" dirty="0">
                <a:solidFill>
                  <a:srgbClr val="004B88"/>
                </a:solidFill>
                <a:latin typeface="Century Gothic" panose="020B0502020202020204" pitchFamily="34" charset="0"/>
              </a:rPr>
              <a:t>Vašeg preduzeća? Izaberite do 3 barijere koje su imale najveći uticaj</a:t>
            </a:r>
            <a:endParaRPr lang="en-US" sz="18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2763904643"/>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CDCBCBC0-1427-4ABF-BB7B-F83306C30AB3}"/>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78</a:t>
            </a:fld>
            <a:endParaRPr lang="en-US" dirty="0"/>
          </a:p>
        </p:txBody>
      </p:sp>
      <p:sp>
        <p:nvSpPr>
          <p:cNvPr id="13" name="TextBox 12">
            <a:extLst>
              <a:ext uri="{FF2B5EF4-FFF2-40B4-BE49-F238E27FC236}">
                <a16:creationId xmlns:a16="http://schemas.microsoft.com/office/drawing/2014/main" id="{EF22715C-329B-4985-B298-76BAA0DB8E57}"/>
              </a:ext>
            </a:extLst>
          </p:cNvPr>
          <p:cNvSpPr txBox="1"/>
          <p:nvPr/>
        </p:nvSpPr>
        <p:spPr>
          <a:xfrm>
            <a:off x="10848108" y="6506030"/>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706E7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706E70"/>
                </a:solidFill>
                <a:effectLst/>
                <a:uLnTx/>
                <a:uFillTx/>
                <a:latin typeface="Century Gothic" panose="020B0502020202020204" pitchFamily="34" charset="0"/>
              </a:rPr>
              <a:t>: n = 103</a:t>
            </a:r>
          </a:p>
        </p:txBody>
      </p:sp>
      <p:graphicFrame>
        <p:nvGraphicFramePr>
          <p:cNvPr id="5" name="Table 4">
            <a:extLst>
              <a:ext uri="{FF2B5EF4-FFF2-40B4-BE49-F238E27FC236}">
                <a16:creationId xmlns:a16="http://schemas.microsoft.com/office/drawing/2014/main" id="{A1DF9A78-7722-4E3B-A3ED-E9EE6ABA9C12}"/>
              </a:ext>
            </a:extLst>
          </p:cNvPr>
          <p:cNvGraphicFramePr>
            <a:graphicFrameLocks noGrp="1"/>
          </p:cNvGraphicFramePr>
          <p:nvPr>
            <p:extLst>
              <p:ext uri="{D42A27DB-BD31-4B8C-83A1-F6EECF244321}">
                <p14:modId xmlns:p14="http://schemas.microsoft.com/office/powerpoint/2010/main" val="167796530"/>
              </p:ext>
            </p:extLst>
          </p:nvPr>
        </p:nvGraphicFramePr>
        <p:xfrm>
          <a:off x="533962" y="1054658"/>
          <a:ext cx="11036712" cy="5451372"/>
        </p:xfrm>
        <a:graphic>
          <a:graphicData uri="http://schemas.openxmlformats.org/drawingml/2006/table">
            <a:tbl>
              <a:tblPr/>
              <a:tblGrid>
                <a:gridCol w="1293562">
                  <a:extLst>
                    <a:ext uri="{9D8B030D-6E8A-4147-A177-3AD203B41FA5}">
                      <a16:colId xmlns:a16="http://schemas.microsoft.com/office/drawing/2014/main" val="20000"/>
                    </a:ext>
                  </a:extLst>
                </a:gridCol>
                <a:gridCol w="389726">
                  <a:extLst>
                    <a:ext uri="{9D8B030D-6E8A-4147-A177-3AD203B41FA5}">
                      <a16:colId xmlns:a16="http://schemas.microsoft.com/office/drawing/2014/main" val="20001"/>
                    </a:ext>
                  </a:extLst>
                </a:gridCol>
                <a:gridCol w="389726">
                  <a:extLst>
                    <a:ext uri="{9D8B030D-6E8A-4147-A177-3AD203B41FA5}">
                      <a16:colId xmlns:a16="http://schemas.microsoft.com/office/drawing/2014/main" val="20002"/>
                    </a:ext>
                  </a:extLst>
                </a:gridCol>
                <a:gridCol w="389726">
                  <a:extLst>
                    <a:ext uri="{9D8B030D-6E8A-4147-A177-3AD203B41FA5}">
                      <a16:colId xmlns:a16="http://schemas.microsoft.com/office/drawing/2014/main" val="20003"/>
                    </a:ext>
                  </a:extLst>
                </a:gridCol>
                <a:gridCol w="389726">
                  <a:extLst>
                    <a:ext uri="{9D8B030D-6E8A-4147-A177-3AD203B41FA5}">
                      <a16:colId xmlns:a16="http://schemas.microsoft.com/office/drawing/2014/main" val="20004"/>
                    </a:ext>
                  </a:extLst>
                </a:gridCol>
                <a:gridCol w="389726">
                  <a:extLst>
                    <a:ext uri="{9D8B030D-6E8A-4147-A177-3AD203B41FA5}">
                      <a16:colId xmlns:a16="http://schemas.microsoft.com/office/drawing/2014/main" val="20005"/>
                    </a:ext>
                  </a:extLst>
                </a:gridCol>
                <a:gridCol w="389726">
                  <a:extLst>
                    <a:ext uri="{9D8B030D-6E8A-4147-A177-3AD203B41FA5}">
                      <a16:colId xmlns:a16="http://schemas.microsoft.com/office/drawing/2014/main" val="20006"/>
                    </a:ext>
                  </a:extLst>
                </a:gridCol>
                <a:gridCol w="389726">
                  <a:extLst>
                    <a:ext uri="{9D8B030D-6E8A-4147-A177-3AD203B41FA5}">
                      <a16:colId xmlns:a16="http://schemas.microsoft.com/office/drawing/2014/main" val="20007"/>
                    </a:ext>
                  </a:extLst>
                </a:gridCol>
                <a:gridCol w="389726">
                  <a:extLst>
                    <a:ext uri="{9D8B030D-6E8A-4147-A177-3AD203B41FA5}">
                      <a16:colId xmlns:a16="http://schemas.microsoft.com/office/drawing/2014/main" val="20008"/>
                    </a:ext>
                  </a:extLst>
                </a:gridCol>
                <a:gridCol w="389726">
                  <a:extLst>
                    <a:ext uri="{9D8B030D-6E8A-4147-A177-3AD203B41FA5}">
                      <a16:colId xmlns:a16="http://schemas.microsoft.com/office/drawing/2014/main" val="20009"/>
                    </a:ext>
                  </a:extLst>
                </a:gridCol>
                <a:gridCol w="389726">
                  <a:extLst>
                    <a:ext uri="{9D8B030D-6E8A-4147-A177-3AD203B41FA5}">
                      <a16:colId xmlns:a16="http://schemas.microsoft.com/office/drawing/2014/main" val="20010"/>
                    </a:ext>
                  </a:extLst>
                </a:gridCol>
                <a:gridCol w="389726">
                  <a:extLst>
                    <a:ext uri="{9D8B030D-6E8A-4147-A177-3AD203B41FA5}">
                      <a16:colId xmlns:a16="http://schemas.microsoft.com/office/drawing/2014/main" val="20011"/>
                    </a:ext>
                  </a:extLst>
                </a:gridCol>
                <a:gridCol w="389726">
                  <a:extLst>
                    <a:ext uri="{9D8B030D-6E8A-4147-A177-3AD203B41FA5}">
                      <a16:colId xmlns:a16="http://schemas.microsoft.com/office/drawing/2014/main" val="20012"/>
                    </a:ext>
                  </a:extLst>
                </a:gridCol>
                <a:gridCol w="389726">
                  <a:extLst>
                    <a:ext uri="{9D8B030D-6E8A-4147-A177-3AD203B41FA5}">
                      <a16:colId xmlns:a16="http://schemas.microsoft.com/office/drawing/2014/main" val="20013"/>
                    </a:ext>
                  </a:extLst>
                </a:gridCol>
                <a:gridCol w="389726">
                  <a:extLst>
                    <a:ext uri="{9D8B030D-6E8A-4147-A177-3AD203B41FA5}">
                      <a16:colId xmlns:a16="http://schemas.microsoft.com/office/drawing/2014/main" val="20014"/>
                    </a:ext>
                  </a:extLst>
                </a:gridCol>
                <a:gridCol w="389726">
                  <a:extLst>
                    <a:ext uri="{9D8B030D-6E8A-4147-A177-3AD203B41FA5}">
                      <a16:colId xmlns:a16="http://schemas.microsoft.com/office/drawing/2014/main" val="20015"/>
                    </a:ext>
                  </a:extLst>
                </a:gridCol>
                <a:gridCol w="389726">
                  <a:extLst>
                    <a:ext uri="{9D8B030D-6E8A-4147-A177-3AD203B41FA5}">
                      <a16:colId xmlns:a16="http://schemas.microsoft.com/office/drawing/2014/main" val="20016"/>
                    </a:ext>
                  </a:extLst>
                </a:gridCol>
                <a:gridCol w="389726">
                  <a:extLst>
                    <a:ext uri="{9D8B030D-6E8A-4147-A177-3AD203B41FA5}">
                      <a16:colId xmlns:a16="http://schemas.microsoft.com/office/drawing/2014/main" val="20017"/>
                    </a:ext>
                  </a:extLst>
                </a:gridCol>
                <a:gridCol w="389726">
                  <a:extLst>
                    <a:ext uri="{9D8B030D-6E8A-4147-A177-3AD203B41FA5}">
                      <a16:colId xmlns:a16="http://schemas.microsoft.com/office/drawing/2014/main" val="20018"/>
                    </a:ext>
                  </a:extLst>
                </a:gridCol>
                <a:gridCol w="389726">
                  <a:extLst>
                    <a:ext uri="{9D8B030D-6E8A-4147-A177-3AD203B41FA5}">
                      <a16:colId xmlns:a16="http://schemas.microsoft.com/office/drawing/2014/main" val="20019"/>
                    </a:ext>
                  </a:extLst>
                </a:gridCol>
                <a:gridCol w="389726">
                  <a:extLst>
                    <a:ext uri="{9D8B030D-6E8A-4147-A177-3AD203B41FA5}">
                      <a16:colId xmlns:a16="http://schemas.microsoft.com/office/drawing/2014/main" val="20020"/>
                    </a:ext>
                  </a:extLst>
                </a:gridCol>
                <a:gridCol w="389726">
                  <a:extLst>
                    <a:ext uri="{9D8B030D-6E8A-4147-A177-3AD203B41FA5}">
                      <a16:colId xmlns:a16="http://schemas.microsoft.com/office/drawing/2014/main" val="20021"/>
                    </a:ext>
                  </a:extLst>
                </a:gridCol>
                <a:gridCol w="389726">
                  <a:extLst>
                    <a:ext uri="{9D8B030D-6E8A-4147-A177-3AD203B41FA5}">
                      <a16:colId xmlns:a16="http://schemas.microsoft.com/office/drawing/2014/main" val="20022"/>
                    </a:ext>
                  </a:extLst>
                </a:gridCol>
                <a:gridCol w="389726">
                  <a:extLst>
                    <a:ext uri="{9D8B030D-6E8A-4147-A177-3AD203B41FA5}">
                      <a16:colId xmlns:a16="http://schemas.microsoft.com/office/drawing/2014/main" val="20023"/>
                    </a:ext>
                  </a:extLst>
                </a:gridCol>
                <a:gridCol w="389726">
                  <a:extLst>
                    <a:ext uri="{9D8B030D-6E8A-4147-A177-3AD203B41FA5}">
                      <a16:colId xmlns:a16="http://schemas.microsoft.com/office/drawing/2014/main" val="20024"/>
                    </a:ext>
                  </a:extLst>
                </a:gridCol>
                <a:gridCol w="389726">
                  <a:extLst>
                    <a:ext uri="{9D8B030D-6E8A-4147-A177-3AD203B41FA5}">
                      <a16:colId xmlns:a16="http://schemas.microsoft.com/office/drawing/2014/main" val="20025"/>
                    </a:ext>
                  </a:extLst>
                </a:gridCol>
              </a:tblGrid>
              <a:tr h="407557">
                <a:tc>
                  <a:txBody>
                    <a:bodyPr/>
                    <a:lstStyle/>
                    <a:p>
                      <a:pPr algn="l" fontAlgn="ctr"/>
                      <a:endParaRPr lang="en-US" sz="800" b="0" i="0" u="none" strike="noStrike" dirty="0">
                        <a:solidFill>
                          <a:srgbClr val="9933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dirty="0" err="1">
                          <a:solidFill>
                            <a:srgbClr val="000000"/>
                          </a:solidFill>
                          <a:latin typeface="Century Gothic" panose="020B0502020202020204" pitchFamily="34" charset="0"/>
                        </a:rPr>
                        <a:t>Veličina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preduzeća</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dirty="0" err="1">
                          <a:solidFill>
                            <a:srgbClr val="000000"/>
                          </a:solidFill>
                          <a:latin typeface="Century Gothic" panose="020B0502020202020204" pitchFamily="34" charset="0"/>
                        </a:rPr>
                        <a:t>Teritorija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poslovanja</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dirty="0" err="1">
                          <a:solidFill>
                            <a:srgbClr val="000000"/>
                          </a:solidFill>
                          <a:latin typeface="Century Gothic" panose="020B0502020202020204" pitchFamily="34" charset="0"/>
                        </a:rPr>
                        <a:t>Osnivanje</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firme</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685690">
                <a:tc>
                  <a:txBody>
                    <a:bodyPr/>
                    <a:lstStyle/>
                    <a:p>
                      <a:pPr algn="l" fontAlgn="ctr"/>
                      <a:r>
                        <a:rPr lang="en-US" sz="800" b="0" i="0" u="none" strike="noStrike" dirty="0">
                          <a:solidFill>
                            <a:srgbClr val="000000"/>
                          </a:solidFill>
                          <a:latin typeface="Century Gothic" panose="020B0502020202020204" pitchFamily="34" charset="0"/>
                        </a:rPr>
                        <a:t> </a:t>
                      </a:r>
                    </a:p>
                  </a:txBody>
                  <a:tcPr marL="4003" marR="4003" marT="400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Srednje</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Malo</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Lokalni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nivo</a:t>
                      </a:r>
                      <a:r>
                        <a:rPr lang="en-US" sz="800" b="0" i="0" u="none" strike="noStrike" dirty="0">
                          <a:solidFill>
                            <a:srgbClr val="000000"/>
                          </a:solidFill>
                          <a:latin typeface="Century Gothic" panose="020B0502020202020204" pitchFamily="34" charset="0"/>
                        </a:rPr>
                        <a:t> (grad)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 god.</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43319">
                <a:tc>
                  <a:txBody>
                    <a:bodyPr/>
                    <a:lstStyle/>
                    <a:p>
                      <a:pPr algn="ctr" fontAlgn="ctr"/>
                      <a:r>
                        <a:rPr lang="en-US" sz="8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t"/>
                      <a:r>
                        <a:rPr lang="en-US" sz="800" b="0" i="0" u="none" strike="noStrike" dirty="0">
                          <a:solidFill>
                            <a:schemeClr val="bg1"/>
                          </a:solidFill>
                          <a:effectLst/>
                          <a:latin typeface="Century Gothic" panose="020B0502020202020204" pitchFamily="34" charset="0"/>
                        </a:rPr>
                        <a:t>103</a:t>
                      </a:r>
                    </a:p>
                  </a:txBody>
                  <a:tcPr marL="7620" marR="7620" marT="7620"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17</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82</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31</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72</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69</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15</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6</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29</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23</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20</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31</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12</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a:solidFill>
                            <a:schemeClr val="bg1"/>
                          </a:solidFill>
                          <a:effectLst/>
                          <a:latin typeface="Century Gothic" panose="020B0502020202020204" pitchFamily="34" charset="0"/>
                        </a:rPr>
                        <a:t>29</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54</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8</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11</a:t>
                      </a:r>
                    </a:p>
                  </a:txBody>
                  <a:tcPr marL="7620" marR="7620" marT="7620"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7</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32</a:t>
                      </a:r>
                    </a:p>
                  </a:txBody>
                  <a:tcPr marL="7620" marR="7620" marT="7620"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t"/>
                      <a:r>
                        <a:rPr lang="en-US" sz="800" b="0" i="0" u="none" strike="noStrike" dirty="0">
                          <a:solidFill>
                            <a:schemeClr val="bg1"/>
                          </a:solidFill>
                          <a:effectLst/>
                          <a:latin typeface="Century Gothic" panose="020B0502020202020204" pitchFamily="34" charset="0"/>
                        </a:rPr>
                        <a:t>48</a:t>
                      </a:r>
                    </a:p>
                  </a:txBody>
                  <a:tcPr marL="7620" marR="7620" marT="7620"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325805">
                <a:tc>
                  <a:txBody>
                    <a:bodyPr/>
                    <a:lstStyle/>
                    <a:p>
                      <a:pPr algn="ctr" fontAlgn="ctr"/>
                      <a:r>
                        <a:rPr lang="en-US" sz="800" b="0" i="0" u="none" strike="noStrike" dirty="0" err="1">
                          <a:solidFill>
                            <a:srgbClr val="000000"/>
                          </a:solidFill>
                          <a:latin typeface="Century Gothic" panose="020B0502020202020204" pitchFamily="34" charset="0"/>
                        </a:rPr>
                        <a:t>Grupa</a:t>
                      </a:r>
                      <a:endParaRPr lang="en-US" sz="800" b="0"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(A)</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66510">
                <a:tc>
                  <a:txBody>
                    <a:bodyPr/>
                    <a:lstStyle/>
                    <a:p>
                      <a:pPr algn="ctr" fontAlgn="t"/>
                      <a:r>
                        <a:rPr lang="en-US" sz="800" b="0" i="0" u="none" strike="noStrike" dirty="0" err="1">
                          <a:solidFill>
                            <a:srgbClr val="000000"/>
                          </a:solidFill>
                          <a:effectLst/>
                          <a:latin typeface="Century Gothic" panose="020B0502020202020204" pitchFamily="34" charset="0"/>
                        </a:rPr>
                        <a:t>Nedovoljno</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finansija</a:t>
                      </a:r>
                      <a:r>
                        <a:rPr lang="en-US" sz="800" b="0" i="0" u="none" strike="noStrike" dirty="0">
                          <a:solidFill>
                            <a:srgbClr val="000000"/>
                          </a:solidFill>
                          <a:effectLst/>
                          <a:latin typeface="Century Gothic" panose="020B0502020202020204" pitchFamily="34" charset="0"/>
                        </a:rPr>
                        <a:t> za </a:t>
                      </a:r>
                      <a:r>
                        <a:rPr lang="en-US" sz="800" b="0" i="0" u="none" strike="noStrike" dirty="0" err="1">
                          <a:solidFill>
                            <a:srgbClr val="000000"/>
                          </a:solidFill>
                          <a:effectLst/>
                          <a:latin typeface="Century Gothic" panose="020B0502020202020204" pitchFamily="34" charset="0"/>
                        </a:rPr>
                        <a:t>digitalnu</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transformaciju</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effectLst/>
                          <a:latin typeface="Century Gothic" panose="020B0502020202020204" pitchFamily="34" charset="0"/>
                        </a:rPr>
                        <a:t>38.8</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40.2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44.4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37.9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58.6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27.8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45.5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27.1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4039551909"/>
                  </a:ext>
                </a:extLst>
              </a:tr>
              <a:tr h="366510">
                <a:tc>
                  <a:txBody>
                    <a:bodyPr/>
                    <a:lstStyle/>
                    <a:p>
                      <a:pPr algn="ctr" fontAlgn="t"/>
                      <a:r>
                        <a:rPr lang="en-US" sz="800" b="0" i="0" u="none" strike="noStrike" dirty="0" err="1">
                          <a:solidFill>
                            <a:srgbClr val="000000"/>
                          </a:solidFill>
                          <a:effectLst/>
                          <a:latin typeface="Century Gothic" panose="020B0502020202020204" pitchFamily="34" charset="0"/>
                        </a:rPr>
                        <a:t>Administrativne</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barijere</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27.2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100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37.9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26.1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4"/>
                  </a:ext>
                </a:extLst>
              </a:tr>
              <a:tr h="366510">
                <a:tc>
                  <a:txBody>
                    <a:bodyPr/>
                    <a:lstStyle/>
                    <a:p>
                      <a:pPr algn="ctr" fontAlgn="t"/>
                      <a:r>
                        <a:rPr lang="en-US" sz="800" b="0" i="0" u="none" strike="noStrike" dirty="0" err="1">
                          <a:solidFill>
                            <a:srgbClr val="000000"/>
                          </a:solidFill>
                          <a:effectLst/>
                          <a:latin typeface="Century Gothic" panose="020B0502020202020204" pitchFamily="34" charset="0"/>
                        </a:rPr>
                        <a:t>Nejasne</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tržišne</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potrebe</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za</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dig.transformacijom</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256496557"/>
                  </a:ext>
                </a:extLst>
              </a:tr>
              <a:tr h="421825">
                <a:tc>
                  <a:txBody>
                    <a:bodyPr/>
                    <a:lstStyle/>
                    <a:p>
                      <a:pPr algn="ctr" fontAlgn="t"/>
                      <a:r>
                        <a:rPr lang="en-US" sz="800" b="0" i="0" u="none" strike="noStrike">
                          <a:solidFill>
                            <a:srgbClr val="000000"/>
                          </a:solidFill>
                          <a:effectLst/>
                          <a:latin typeface="Century Gothic" panose="020B0502020202020204" pitchFamily="34" charset="0"/>
                        </a:rPr>
                        <a:t>Nedostatak obučenog kadra</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15.5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10.3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8.3</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37.5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18.8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0005"/>
                  </a:ext>
                </a:extLst>
              </a:tr>
              <a:tr h="421825">
                <a:tc>
                  <a:txBody>
                    <a:bodyPr/>
                    <a:lstStyle/>
                    <a:p>
                      <a:pPr algn="ctr" fontAlgn="t"/>
                      <a:r>
                        <a:rPr lang="en-US" sz="800" b="0" i="0" u="none" strike="noStrike">
                          <a:solidFill>
                            <a:srgbClr val="000000"/>
                          </a:solidFill>
                          <a:effectLst/>
                          <a:latin typeface="Century Gothic" panose="020B0502020202020204" pitchFamily="34" charset="0"/>
                        </a:rPr>
                        <a:t>Poteškoće u dobijanju državnih grantova i subvencija</a:t>
                      </a: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12.6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13.8</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3828685948"/>
                  </a:ext>
                </a:extLst>
              </a:tr>
              <a:tr h="365442">
                <a:tc>
                  <a:txBody>
                    <a:bodyPr/>
                    <a:lstStyle/>
                    <a:p>
                      <a:pPr algn="ctr" fontAlgn="t"/>
                      <a:r>
                        <a:rPr lang="en-US" sz="800" b="0" i="0" u="none" strike="noStrike" dirty="0" err="1">
                          <a:solidFill>
                            <a:srgbClr val="000000"/>
                          </a:solidFill>
                          <a:effectLst/>
                          <a:latin typeface="Century Gothic" panose="020B0502020202020204" pitchFamily="34" charset="0"/>
                        </a:rPr>
                        <a:t>Neadekvatan</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regulatorni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okvir</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5.8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13.3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33.3</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A B</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1.9</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chemeClr val="bg1"/>
                          </a:solidFill>
                          <a:effectLst/>
                          <a:latin typeface="Century Gothic" panose="020B0502020202020204" pitchFamily="34" charset="0"/>
                        </a:rPr>
                        <a:t>37.5</a:t>
                      </a:r>
                      <a:br>
                        <a:rPr lang="en-US" sz="800" b="0" i="0" u="none" strike="noStrike" dirty="0">
                          <a:solidFill>
                            <a:schemeClr val="bg1"/>
                          </a:solidFill>
                          <a:effectLst/>
                          <a:latin typeface="Century Gothic" panose="020B0502020202020204" pitchFamily="34" charset="0"/>
                        </a:rPr>
                      </a:br>
                      <a:r>
                        <a:rPr lang="en-US" sz="800" b="0" i="0" u="none" strike="noStrike" dirty="0">
                          <a:solidFill>
                            <a:srgbClr val="FFFFFF"/>
                          </a:solidFill>
                          <a:effectLst/>
                          <a:latin typeface="Century Gothic" panose="020B0502020202020204" pitchFamily="34" charset="0"/>
                        </a:rPr>
                        <a:t>A D</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976714740"/>
                  </a:ext>
                </a:extLst>
              </a:tr>
              <a:tr h="421825">
                <a:tc>
                  <a:txBody>
                    <a:bodyPr/>
                    <a:lstStyle/>
                    <a:p>
                      <a:pPr algn="ctr" fontAlgn="t"/>
                      <a:r>
                        <a:rPr lang="en-US" sz="800" b="0" i="0" u="none" strike="noStrike" dirty="0" err="1">
                          <a:solidFill>
                            <a:srgbClr val="000000"/>
                          </a:solidFill>
                          <a:effectLst/>
                          <a:latin typeface="Century Gothic" panose="020B0502020202020204" pitchFamily="34" charset="0"/>
                        </a:rPr>
                        <a:t>Okolnosti</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usled</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Covid</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pandemije</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1275137384"/>
                  </a:ext>
                </a:extLst>
              </a:tr>
              <a:tr h="421825">
                <a:tc>
                  <a:txBody>
                    <a:bodyPr/>
                    <a:lstStyle/>
                    <a:p>
                      <a:pPr algn="ctr" fontAlgn="t"/>
                      <a:r>
                        <a:rPr lang="en-US" sz="800" b="0" i="0" u="none" strike="noStrike" dirty="0" err="1">
                          <a:solidFill>
                            <a:srgbClr val="000000"/>
                          </a:solidFill>
                          <a:effectLst/>
                          <a:latin typeface="Century Gothic" panose="020B0502020202020204" pitchFamily="34" charset="0"/>
                        </a:rPr>
                        <a:t>Nedostatak</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mentorske</a:t>
                      </a:r>
                      <a:r>
                        <a:rPr lang="en-US" sz="800" b="0" i="0" u="none" strike="noStrike" dirty="0">
                          <a:solidFill>
                            <a:srgbClr val="000000"/>
                          </a:solidFill>
                          <a:effectLst/>
                          <a:latin typeface="Century Gothic" panose="020B0502020202020204" pitchFamily="34" charset="0"/>
                        </a:rPr>
                        <a:t> </a:t>
                      </a:r>
                      <a:r>
                        <a:rPr lang="en-US" sz="800" b="0" i="0" u="none" strike="noStrike" dirty="0" err="1">
                          <a:solidFill>
                            <a:srgbClr val="000000"/>
                          </a:solidFill>
                          <a:effectLst/>
                          <a:latin typeface="Century Gothic" panose="020B0502020202020204" pitchFamily="34" charset="0"/>
                        </a:rPr>
                        <a:t>podrške</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1" i="0" u="none" strike="noStrike" dirty="0">
                          <a:solidFill>
                            <a:schemeClr val="bg1"/>
                          </a:solidFill>
                          <a:effectLst/>
                          <a:latin typeface="Century Gothic" panose="020B0502020202020204" pitchFamily="34" charset="0"/>
                        </a:rPr>
                        <a:t>8.7</a:t>
                      </a:r>
                      <a:br>
                        <a:rPr lang="en-US" sz="800" b="1" i="0" u="none" strike="noStrike" dirty="0">
                          <a:solidFill>
                            <a:schemeClr val="bg1"/>
                          </a:solidFill>
                          <a:effectLst/>
                          <a:latin typeface="Century Gothic" panose="020B0502020202020204" pitchFamily="34" charset="0"/>
                        </a:rPr>
                      </a:br>
                      <a:r>
                        <a:rPr lang="en-US" sz="800" b="1" i="0" u="none" strike="noStrike" dirty="0">
                          <a:solidFill>
                            <a:schemeClr val="bg1"/>
                          </a:solidFill>
                          <a:effectLst/>
                          <a:latin typeface="Century Gothic" panose="020B0502020202020204" pitchFamily="34" charset="0"/>
                        </a:rPr>
                        <a:t>A</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219540560"/>
                  </a:ext>
                </a:extLst>
              </a:tr>
              <a:tr h="421825">
                <a:tc>
                  <a:txBody>
                    <a:bodyPr/>
                    <a:lstStyle/>
                    <a:p>
                      <a:pPr algn="ctr" fontAlgn="t"/>
                      <a:r>
                        <a:rPr lang="en-US" sz="800" b="0" i="0" u="none" strike="noStrike" dirty="0" err="1">
                          <a:solidFill>
                            <a:srgbClr val="000000"/>
                          </a:solidFill>
                          <a:effectLst/>
                          <a:latin typeface="Century Gothic" panose="020B0502020202020204" pitchFamily="34" charset="0"/>
                        </a:rPr>
                        <a:t>Barijere</a:t>
                      </a:r>
                      <a:r>
                        <a:rPr lang="en-US" sz="800" b="0" i="0" u="none" strike="noStrike" dirty="0">
                          <a:solidFill>
                            <a:srgbClr val="000000"/>
                          </a:solidFill>
                          <a:effectLst/>
                          <a:latin typeface="Century Gothic" panose="020B0502020202020204" pitchFamily="34" charset="0"/>
                        </a:rPr>
                        <a:t> ne </a:t>
                      </a:r>
                      <a:r>
                        <a:rPr lang="en-US" sz="800" b="0" i="0" u="none" strike="noStrike" dirty="0" err="1">
                          <a:solidFill>
                            <a:srgbClr val="000000"/>
                          </a:solidFill>
                          <a:effectLst/>
                          <a:latin typeface="Century Gothic" panose="020B0502020202020204" pitchFamily="34" charset="0"/>
                        </a:rPr>
                        <a:t>postoje</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3.1</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0</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chemeClr val="bg1"/>
                    </a:solidFill>
                  </a:tcPr>
                </a:tc>
                <a:extLst>
                  <a:ext uri="{0D108BD9-81ED-4DB2-BD59-A6C34878D82A}">
                    <a16:rowId xmlns:a16="http://schemas.microsoft.com/office/drawing/2014/main" val="2382318096"/>
                  </a:ext>
                </a:extLst>
              </a:tr>
              <a:tr h="314904">
                <a:tc>
                  <a:txBody>
                    <a:bodyPr/>
                    <a:lstStyle/>
                    <a:p>
                      <a:pPr algn="ctr" fontAlgn="t"/>
                      <a:r>
                        <a:rPr lang="en-US" sz="800" b="0" i="0" u="none" strike="noStrike" dirty="0">
                          <a:solidFill>
                            <a:srgbClr val="000000"/>
                          </a:solidFill>
                          <a:effectLst/>
                          <a:latin typeface="Century Gothic" panose="020B0502020202020204" pitchFamily="34" charset="0"/>
                        </a:rPr>
                        <a:t>Ne </a:t>
                      </a:r>
                      <a:r>
                        <a:rPr lang="en-US" sz="800" b="0" i="0" u="none" strike="noStrike" dirty="0" err="1">
                          <a:solidFill>
                            <a:srgbClr val="000000"/>
                          </a:solidFill>
                          <a:effectLst/>
                          <a:latin typeface="Century Gothic" panose="020B0502020202020204" pitchFamily="34" charset="0"/>
                        </a:rPr>
                        <a:t>znam</a:t>
                      </a:r>
                      <a:endParaRPr lang="en-US" sz="800" b="0" i="0" u="none" strike="noStrike" dirty="0">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effectLst/>
                          <a:latin typeface="Century Gothic" panose="020B0502020202020204" pitchFamily="34" charset="0"/>
                        </a:rPr>
                        <a:t>31.1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30.4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60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50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16.7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0</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26.1</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32.3</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41.7</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17.2</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38.9</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12.5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36.4</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28.6</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a:solidFill>
                            <a:srgbClr val="000000"/>
                          </a:solidFill>
                          <a:effectLst/>
                          <a:latin typeface="Century Gothic" panose="020B0502020202020204" pitchFamily="34" charset="0"/>
                        </a:rPr>
                        <a:t>25</a:t>
                      </a:r>
                      <a:br>
                        <a:rPr lang="en-US" sz="800" b="0" i="0" u="none" strike="noStrike">
                          <a:solidFill>
                            <a:srgbClr val="000000"/>
                          </a:solidFill>
                          <a:effectLst/>
                          <a:latin typeface="Century Gothic" panose="020B0502020202020204" pitchFamily="34" charset="0"/>
                        </a:rPr>
                      </a:br>
                      <a:endParaRPr lang="en-US" sz="800" b="0" i="0" u="none" strike="noStrike">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tc>
                  <a:txBody>
                    <a:bodyPr/>
                    <a:lstStyle/>
                    <a:p>
                      <a:pPr algn="ctr" fontAlgn="ctr"/>
                      <a:r>
                        <a:rPr lang="en-US" sz="800" b="0" i="0" u="none" strike="noStrike" dirty="0">
                          <a:solidFill>
                            <a:srgbClr val="000000"/>
                          </a:solidFill>
                          <a:effectLst/>
                          <a:latin typeface="Century Gothic" panose="020B0502020202020204" pitchFamily="34" charset="0"/>
                        </a:rPr>
                        <a:t>35.4</a:t>
                      </a:r>
                      <a:br>
                        <a:rPr lang="en-US" sz="800" b="0" i="0" u="none" strike="noStrike" dirty="0">
                          <a:solidFill>
                            <a:srgbClr val="000000"/>
                          </a:solidFill>
                          <a:effectLst/>
                          <a:latin typeface="Century Gothic" panose="020B0502020202020204" pitchFamily="34" charset="0"/>
                        </a:rPr>
                      </a:br>
                      <a:endParaRPr lang="en-US" sz="800" b="0" i="0" u="none" strike="noStrike" dirty="0">
                        <a:solidFill>
                          <a:srgbClr val="000000"/>
                        </a:solidFill>
                        <a:effectLst/>
                        <a:latin typeface="Century Gothic" panose="020B0502020202020204" pitchFamily="34" charset="0"/>
                      </a:endParaRP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3275365149"/>
                  </a:ext>
                </a:extLst>
              </a:tr>
            </a:tbl>
          </a:graphicData>
        </a:graphic>
      </p:graphicFrame>
      <p:sp>
        <p:nvSpPr>
          <p:cNvPr id="11"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Koje od navedenih barijera su najviše uticale na proces digitalne transformacije </a:t>
            </a:r>
          </a:p>
          <a:p>
            <a:r>
              <a:rPr lang="it-IT" sz="1800" dirty="0">
                <a:solidFill>
                  <a:srgbClr val="004B88"/>
                </a:solidFill>
                <a:latin typeface="Century Gothic" panose="020B0502020202020204" pitchFamily="34" charset="0"/>
              </a:rPr>
              <a:t>Vašeg preduzeća? Izaberite do 3 barijere koje su imale najveći uticaj</a:t>
            </a:r>
            <a:endParaRPr lang="en-US" sz="1800" dirty="0">
              <a:solidFill>
                <a:srgbClr val="004B88"/>
              </a:solidFill>
              <a:latin typeface="Century Gothic" panose="020B0502020202020204" pitchFamily="34" charset="0"/>
            </a:endParaRPr>
          </a:p>
        </p:txBody>
      </p:sp>
      <p:sp>
        <p:nvSpPr>
          <p:cNvPr id="12" name="Rectangle 11">
            <a:extLst>
              <a:ext uri="{FF2B5EF4-FFF2-40B4-BE49-F238E27FC236}">
                <a16:creationId xmlns:a16="http://schemas.microsoft.com/office/drawing/2014/main" id="{3BC3016F-B8D6-4015-A716-27974B966780}"/>
              </a:ext>
            </a:extLst>
          </p:cNvPr>
          <p:cNvSpPr/>
          <p:nvPr/>
        </p:nvSpPr>
        <p:spPr>
          <a:xfrm>
            <a:off x="2218600" y="2140553"/>
            <a:ext cx="1153576" cy="435926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4" name="Rectangle 13">
            <a:extLst>
              <a:ext uri="{FF2B5EF4-FFF2-40B4-BE49-F238E27FC236}">
                <a16:creationId xmlns:a16="http://schemas.microsoft.com/office/drawing/2014/main" id="{87D2143D-E930-40E5-9970-FD286AE8DAD9}"/>
              </a:ext>
            </a:extLst>
          </p:cNvPr>
          <p:cNvSpPr/>
          <p:nvPr/>
        </p:nvSpPr>
        <p:spPr>
          <a:xfrm>
            <a:off x="4939584" y="2140553"/>
            <a:ext cx="3123414" cy="435926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5" name="Rectangle 14">
            <a:extLst>
              <a:ext uri="{FF2B5EF4-FFF2-40B4-BE49-F238E27FC236}">
                <a16:creationId xmlns:a16="http://schemas.microsoft.com/office/drawing/2014/main" id="{E30F3AF3-197B-4DBE-84EF-9C1C3376210E}"/>
              </a:ext>
            </a:extLst>
          </p:cNvPr>
          <p:cNvSpPr/>
          <p:nvPr/>
        </p:nvSpPr>
        <p:spPr>
          <a:xfrm>
            <a:off x="9626286" y="2140554"/>
            <a:ext cx="1153576" cy="435926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6" name="Rectangle 15">
            <a:extLst>
              <a:ext uri="{FF2B5EF4-FFF2-40B4-BE49-F238E27FC236}">
                <a16:creationId xmlns:a16="http://schemas.microsoft.com/office/drawing/2014/main" id="{9C047831-4FB9-4E6C-B764-9A5DFF29114E}"/>
              </a:ext>
            </a:extLst>
          </p:cNvPr>
          <p:cNvSpPr/>
          <p:nvPr/>
        </p:nvSpPr>
        <p:spPr>
          <a:xfrm>
            <a:off x="8423740" y="2140553"/>
            <a:ext cx="818358" cy="435926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Tree>
    <p:extLst>
      <p:ext uri="{BB962C8B-B14F-4D97-AF65-F5344CB8AC3E}">
        <p14:creationId xmlns:p14="http://schemas.microsoft.com/office/powerpoint/2010/main" val="233066581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F0FDF22C-6278-43C2-AB25-7328830189A8}"/>
              </a:ext>
            </a:extLst>
          </p:cNvPr>
          <p:cNvPicPr>
            <a:picLocks noChangeAspect="1"/>
          </p:cNvPicPr>
          <p:nvPr/>
        </p:nvPicPr>
        <p:blipFill>
          <a:blip r:embed="rId2"/>
          <a:stretch>
            <a:fillRect/>
          </a:stretch>
        </p:blipFill>
        <p:spPr>
          <a:xfrm flipH="1">
            <a:off x="3133744" y="-602"/>
            <a:ext cx="9058256" cy="6868630"/>
          </a:xfrm>
          <a:prstGeom prst="rect">
            <a:avLst/>
          </a:prstGeom>
        </p:spPr>
      </p:pic>
      <p:sp>
        <p:nvSpPr>
          <p:cNvPr id="9" name="object 4">
            <a:extLst>
              <a:ext uri="{FF2B5EF4-FFF2-40B4-BE49-F238E27FC236}">
                <a16:creationId xmlns:a16="http://schemas.microsoft.com/office/drawing/2014/main" id="{B9D4D545-4A5F-4E06-B8A0-DFC19C925D83}"/>
              </a:ext>
            </a:extLst>
          </p:cNvPr>
          <p:cNvSpPr/>
          <p:nvPr/>
        </p:nvSpPr>
        <p:spPr>
          <a:xfrm flipV="1">
            <a:off x="1121928" y="2"/>
            <a:ext cx="5620624" cy="6866282"/>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rgbClr val="E64E9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 name="object 4">
            <a:extLst>
              <a:ext uri="{FF2B5EF4-FFF2-40B4-BE49-F238E27FC236}">
                <a16:creationId xmlns:a16="http://schemas.microsoft.com/office/drawing/2014/main" id="{F521BB49-B2B7-4241-8F59-8E8D0A3AC935}"/>
              </a:ext>
            </a:extLst>
          </p:cNvPr>
          <p:cNvSpPr/>
          <p:nvPr/>
        </p:nvSpPr>
        <p:spPr>
          <a:xfrm flipV="1">
            <a:off x="580422" y="2"/>
            <a:ext cx="5620624" cy="6856242"/>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rgbClr val="FDB8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 name="object 4">
            <a:extLst>
              <a:ext uri="{FF2B5EF4-FFF2-40B4-BE49-F238E27FC236}">
                <a16:creationId xmlns:a16="http://schemas.microsoft.com/office/drawing/2014/main" id="{68DF4282-6C27-448E-B0A7-CE662FD13BBE}"/>
              </a:ext>
            </a:extLst>
          </p:cNvPr>
          <p:cNvSpPr/>
          <p:nvPr/>
        </p:nvSpPr>
        <p:spPr>
          <a:xfrm flipV="1">
            <a:off x="0" y="0"/>
            <a:ext cx="5620624" cy="6869230"/>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chemeClr val="bg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Title 5">
            <a:extLst>
              <a:ext uri="{FF2B5EF4-FFF2-40B4-BE49-F238E27FC236}">
                <a16:creationId xmlns:a16="http://schemas.microsoft.com/office/drawing/2014/main" id="{2A616CFA-F382-46DC-92A7-C1C1CCAEE63F}"/>
              </a:ext>
            </a:extLst>
          </p:cNvPr>
          <p:cNvSpPr txBox="1">
            <a:spLocks/>
          </p:cNvSpPr>
          <p:nvPr/>
        </p:nvSpPr>
        <p:spPr>
          <a:xfrm>
            <a:off x="-134871" y="2604845"/>
            <a:ext cx="5455015" cy="16483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pPr lvl="0" algn="ctr">
              <a:defRPr/>
            </a:pPr>
            <a:r>
              <a:rPr lang="sr-Latn-RS" sz="4400" dirty="0">
                <a:solidFill>
                  <a:srgbClr val="004B88"/>
                </a:solidFill>
                <a:latin typeface="Century Gothic" panose="020B0502020202020204" pitchFamily="34" charset="0"/>
              </a:rPr>
              <a:t>eFaktura</a:t>
            </a:r>
            <a:endParaRPr lang="en-US" sz="44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371066513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70" name="Picture 2" descr="Image result for research results">
            <a:extLst>
              <a:ext uri="{FF2B5EF4-FFF2-40B4-BE49-F238E27FC236}">
                <a16:creationId xmlns:a16="http://schemas.microsoft.com/office/drawing/2014/main" id="{B73684A7-45AC-4B79-A6D0-7DE574399384}"/>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t="426" r="14575"/>
          <a:stretch/>
        </p:blipFill>
        <p:spPr bwMode="auto">
          <a:xfrm>
            <a:off x="3386904" y="5136"/>
            <a:ext cx="8805096" cy="6871573"/>
          </a:xfrm>
          <a:prstGeom prst="rect">
            <a:avLst/>
          </a:prstGeom>
          <a:noFill/>
          <a:extLst>
            <a:ext uri="{909E8E84-426E-40DD-AFC4-6F175D3DCCD1}">
              <a14:hiddenFill xmlns:a14="http://schemas.microsoft.com/office/drawing/2010/main">
                <a:solidFill>
                  <a:srgbClr val="FFFFFF"/>
                </a:solidFill>
              </a14:hiddenFill>
            </a:ext>
          </a:extLst>
        </p:spPr>
      </p:pic>
      <p:grpSp>
        <p:nvGrpSpPr>
          <p:cNvPr id="18" name="Group 17">
            <a:extLst>
              <a:ext uri="{FF2B5EF4-FFF2-40B4-BE49-F238E27FC236}">
                <a16:creationId xmlns:a16="http://schemas.microsoft.com/office/drawing/2014/main" id="{221FC354-A2F7-4637-A00A-2D544E3B5C06}"/>
              </a:ext>
            </a:extLst>
          </p:cNvPr>
          <p:cNvGrpSpPr/>
          <p:nvPr/>
        </p:nvGrpSpPr>
        <p:grpSpPr>
          <a:xfrm>
            <a:off x="-134871" y="0"/>
            <a:ext cx="6877423" cy="6869230"/>
            <a:chOff x="-138701" y="-602"/>
            <a:chExt cx="6877423" cy="6861545"/>
          </a:xfrm>
        </p:grpSpPr>
        <p:grpSp>
          <p:nvGrpSpPr>
            <p:cNvPr id="19" name="Group 18">
              <a:extLst>
                <a:ext uri="{FF2B5EF4-FFF2-40B4-BE49-F238E27FC236}">
                  <a16:creationId xmlns:a16="http://schemas.microsoft.com/office/drawing/2014/main" id="{4B291FEF-007A-4D8D-8E36-C943162DAAF6}"/>
                </a:ext>
              </a:extLst>
            </p:cNvPr>
            <p:cNvGrpSpPr/>
            <p:nvPr/>
          </p:nvGrpSpPr>
          <p:grpSpPr>
            <a:xfrm>
              <a:off x="-3830" y="-602"/>
              <a:ext cx="6742552" cy="6861545"/>
              <a:chOff x="-3830" y="-602"/>
              <a:chExt cx="6742552" cy="6861545"/>
            </a:xfrm>
          </p:grpSpPr>
          <p:sp>
            <p:nvSpPr>
              <p:cNvPr id="21" name="object 4">
                <a:extLst>
                  <a:ext uri="{FF2B5EF4-FFF2-40B4-BE49-F238E27FC236}">
                    <a16:creationId xmlns:a16="http://schemas.microsoft.com/office/drawing/2014/main" id="{B9D4D545-4A5F-4E06-B8A0-DFC19C925D83}"/>
                  </a:ext>
                </a:extLst>
              </p:cNvPr>
              <p:cNvSpPr/>
              <p:nvPr/>
            </p:nvSpPr>
            <p:spPr>
              <a:xfrm flipV="1">
                <a:off x="1118098" y="-600"/>
                <a:ext cx="5620624" cy="6858600"/>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rgbClr val="E64E9C"/>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2" name="object 4">
                <a:extLst>
                  <a:ext uri="{FF2B5EF4-FFF2-40B4-BE49-F238E27FC236}">
                    <a16:creationId xmlns:a16="http://schemas.microsoft.com/office/drawing/2014/main" id="{F521BB49-B2B7-4241-8F59-8E8D0A3AC935}"/>
                  </a:ext>
                </a:extLst>
              </p:cNvPr>
              <p:cNvSpPr/>
              <p:nvPr/>
            </p:nvSpPr>
            <p:spPr>
              <a:xfrm flipV="1">
                <a:off x="576592" y="-600"/>
                <a:ext cx="5620624" cy="6848572"/>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rgbClr val="FDB82E"/>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23" name="object 4">
                <a:extLst>
                  <a:ext uri="{FF2B5EF4-FFF2-40B4-BE49-F238E27FC236}">
                    <a16:creationId xmlns:a16="http://schemas.microsoft.com/office/drawing/2014/main" id="{68DF4282-6C27-448E-B0A7-CE662FD13BBE}"/>
                  </a:ext>
                </a:extLst>
              </p:cNvPr>
              <p:cNvSpPr/>
              <p:nvPr/>
            </p:nvSpPr>
            <p:spPr>
              <a:xfrm flipV="1">
                <a:off x="-3830" y="-602"/>
                <a:ext cx="5620624" cy="6861545"/>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chemeClr val="bg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grpSp>
        <p:sp>
          <p:nvSpPr>
            <p:cNvPr id="20" name="Title 5">
              <a:extLst>
                <a:ext uri="{FF2B5EF4-FFF2-40B4-BE49-F238E27FC236}">
                  <a16:creationId xmlns:a16="http://schemas.microsoft.com/office/drawing/2014/main" id="{2A616CFA-F382-46DC-92A7-C1C1CCAEE63F}"/>
                </a:ext>
              </a:extLst>
            </p:cNvPr>
            <p:cNvSpPr txBox="1">
              <a:spLocks/>
            </p:cNvSpPr>
            <p:nvPr/>
          </p:nvSpPr>
          <p:spPr>
            <a:xfrm>
              <a:off x="-138701" y="2601329"/>
              <a:ext cx="5455015" cy="1646467"/>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pPr lvl="0" algn="ctr">
                <a:defRPr/>
              </a:pPr>
              <a:r>
                <a:rPr lang="sr-Latn-RS" sz="4400" dirty="0">
                  <a:solidFill>
                    <a:srgbClr val="004B88"/>
                  </a:solidFill>
                  <a:latin typeface="Century Gothic" panose="020B0502020202020204" pitchFamily="34" charset="0"/>
                </a:rPr>
                <a:t>REZULTATI</a:t>
              </a:r>
              <a:endParaRPr lang="en-US" sz="4400" dirty="0">
                <a:solidFill>
                  <a:srgbClr val="004B88"/>
                </a:solidFill>
                <a:latin typeface="Century Gothic" panose="020B0502020202020204" pitchFamily="34" charset="0"/>
              </a:endParaRPr>
            </a:p>
          </p:txBody>
        </p:sp>
      </p:grpSp>
    </p:spTree>
    <p:extLst>
      <p:ext uri="{BB962C8B-B14F-4D97-AF65-F5344CB8AC3E}">
        <p14:creationId xmlns:p14="http://schemas.microsoft.com/office/powerpoint/2010/main" val="2107335490"/>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97E5A506-FFB6-4368-B514-745A717CE2EE}"/>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80</a:t>
            </a:fld>
            <a:endParaRPr lang="en-US" dirty="0"/>
          </a:p>
        </p:txBody>
      </p:sp>
      <p:graphicFrame>
        <p:nvGraphicFramePr>
          <p:cNvPr id="8" name="Chart 7">
            <a:extLst>
              <a:ext uri="{FF2B5EF4-FFF2-40B4-BE49-F238E27FC236}">
                <a16:creationId xmlns:a16="http://schemas.microsoft.com/office/drawing/2014/main" id="{DA61DC86-F32B-4ADB-AC74-A74A22956CCD}"/>
              </a:ext>
            </a:extLst>
          </p:cNvPr>
          <p:cNvGraphicFramePr/>
          <p:nvPr>
            <p:extLst>
              <p:ext uri="{D42A27DB-BD31-4B8C-83A1-F6EECF244321}">
                <p14:modId xmlns:p14="http://schemas.microsoft.com/office/powerpoint/2010/main" val="1701741075"/>
              </p:ext>
            </p:extLst>
          </p:nvPr>
        </p:nvGraphicFramePr>
        <p:xfrm>
          <a:off x="635623" y="1550072"/>
          <a:ext cx="5460377" cy="266460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Chart 8">
            <a:extLst>
              <a:ext uri="{FF2B5EF4-FFF2-40B4-BE49-F238E27FC236}">
                <a16:creationId xmlns:a16="http://schemas.microsoft.com/office/drawing/2014/main" id="{BF17F139-FE75-4B32-B789-0835511090ED}"/>
              </a:ext>
            </a:extLst>
          </p:cNvPr>
          <p:cNvGraphicFramePr/>
          <p:nvPr>
            <p:extLst>
              <p:ext uri="{D42A27DB-BD31-4B8C-83A1-F6EECF244321}">
                <p14:modId xmlns:p14="http://schemas.microsoft.com/office/powerpoint/2010/main" val="1786477939"/>
              </p:ext>
            </p:extLst>
          </p:nvPr>
        </p:nvGraphicFramePr>
        <p:xfrm>
          <a:off x="6205492" y="1550072"/>
          <a:ext cx="6085060" cy="2664601"/>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a:extLst>
              <a:ext uri="{FF2B5EF4-FFF2-40B4-BE49-F238E27FC236}">
                <a16:creationId xmlns:a16="http://schemas.microsoft.com/office/drawing/2014/main" id="{13C715DF-C051-4BD3-B20F-677D11911DE7}"/>
              </a:ext>
            </a:extLst>
          </p:cNvPr>
          <p:cNvSpPr txBox="1"/>
          <p:nvPr/>
        </p:nvSpPr>
        <p:spPr>
          <a:xfrm>
            <a:off x="10863337" y="6431190"/>
            <a:ext cx="902677"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706E7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706E70"/>
                </a:solidFill>
                <a:effectLst/>
                <a:uLnTx/>
                <a:uFillTx/>
                <a:latin typeface="Century Gothic" panose="020B0502020202020204" pitchFamily="34" charset="0"/>
              </a:rPr>
              <a:t>: total</a:t>
            </a:r>
          </a:p>
        </p:txBody>
      </p:sp>
      <p:sp>
        <p:nvSpPr>
          <p:cNvPr id="6" name="TextBox 5">
            <a:extLst>
              <a:ext uri="{FF2B5EF4-FFF2-40B4-BE49-F238E27FC236}">
                <a16:creationId xmlns:a16="http://schemas.microsoft.com/office/drawing/2014/main" id="{F32E5954-062B-47EE-B8F5-97595DAD35E9}"/>
              </a:ext>
            </a:extLst>
          </p:cNvPr>
          <p:cNvSpPr txBox="1"/>
          <p:nvPr/>
        </p:nvSpPr>
        <p:spPr>
          <a:xfrm>
            <a:off x="533968" y="4463524"/>
            <a:ext cx="11004759" cy="1892826"/>
          </a:xfrm>
          <a:prstGeom prst="rect">
            <a:avLst/>
          </a:prstGeom>
          <a:noFill/>
        </p:spPr>
        <p:txBody>
          <a:bodyPr wrap="square" lIns="0" rIns="0" rtlCol="0">
            <a:spAutoFit/>
          </a:bodyPr>
          <a:lstStyle/>
          <a:p>
            <a:pPr algn="just">
              <a:spcAft>
                <a:spcPts val="600"/>
              </a:spcAft>
              <a:defRPr/>
            </a:pPr>
            <a:r>
              <a:rPr lang="sr-Latn-RS" sz="1400" noProof="1">
                <a:solidFill>
                  <a:srgbClr val="706E70"/>
                </a:solidFill>
                <a:latin typeface="Century Gothic" panose="020B0502020202020204" pitchFamily="34" charset="0"/>
              </a:rPr>
              <a:t>Manji deo preduzeća se oslanja isključivo na jedan način upravljanja internom dokumentacijom, dok </a:t>
            </a:r>
            <a:r>
              <a:rPr lang="sr-Latn-RS" sz="1400" b="1" noProof="1">
                <a:solidFill>
                  <a:srgbClr val="706E70"/>
                </a:solidFill>
                <a:latin typeface="Century Gothic" panose="020B0502020202020204" pitchFamily="34" charset="0"/>
              </a:rPr>
              <a:t>oko 70% preduzeća upravlja internom dokumentacijom koristeći i papir i elektronska dokumenta</a:t>
            </a:r>
            <a:r>
              <a:rPr lang="sr-Latn-RS" sz="1400" noProof="1">
                <a:solidFill>
                  <a:srgbClr val="706E70"/>
                </a:solidFill>
                <a:latin typeface="Century Gothic" panose="020B0502020202020204" pitchFamily="34" charset="0"/>
              </a:rPr>
              <a:t>. Među onima koji se oslanjaju samo na jedan način, češće je oslanjanje samo na papirnu verziju (oko 25% preduzeća) od oslanjanja samo na elektronsku verziju, koje je retko (ispod 10%) </a:t>
            </a:r>
          </a:p>
          <a:p>
            <a:pPr algn="just">
              <a:defRPr/>
            </a:pPr>
            <a:r>
              <a:rPr lang="sr-Latn-RS" sz="1400" noProof="1">
                <a:solidFill>
                  <a:srgbClr val="706E70"/>
                </a:solidFill>
                <a:latin typeface="Century Gothic" panose="020B0502020202020204" pitchFamily="34" charset="0"/>
              </a:rPr>
              <a:t>Isto važi i za čuvanje internih kompanijiskih akata, pa se manji deo preduzeća oslanja samo na jedan način skladištenja, </a:t>
            </a:r>
            <a:r>
              <a:rPr lang="sr-Latn-RS" sz="1400" b="1" noProof="1">
                <a:solidFill>
                  <a:srgbClr val="706E70"/>
                </a:solidFill>
                <a:latin typeface="Century Gothic" panose="020B0502020202020204" pitchFamily="34" charset="0"/>
              </a:rPr>
              <a:t>dok oko 65% preduzeća čuva interna akta i na lokalnom računaru i u papiru</a:t>
            </a:r>
            <a:r>
              <a:rPr lang="sr-Latn-RS" sz="1400" noProof="1">
                <a:solidFill>
                  <a:srgbClr val="706E70"/>
                </a:solidFill>
                <a:latin typeface="Century Gothic" panose="020B0502020202020204" pitchFamily="34" charset="0"/>
              </a:rPr>
              <a:t>. Među onim preduzećima koja skladište akta samo na jedan način, češća su preduzeća koja koriste samo fizički prostor za skladištenje papirne dokumentacije (oko 25%), od onih koji imaju samo elektronsku arhivu, kojih je ispod 10%. </a:t>
            </a:r>
            <a:endParaRPr kumimoji="0" lang="sr-Latn-RS" sz="1400" b="0" i="0" u="none" strike="noStrike" kern="1200" cap="none" spc="0" normalizeH="0" baseline="0" noProof="1">
              <a:ln>
                <a:noFill/>
              </a:ln>
              <a:solidFill>
                <a:srgbClr val="706E70"/>
              </a:solidFill>
              <a:effectLst/>
              <a:uLnTx/>
              <a:uFillTx/>
              <a:latin typeface="Century Gothic" panose="020B0502020202020204" pitchFamily="34" charset="0"/>
            </a:endParaRPr>
          </a:p>
        </p:txBody>
      </p:sp>
      <p:sp>
        <p:nvSpPr>
          <p:cNvPr id="10"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Na koji način upravljate internom dokumentacijom?</a:t>
            </a:r>
            <a:br>
              <a:rPr lang="it-IT" sz="1800" dirty="0">
                <a:solidFill>
                  <a:srgbClr val="004B88"/>
                </a:solidFill>
                <a:latin typeface="Century Gothic" panose="020B0502020202020204" pitchFamily="34" charset="0"/>
              </a:rPr>
            </a:br>
            <a:r>
              <a:rPr lang="it-IT" sz="1800" dirty="0">
                <a:solidFill>
                  <a:srgbClr val="004B88"/>
                </a:solidFill>
                <a:latin typeface="Century Gothic" panose="020B0502020202020204" pitchFamily="34" charset="0"/>
              </a:rPr>
              <a:t>Na koji način čuvate interna kompanijska akta?</a:t>
            </a:r>
            <a:endParaRPr lang="en-US" sz="18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3472860043"/>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374D90D4-B4FC-4985-B7EE-7D825970F8A1}"/>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81</a:t>
            </a:fld>
            <a:endParaRPr lang="en-US" dirty="0"/>
          </a:p>
        </p:txBody>
      </p:sp>
      <p:graphicFrame>
        <p:nvGraphicFramePr>
          <p:cNvPr id="6" name="Table 5"/>
          <p:cNvGraphicFramePr>
            <a:graphicFrameLocks noGrp="1"/>
          </p:cNvGraphicFramePr>
          <p:nvPr>
            <p:extLst>
              <p:ext uri="{D42A27DB-BD31-4B8C-83A1-F6EECF244321}">
                <p14:modId xmlns:p14="http://schemas.microsoft.com/office/powerpoint/2010/main" val="2383519492"/>
              </p:ext>
            </p:extLst>
          </p:nvPr>
        </p:nvGraphicFramePr>
        <p:xfrm>
          <a:off x="450410" y="1411599"/>
          <a:ext cx="11291179" cy="4201563"/>
        </p:xfrm>
        <a:graphic>
          <a:graphicData uri="http://schemas.openxmlformats.org/drawingml/2006/table">
            <a:tbl>
              <a:tblPr/>
              <a:tblGrid>
                <a:gridCol w="1156549">
                  <a:extLst>
                    <a:ext uri="{9D8B030D-6E8A-4147-A177-3AD203B41FA5}">
                      <a16:colId xmlns:a16="http://schemas.microsoft.com/office/drawing/2014/main" val="20000"/>
                    </a:ext>
                  </a:extLst>
                </a:gridCol>
                <a:gridCol w="349470">
                  <a:extLst>
                    <a:ext uri="{9D8B030D-6E8A-4147-A177-3AD203B41FA5}">
                      <a16:colId xmlns:a16="http://schemas.microsoft.com/office/drawing/2014/main" val="20001"/>
                    </a:ext>
                  </a:extLst>
                </a:gridCol>
                <a:gridCol w="349470">
                  <a:extLst>
                    <a:ext uri="{9D8B030D-6E8A-4147-A177-3AD203B41FA5}">
                      <a16:colId xmlns:a16="http://schemas.microsoft.com/office/drawing/2014/main" val="20002"/>
                    </a:ext>
                  </a:extLst>
                </a:gridCol>
                <a:gridCol w="349470">
                  <a:extLst>
                    <a:ext uri="{9D8B030D-6E8A-4147-A177-3AD203B41FA5}">
                      <a16:colId xmlns:a16="http://schemas.microsoft.com/office/drawing/2014/main" val="20003"/>
                    </a:ext>
                  </a:extLst>
                </a:gridCol>
                <a:gridCol w="349470">
                  <a:extLst>
                    <a:ext uri="{9D8B030D-6E8A-4147-A177-3AD203B41FA5}">
                      <a16:colId xmlns:a16="http://schemas.microsoft.com/office/drawing/2014/main" val="20004"/>
                    </a:ext>
                  </a:extLst>
                </a:gridCol>
                <a:gridCol w="349470">
                  <a:extLst>
                    <a:ext uri="{9D8B030D-6E8A-4147-A177-3AD203B41FA5}">
                      <a16:colId xmlns:a16="http://schemas.microsoft.com/office/drawing/2014/main" val="20005"/>
                    </a:ext>
                  </a:extLst>
                </a:gridCol>
                <a:gridCol w="349470">
                  <a:extLst>
                    <a:ext uri="{9D8B030D-6E8A-4147-A177-3AD203B41FA5}">
                      <a16:colId xmlns:a16="http://schemas.microsoft.com/office/drawing/2014/main" val="20006"/>
                    </a:ext>
                  </a:extLst>
                </a:gridCol>
                <a:gridCol w="349470">
                  <a:extLst>
                    <a:ext uri="{9D8B030D-6E8A-4147-A177-3AD203B41FA5}">
                      <a16:colId xmlns:a16="http://schemas.microsoft.com/office/drawing/2014/main" val="20007"/>
                    </a:ext>
                  </a:extLst>
                </a:gridCol>
                <a:gridCol w="349470">
                  <a:extLst>
                    <a:ext uri="{9D8B030D-6E8A-4147-A177-3AD203B41FA5}">
                      <a16:colId xmlns:a16="http://schemas.microsoft.com/office/drawing/2014/main" val="20008"/>
                    </a:ext>
                  </a:extLst>
                </a:gridCol>
                <a:gridCol w="349470">
                  <a:extLst>
                    <a:ext uri="{9D8B030D-6E8A-4147-A177-3AD203B41FA5}">
                      <a16:colId xmlns:a16="http://schemas.microsoft.com/office/drawing/2014/main" val="20009"/>
                    </a:ext>
                  </a:extLst>
                </a:gridCol>
                <a:gridCol w="349470">
                  <a:extLst>
                    <a:ext uri="{9D8B030D-6E8A-4147-A177-3AD203B41FA5}">
                      <a16:colId xmlns:a16="http://schemas.microsoft.com/office/drawing/2014/main" val="20010"/>
                    </a:ext>
                  </a:extLst>
                </a:gridCol>
                <a:gridCol w="349470">
                  <a:extLst>
                    <a:ext uri="{9D8B030D-6E8A-4147-A177-3AD203B41FA5}">
                      <a16:colId xmlns:a16="http://schemas.microsoft.com/office/drawing/2014/main" val="20011"/>
                    </a:ext>
                  </a:extLst>
                </a:gridCol>
                <a:gridCol w="349470">
                  <a:extLst>
                    <a:ext uri="{9D8B030D-6E8A-4147-A177-3AD203B41FA5}">
                      <a16:colId xmlns:a16="http://schemas.microsoft.com/office/drawing/2014/main" val="20012"/>
                    </a:ext>
                  </a:extLst>
                </a:gridCol>
                <a:gridCol w="349470">
                  <a:extLst>
                    <a:ext uri="{9D8B030D-6E8A-4147-A177-3AD203B41FA5}">
                      <a16:colId xmlns:a16="http://schemas.microsoft.com/office/drawing/2014/main" val="20013"/>
                    </a:ext>
                  </a:extLst>
                </a:gridCol>
                <a:gridCol w="349470">
                  <a:extLst>
                    <a:ext uri="{9D8B030D-6E8A-4147-A177-3AD203B41FA5}">
                      <a16:colId xmlns:a16="http://schemas.microsoft.com/office/drawing/2014/main" val="20014"/>
                    </a:ext>
                  </a:extLst>
                </a:gridCol>
                <a:gridCol w="349470">
                  <a:extLst>
                    <a:ext uri="{9D8B030D-6E8A-4147-A177-3AD203B41FA5}">
                      <a16:colId xmlns:a16="http://schemas.microsoft.com/office/drawing/2014/main" val="20015"/>
                    </a:ext>
                  </a:extLst>
                </a:gridCol>
                <a:gridCol w="349470">
                  <a:extLst>
                    <a:ext uri="{9D8B030D-6E8A-4147-A177-3AD203B41FA5}">
                      <a16:colId xmlns:a16="http://schemas.microsoft.com/office/drawing/2014/main" val="20016"/>
                    </a:ext>
                  </a:extLst>
                </a:gridCol>
                <a:gridCol w="349470">
                  <a:extLst>
                    <a:ext uri="{9D8B030D-6E8A-4147-A177-3AD203B41FA5}">
                      <a16:colId xmlns:a16="http://schemas.microsoft.com/office/drawing/2014/main" val="20017"/>
                    </a:ext>
                  </a:extLst>
                </a:gridCol>
                <a:gridCol w="349470">
                  <a:extLst>
                    <a:ext uri="{9D8B030D-6E8A-4147-A177-3AD203B41FA5}">
                      <a16:colId xmlns:a16="http://schemas.microsoft.com/office/drawing/2014/main" val="20018"/>
                    </a:ext>
                  </a:extLst>
                </a:gridCol>
                <a:gridCol w="349470">
                  <a:extLst>
                    <a:ext uri="{9D8B030D-6E8A-4147-A177-3AD203B41FA5}">
                      <a16:colId xmlns:a16="http://schemas.microsoft.com/office/drawing/2014/main" val="20019"/>
                    </a:ext>
                  </a:extLst>
                </a:gridCol>
                <a:gridCol w="349470">
                  <a:extLst>
                    <a:ext uri="{9D8B030D-6E8A-4147-A177-3AD203B41FA5}">
                      <a16:colId xmlns:a16="http://schemas.microsoft.com/office/drawing/2014/main" val="20020"/>
                    </a:ext>
                  </a:extLst>
                </a:gridCol>
                <a:gridCol w="349470">
                  <a:extLst>
                    <a:ext uri="{9D8B030D-6E8A-4147-A177-3AD203B41FA5}">
                      <a16:colId xmlns:a16="http://schemas.microsoft.com/office/drawing/2014/main" val="20021"/>
                    </a:ext>
                  </a:extLst>
                </a:gridCol>
                <a:gridCol w="349470">
                  <a:extLst>
                    <a:ext uri="{9D8B030D-6E8A-4147-A177-3AD203B41FA5}">
                      <a16:colId xmlns:a16="http://schemas.microsoft.com/office/drawing/2014/main" val="20022"/>
                    </a:ext>
                  </a:extLst>
                </a:gridCol>
                <a:gridCol w="349470">
                  <a:extLst>
                    <a:ext uri="{9D8B030D-6E8A-4147-A177-3AD203B41FA5}">
                      <a16:colId xmlns:a16="http://schemas.microsoft.com/office/drawing/2014/main" val="20023"/>
                    </a:ext>
                  </a:extLst>
                </a:gridCol>
                <a:gridCol w="349470">
                  <a:extLst>
                    <a:ext uri="{9D8B030D-6E8A-4147-A177-3AD203B41FA5}">
                      <a16:colId xmlns:a16="http://schemas.microsoft.com/office/drawing/2014/main" val="20024"/>
                    </a:ext>
                  </a:extLst>
                </a:gridCol>
                <a:gridCol w="349470">
                  <a:extLst>
                    <a:ext uri="{9D8B030D-6E8A-4147-A177-3AD203B41FA5}">
                      <a16:colId xmlns:a16="http://schemas.microsoft.com/office/drawing/2014/main" val="20025"/>
                    </a:ext>
                  </a:extLst>
                </a:gridCol>
                <a:gridCol w="349470">
                  <a:extLst>
                    <a:ext uri="{9D8B030D-6E8A-4147-A177-3AD203B41FA5}">
                      <a16:colId xmlns:a16="http://schemas.microsoft.com/office/drawing/2014/main" val="20026"/>
                    </a:ext>
                  </a:extLst>
                </a:gridCol>
                <a:gridCol w="349470">
                  <a:extLst>
                    <a:ext uri="{9D8B030D-6E8A-4147-A177-3AD203B41FA5}">
                      <a16:colId xmlns:a16="http://schemas.microsoft.com/office/drawing/2014/main" val="20027"/>
                    </a:ext>
                  </a:extLst>
                </a:gridCol>
                <a:gridCol w="349470">
                  <a:extLst>
                    <a:ext uri="{9D8B030D-6E8A-4147-A177-3AD203B41FA5}">
                      <a16:colId xmlns:a16="http://schemas.microsoft.com/office/drawing/2014/main" val="20028"/>
                    </a:ext>
                  </a:extLst>
                </a:gridCol>
                <a:gridCol w="349470">
                  <a:extLst>
                    <a:ext uri="{9D8B030D-6E8A-4147-A177-3AD203B41FA5}">
                      <a16:colId xmlns:a16="http://schemas.microsoft.com/office/drawing/2014/main" val="20029"/>
                    </a:ext>
                  </a:extLst>
                </a:gridCol>
              </a:tblGrid>
              <a:tr h="0">
                <a:tc>
                  <a:txBody>
                    <a:bodyPr/>
                    <a:lstStyle/>
                    <a:p>
                      <a:pPr algn="l" fontAlgn="ctr"/>
                      <a:endParaRPr lang="en-US" sz="800" b="0" i="0" u="none" strike="noStrike" dirty="0">
                        <a:solidFill>
                          <a:srgbClr val="9933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gridSpan="5">
                  <a:txBody>
                    <a:bodyPr/>
                    <a:lstStyle/>
                    <a:p>
                      <a:pPr algn="ctr" fontAlgn="ctr"/>
                      <a:r>
                        <a:rPr lang="en-US" sz="800" b="0" i="0" u="none" strike="noStrike" dirty="0" err="1">
                          <a:solidFill>
                            <a:srgbClr val="000000"/>
                          </a:solidFill>
                          <a:latin typeface="Century Gothic" panose="020B0502020202020204" pitchFamily="34" charset="0"/>
                        </a:rPr>
                        <a:t>Veličina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preduzeća</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sr-Latn-RS" sz="800" b="0" i="0" u="none" strike="noStrike" noProof="0">
                          <a:solidFill>
                            <a:srgbClr val="000000"/>
                          </a:solidFill>
                          <a:latin typeface="Century Gothic" panose="020B0502020202020204" pitchFamily="34" charset="0"/>
                        </a:rPr>
                        <a:t>Teritorija poslovanja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sr-Latn-RS" sz="800" b="0" i="0" u="none" strike="noStrike" noProof="0" dirty="0">
                          <a:solidFill>
                            <a:srgbClr val="000000"/>
                          </a:solidFill>
                          <a:latin typeface="Century Gothic" panose="020B0502020202020204" pitchFamily="34" charset="0"/>
                        </a:rPr>
                        <a:t>Sedište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Osnivanje firme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Grupa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836219">
                <a:tc>
                  <a:txBody>
                    <a:bodyPr/>
                    <a:lstStyle/>
                    <a:p>
                      <a:pPr algn="l" fontAlgn="ctr"/>
                      <a:r>
                        <a:rPr lang="sr-Latn-RS" sz="800" b="1" i="0" u="none" strike="noStrike" dirty="0">
                          <a:solidFill>
                            <a:srgbClr val="000000"/>
                          </a:solidFill>
                          <a:latin typeface="Century Gothic" panose="020B0502020202020204" pitchFamily="34" charset="0"/>
                        </a:rPr>
                        <a:t>UPRAVLJANJE  INTERNOM DOKUMENTACIJOM</a:t>
                      </a:r>
                      <a:endParaRPr lang="en-US" sz="800" b="1"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Total</a:t>
                      </a:r>
                    </a:p>
                  </a:txBody>
                  <a:tcPr marL="4003" marR="4003" marT="4003" marB="0" vert="vert27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Srednje</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Malo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sr-Latn-RS" sz="800" b="0" i="0" u="none" strike="noStrike" noProof="0">
                          <a:solidFill>
                            <a:srgbClr val="000000"/>
                          </a:solidFill>
                          <a:latin typeface="Century Gothic" panose="020B0502020202020204" pitchFamily="34" charset="0"/>
                        </a:rPr>
                        <a:t>Regionalni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sr-Latn-RS" sz="800" b="0" i="0" u="none" strike="noStrike" noProof="0">
                          <a:solidFill>
                            <a:srgbClr val="000000"/>
                          </a:solidFill>
                          <a:latin typeface="Century Gothic" panose="020B0502020202020204" pitchFamily="34" charset="0"/>
                        </a:rPr>
                        <a:t>Nacionalni nivo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sr-Latn-RS" sz="800" b="0" i="0" u="none" strike="noStrike" noProof="0" dirty="0">
                          <a:solidFill>
                            <a:srgbClr val="000000"/>
                          </a:solidFill>
                          <a:latin typeface="Century Gothic" panose="020B0502020202020204" pitchFamily="34" charset="0"/>
                        </a:rPr>
                        <a:t>Region Zapadnog Balkana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trgovina</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 god.</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Samo inovacija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Inovacija i digitalizacija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Samo digitalizacija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Nijedno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90450">
                <a:tc>
                  <a:txBody>
                    <a:bodyPr/>
                    <a:lstStyle/>
                    <a:p>
                      <a:pPr algn="ctr" fontAlgn="ctr"/>
                      <a:r>
                        <a:rPr lang="en-US" sz="8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833</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30</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30</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99</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674</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320</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513</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475</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118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147</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44</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21</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259</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233</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138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203</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108</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238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392</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95</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45</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53</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236</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452</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117</a:t>
                      </a:r>
                    </a:p>
                  </a:txBody>
                  <a:tcPr marL="4003" marR="4003" marT="4003" marB="0" anchor="ctr">
                    <a:lnL w="19050" cap="flat" cmpd="sng" algn="ctr">
                      <a:solidFill>
                        <a:schemeClr val="tx1"/>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215</a:t>
                      </a:r>
                    </a:p>
                  </a:txBody>
                  <a:tcPr marL="4003" marR="4003" marT="40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94</a:t>
                      </a:r>
                    </a:p>
                  </a:txBody>
                  <a:tcPr marL="4003" marR="4003" marT="40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407</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189877">
                <a:tc>
                  <a:txBody>
                    <a:bodyPr/>
                    <a:lstStyle/>
                    <a:p>
                      <a:pPr algn="r" fontAlgn="ct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(A)</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15483">
                <a:tc>
                  <a:txBody>
                    <a:bodyPr/>
                    <a:lstStyle/>
                    <a:p>
                      <a:pPr algn="l" fontAlgn="ctr"/>
                      <a:r>
                        <a:rPr lang="en-US" sz="800" b="0" i="0" u="none" strike="noStrike" dirty="0" err="1">
                          <a:solidFill>
                            <a:srgbClr val="000000"/>
                          </a:solidFill>
                          <a:latin typeface="Century Gothic" panose="020B0502020202020204" pitchFamily="34" charset="0"/>
                        </a:rPr>
                        <a:t>Putem</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internog</a:t>
                      </a:r>
                      <a:r>
                        <a:rPr lang="en-US" sz="800" b="0" i="0" u="none" strike="noStrike" dirty="0">
                          <a:solidFill>
                            <a:srgbClr val="000000"/>
                          </a:solidFill>
                          <a:latin typeface="Century Gothic" panose="020B0502020202020204" pitchFamily="34" charset="0"/>
                        </a:rPr>
                        <a:t> DMS-a (</a:t>
                      </a:r>
                      <a:r>
                        <a:rPr lang="en-US" sz="800" b="0" i="0" u="none" strike="noStrike" dirty="0" err="1">
                          <a:solidFill>
                            <a:srgbClr val="000000"/>
                          </a:solidFill>
                          <a:latin typeface="Century Gothic" panose="020B0502020202020204" pitchFamily="34" charset="0"/>
                        </a:rPr>
                        <a:t>softvera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za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upravljanje</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dokumentima</a:t>
                      </a:r>
                      <a:r>
                        <a:rPr lang="en-US" sz="800" b="0" i="0" u="none" strike="noStrike" dirty="0">
                          <a:solidFill>
                            <a:srgbClr val="000000"/>
                          </a:solidFill>
                          <a:latin typeface="Century Gothic" panose="020B0502020202020204" pitchFamily="34" charset="0"/>
                        </a:rPr>
                        <a:t>)</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fontAlgn="ctr"/>
                      <a:r>
                        <a:rPr lang="en-US" sz="800" b="0" i="0" u="none" strike="noStrike">
                          <a:solidFill>
                            <a:srgbClr val="000000"/>
                          </a:solidFill>
                          <a:latin typeface="Century Gothic" panose="020B0502020202020204" pitchFamily="34" charset="0"/>
                        </a:rPr>
                        <a:t>7.6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10.9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C</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5.5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chemeClr val="bg1"/>
                          </a:solidFill>
                          <a:latin typeface="Century Gothic" panose="020B0502020202020204" pitchFamily="34" charset="0"/>
                        </a:rPr>
                        <a:t>4.6</a:t>
                      </a:r>
                      <a:br>
                        <a:rPr lang="en-US" sz="800" b="0" i="0" u="none" strike="noStrike" dirty="0">
                          <a:solidFill>
                            <a:schemeClr val="bg1"/>
                          </a:solidFill>
                          <a:latin typeface="Century Gothic" panose="020B0502020202020204" pitchFamily="34" charset="0"/>
                        </a:rPr>
                      </a:br>
                      <a:endParaRPr lang="en-US" sz="800" b="0" i="0" u="none" strike="noStrike" dirty="0">
                        <a:solidFill>
                          <a:schemeClr val="bg1"/>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18.2</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23.8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12.7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D E</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7.7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15.8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7.4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3.7</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extLst>
                  <a:ext uri="{0D108BD9-81ED-4DB2-BD59-A6C34878D82A}">
                    <a16:rowId xmlns:a16="http://schemas.microsoft.com/office/drawing/2014/main" val="10004"/>
                  </a:ext>
                </a:extLst>
              </a:tr>
              <a:tr h="415483">
                <a:tc>
                  <a:txBody>
                    <a:bodyPr/>
                    <a:lstStyle/>
                    <a:p>
                      <a:pPr algn="l" fontAlgn="ctr"/>
                      <a:r>
                        <a:rPr lang="nn-NO" sz="800" b="0" i="0" u="none" strike="noStrike" dirty="0">
                          <a:solidFill>
                            <a:srgbClr val="000000"/>
                          </a:solidFill>
                          <a:latin typeface="Century Gothic" panose="020B0502020202020204" pitchFamily="34" charset="0"/>
                        </a:rPr>
                        <a:t>Koristimo paralelno i papir i elektronska dokumenta</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fontAlgn="ctr"/>
                      <a:r>
                        <a:rPr lang="en-US" sz="800" b="0" i="0" u="none" strike="noStrike">
                          <a:solidFill>
                            <a:srgbClr val="000000"/>
                          </a:solidFill>
                          <a:latin typeface="Century Gothic" panose="020B0502020202020204" pitchFamily="34" charset="0"/>
                        </a:rPr>
                        <a:t>69.4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70.7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68.8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75.5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63.6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68.2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70.4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68.1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70.5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75.3</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rgbClr val="FFFFFF"/>
                          </a:solidFill>
                          <a:latin typeface="Century Gothic" panose="020B0502020202020204" pitchFamily="34" charset="0"/>
                        </a:rPr>
                        <a:t>81.9</a:t>
                      </a:r>
                      <a:br>
                        <a:rPr lang="en-US" sz="800" b="1" i="0" u="none" strike="noStrike" dirty="0">
                          <a:solidFill>
                            <a:srgbClr val="FFFFFF"/>
                          </a:solidFill>
                          <a:latin typeface="Century Gothic" panose="020B0502020202020204" pitchFamily="34" charset="0"/>
                        </a:rPr>
                      </a:br>
                      <a:r>
                        <a:rPr lang="en-US" sz="800" b="1" i="0" u="none" strike="noStrike" dirty="0">
                          <a:solidFill>
                            <a:srgbClr val="FFFFFF"/>
                          </a:solidFill>
                          <a:latin typeface="Century Gothic" panose="020B0502020202020204" pitchFamily="34" charset="0"/>
                        </a:rPr>
                        <a:t>A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63.9</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extLst>
                  <a:ext uri="{0D108BD9-81ED-4DB2-BD59-A6C34878D82A}">
                    <a16:rowId xmlns:a16="http://schemas.microsoft.com/office/drawing/2014/main" val="10005"/>
                  </a:ext>
                </a:extLst>
              </a:tr>
              <a:tr h="415483">
                <a:tc>
                  <a:txBody>
                    <a:bodyPr/>
                    <a:lstStyle/>
                    <a:p>
                      <a:pPr algn="l" fontAlgn="ctr"/>
                      <a:r>
                        <a:rPr lang="en-US" sz="800" b="0" i="0" u="none" strike="noStrike" dirty="0" err="1">
                          <a:solidFill>
                            <a:srgbClr val="000000"/>
                          </a:solidFill>
                          <a:latin typeface="Century Gothic" panose="020B0502020202020204" pitchFamily="34" charset="0"/>
                        </a:rPr>
                        <a:t>Koristimo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isključivo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papirnu</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dokumentaciju</a:t>
                      </a:r>
                      <a:endParaRPr lang="en-US" sz="800" b="0"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fontAlgn="ctr"/>
                      <a:r>
                        <a:rPr lang="en-US" sz="800" b="0" i="0" u="none" strike="noStrike">
                          <a:solidFill>
                            <a:srgbClr val="000000"/>
                          </a:solidFill>
                          <a:latin typeface="Century Gothic" panose="020B0502020202020204" pitchFamily="34" charset="0"/>
                        </a:rPr>
                        <a:t>23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27.3</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B</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29.1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D</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17.8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12.9</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17.9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18.2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20.1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20.2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24.4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24.2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15.8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20.8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26.5</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C D</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8.8</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10.6</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32.4</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C D</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extLst>
                  <a:ext uri="{0D108BD9-81ED-4DB2-BD59-A6C34878D82A}">
                    <a16:rowId xmlns:a16="http://schemas.microsoft.com/office/drawing/2014/main" val="10006"/>
                  </a:ext>
                </a:extLst>
              </a:tr>
              <a:tr h="198183">
                <a:tc>
                  <a:txBody>
                    <a:bodyPr/>
                    <a:lstStyle/>
                    <a:p>
                      <a:pPr algn="l" fontAlgn="ctr"/>
                      <a:r>
                        <a:rPr lang="en-US" sz="800" b="0" i="0" u="none" strike="noStrike" dirty="0">
                          <a:solidFill>
                            <a:srgbClr val="000000"/>
                          </a:solidFill>
                          <a:latin typeface="Century Gothic" panose="020B0502020202020204" pitchFamily="34" charset="0"/>
                        </a:rPr>
                        <a:t> </a:t>
                      </a:r>
                      <a:r>
                        <a:rPr lang="sr-Latn-RS" sz="800" b="1" i="0" u="none" strike="noStrike" dirty="0">
                          <a:solidFill>
                            <a:srgbClr val="000000"/>
                          </a:solidFill>
                          <a:latin typeface="Century Gothic" panose="020B0502020202020204" pitchFamily="34" charset="0"/>
                        </a:rPr>
                        <a:t>ČUVANJE INTERNIH AKATA</a:t>
                      </a:r>
                      <a:endParaRPr lang="en-US" sz="800" b="1"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w="12700" cap="flat" cmpd="sng" algn="ctr">
                      <a:solidFill>
                        <a:schemeClr val="tx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303127">
                <a:tc>
                  <a:txBody>
                    <a:bodyPr/>
                    <a:lstStyle/>
                    <a:p>
                      <a:pPr algn="l" fontAlgn="ctr"/>
                      <a:r>
                        <a:rPr lang="en-US" sz="800" b="0" i="0" u="none" strike="noStrike" dirty="0" err="1">
                          <a:solidFill>
                            <a:srgbClr val="000000"/>
                          </a:solidFill>
                          <a:latin typeface="Century Gothic" panose="020B0502020202020204" pitchFamily="34" charset="0"/>
                        </a:rPr>
                        <a:t>Imamo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internu</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elektronsku</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arhivu</a:t>
                      </a:r>
                      <a:endParaRPr lang="en-US" sz="800" b="0"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fontAlgn="ctr"/>
                      <a:r>
                        <a:rPr lang="en-US" sz="800" b="0" i="0" u="none" strike="noStrike">
                          <a:solidFill>
                            <a:srgbClr val="000000"/>
                          </a:solidFill>
                          <a:latin typeface="Century Gothic" panose="020B0502020202020204" pitchFamily="34" charset="0"/>
                        </a:rPr>
                        <a:t>8.5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36.7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C D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5.3</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11.9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rgbClr val="FFFFFF"/>
                          </a:solidFill>
                          <a:latin typeface="Century Gothic" panose="020B0502020202020204" pitchFamily="34" charset="0"/>
                        </a:rPr>
                        <a:t>33.3</a:t>
                      </a:r>
                      <a:br>
                        <a:rPr lang="en-US" sz="800" b="1" i="0" u="none" strike="noStrike" dirty="0">
                          <a:solidFill>
                            <a:srgbClr val="FFFFFF"/>
                          </a:solidFill>
                          <a:latin typeface="Century Gothic" panose="020B0502020202020204" pitchFamily="34" charset="0"/>
                        </a:rPr>
                      </a:br>
                      <a:r>
                        <a:rPr lang="en-US" sz="800" b="1" i="0" u="none" strike="noStrike" dirty="0">
                          <a:solidFill>
                            <a:srgbClr val="FFFFFF"/>
                          </a:solidFill>
                          <a:latin typeface="Century Gothic" panose="020B0502020202020204" pitchFamily="34" charset="0"/>
                        </a:rPr>
                        <a:t>A B D</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rgbClr val="FFFFFF"/>
                          </a:solidFill>
                          <a:latin typeface="Century Gothic" panose="020B0502020202020204" pitchFamily="34" charset="0"/>
                        </a:rPr>
                        <a:t>15.1</a:t>
                      </a:r>
                      <a:br>
                        <a:rPr lang="en-US" sz="800" b="1" i="0" u="none" strike="noStrike" dirty="0">
                          <a:solidFill>
                            <a:srgbClr val="FFFFFF"/>
                          </a:solidFill>
                          <a:latin typeface="Century Gothic" panose="020B0502020202020204" pitchFamily="34" charset="0"/>
                        </a:rPr>
                      </a:br>
                      <a:r>
                        <a:rPr lang="en-US" sz="800" b="1" i="0" u="none" strike="noStrike" dirty="0">
                          <a:solidFill>
                            <a:srgbClr val="FFFFFF"/>
                          </a:solidFill>
                          <a:latin typeface="Century Gothic" panose="020B0502020202020204" pitchFamily="34" charset="0"/>
                        </a:rPr>
                        <a:t>A D E</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8.2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3.8</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dirty="0">
                          <a:solidFill>
                            <a:srgbClr val="000000"/>
                          </a:solidFill>
                          <a:latin typeface="Century Gothic" panose="020B0502020202020204" pitchFamily="34" charset="0"/>
                        </a:rPr>
                        <a:t>7.7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22.1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C </a:t>
                      </a:r>
                      <a:r>
                        <a:rPr lang="en-US" sz="800" b="0" i="0" u="none" strike="noStrike" dirty="0">
                          <a:solidFill>
                            <a:schemeClr val="bg1"/>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8.9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17.7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12.8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3.9</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extLst>
                  <a:ext uri="{0D108BD9-81ED-4DB2-BD59-A6C34878D82A}">
                    <a16:rowId xmlns:a16="http://schemas.microsoft.com/office/drawing/2014/main" val="10008"/>
                  </a:ext>
                </a:extLst>
              </a:tr>
              <a:tr h="303127">
                <a:tc>
                  <a:txBody>
                    <a:bodyPr/>
                    <a:lstStyle/>
                    <a:p>
                      <a:pPr algn="l" fontAlgn="ctr"/>
                      <a:r>
                        <a:rPr lang="pl-PL" sz="800" b="0" i="0" u="none" strike="noStrike" dirty="0">
                          <a:solidFill>
                            <a:srgbClr val="000000"/>
                          </a:solidFill>
                          <a:latin typeface="Century Gothic" panose="020B0502020202020204" pitchFamily="34" charset="0"/>
                        </a:rPr>
                        <a:t>Čuvamo dokumenta na lokalnom računaru i u papiru</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fontAlgn="ctr"/>
                      <a:r>
                        <a:rPr lang="en-US" sz="800" b="0" i="0" u="none" strike="noStrike">
                          <a:solidFill>
                            <a:srgbClr val="000000"/>
                          </a:solidFill>
                          <a:latin typeface="Century Gothic" panose="020B0502020202020204" pitchFamily="34" charset="0"/>
                        </a:rPr>
                        <a:t>65.3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63.6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65.4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66.9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64.2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64.4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70.7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60.7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64.1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65.2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60.1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70.4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68.1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57.9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73.6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66.9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64.4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60.7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69.3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70.2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9"/>
                  </a:ext>
                </a:extLst>
              </a:tr>
              <a:tr h="303127">
                <a:tc>
                  <a:txBody>
                    <a:bodyPr/>
                    <a:lstStyle/>
                    <a:p>
                      <a:pPr algn="l" fontAlgn="ctr"/>
                      <a:r>
                        <a:rPr lang="pl-PL" sz="800" b="0" i="0" u="none" strike="noStrike" dirty="0">
                          <a:solidFill>
                            <a:srgbClr val="000000"/>
                          </a:solidFill>
                          <a:latin typeface="Century Gothic" panose="020B0502020202020204" pitchFamily="34" charset="0"/>
                        </a:rPr>
                        <a:t>Imamo prostor za skladištenje papirne dokumentacije</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fontAlgn="ctr"/>
                      <a:r>
                        <a:rPr lang="en-US" sz="800" b="0" i="0" u="none" strike="noStrike">
                          <a:solidFill>
                            <a:srgbClr val="000000"/>
                          </a:solidFill>
                          <a:latin typeface="Century Gothic" panose="020B0502020202020204" pitchFamily="34" charset="0"/>
                        </a:rPr>
                        <a:t>26.2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rgbClr val="FFFFFF"/>
                          </a:solidFill>
                          <a:latin typeface="Century Gothic" panose="020B0502020202020204" pitchFamily="34" charset="0"/>
                        </a:rPr>
                        <a:t>30.5</a:t>
                      </a:r>
                      <a:br>
                        <a:rPr lang="en-US" sz="800" b="1" i="0" u="none" strike="noStrike" dirty="0">
                          <a:solidFill>
                            <a:srgbClr val="FFFFFF"/>
                          </a:solidFill>
                          <a:latin typeface="Century Gothic" panose="020B0502020202020204" pitchFamily="34" charset="0"/>
                        </a:rPr>
                      </a:br>
                      <a:r>
                        <a:rPr lang="en-US" sz="800" b="1" i="0" u="none" strike="noStrike" dirty="0">
                          <a:solidFill>
                            <a:srgbClr val="FFFFFF"/>
                          </a:solidFill>
                          <a:latin typeface="Century Gothic" panose="020B0502020202020204" pitchFamily="34" charset="0"/>
                        </a:rPr>
                        <a:t>A</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23.7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18.2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20.8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26.6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a:t>
                      </a:r>
                      <a:r>
                        <a:rPr lang="en-US" sz="800" b="0" i="0" u="none" strike="noStrike" dirty="0">
                          <a:solidFill>
                            <a:schemeClr val="bg1"/>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25.1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24.1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chemeClr val="bg1"/>
                          </a:solidFill>
                          <a:latin typeface="Century Gothic" panose="020B0502020202020204" pitchFamily="34" charset="0"/>
                        </a:rPr>
                        <a:t>35</a:t>
                      </a:r>
                      <a:br>
                        <a:rPr lang="en-US" sz="800" b="0" i="0" u="none" strike="noStrike" dirty="0">
                          <a:solidFill>
                            <a:schemeClr val="bg1"/>
                          </a:solidFill>
                          <a:latin typeface="Century Gothic" panose="020B0502020202020204" pitchFamily="34" charset="0"/>
                        </a:rPr>
                      </a:br>
                      <a:r>
                        <a:rPr lang="en-US" sz="800" b="0" i="0" u="none" strike="noStrike" dirty="0">
                          <a:solidFill>
                            <a:schemeClr val="bg1"/>
                          </a:solidFill>
                          <a:latin typeface="Century Gothic" panose="020B0502020202020204" pitchFamily="34" charset="0"/>
                        </a:rPr>
                        <a:t>C D</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0" i="0" u="none" strike="noStrike" dirty="0">
                          <a:solidFill>
                            <a:schemeClr val="bg1"/>
                          </a:solidFill>
                          <a:latin typeface="Century Gothic" panose="020B0502020202020204" pitchFamily="34" charset="0"/>
                        </a:rPr>
                        <a:t>13</a:t>
                      </a:r>
                      <a:br>
                        <a:rPr lang="en-US" sz="800" b="0" i="0" u="none" strike="noStrike" dirty="0">
                          <a:solidFill>
                            <a:schemeClr val="bg1"/>
                          </a:solidFill>
                          <a:latin typeface="Century Gothic" panose="020B0502020202020204" pitchFamily="34" charset="0"/>
                        </a:rPr>
                      </a:br>
                      <a:endParaRPr lang="en-US" sz="800" b="0"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0" i="0" u="none" strike="noStrike" dirty="0">
                          <a:solidFill>
                            <a:srgbClr val="000000"/>
                          </a:solidFill>
                          <a:latin typeface="Century Gothic" panose="020B0502020202020204" pitchFamily="34" charset="0"/>
                        </a:rPr>
                        <a:t>17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chemeClr val="bg1"/>
                          </a:solidFill>
                          <a:latin typeface="Century Gothic" panose="020B0502020202020204" pitchFamily="34" charset="0"/>
                        </a:rPr>
                        <a:t>32.7</a:t>
                      </a:r>
                      <a:br>
                        <a:rPr lang="en-US" sz="800" b="0" i="0" u="none" strike="noStrike" dirty="0">
                          <a:solidFill>
                            <a:schemeClr val="bg1"/>
                          </a:solidFill>
                          <a:latin typeface="Century Gothic" panose="020B0502020202020204" pitchFamily="34" charset="0"/>
                        </a:rPr>
                      </a:br>
                      <a:r>
                        <a:rPr lang="en-US" sz="800" b="0" i="0" u="none" strike="noStrike" dirty="0">
                          <a:solidFill>
                            <a:schemeClr val="bg1"/>
                          </a:solidFill>
                          <a:latin typeface="Century Gothic" panose="020B0502020202020204" pitchFamily="34" charset="0"/>
                        </a:rPr>
                        <a:t>A C D</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extLst>
                  <a:ext uri="{0D108BD9-81ED-4DB2-BD59-A6C34878D82A}">
                    <a16:rowId xmlns:a16="http://schemas.microsoft.com/office/drawing/2014/main" val="10010"/>
                  </a:ext>
                </a:extLst>
              </a:tr>
            </a:tbl>
          </a:graphicData>
        </a:graphic>
      </p:graphicFrame>
      <p:sp>
        <p:nvSpPr>
          <p:cNvPr id="7"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Na koji način upravljate internom dokumentacijom?</a:t>
            </a:r>
            <a:br>
              <a:rPr lang="it-IT" sz="1800" dirty="0">
                <a:solidFill>
                  <a:srgbClr val="004B88"/>
                </a:solidFill>
                <a:latin typeface="Century Gothic" panose="020B0502020202020204" pitchFamily="34" charset="0"/>
              </a:rPr>
            </a:br>
            <a:r>
              <a:rPr lang="it-IT" sz="1800" dirty="0">
                <a:solidFill>
                  <a:srgbClr val="004B88"/>
                </a:solidFill>
                <a:latin typeface="Century Gothic" panose="020B0502020202020204" pitchFamily="34" charset="0"/>
              </a:rPr>
              <a:t>Na koji način čuvate interna kompanijska akta?</a:t>
            </a:r>
            <a:endParaRPr lang="en-US" sz="1800" dirty="0">
              <a:solidFill>
                <a:srgbClr val="004B88"/>
              </a:solidFill>
              <a:latin typeface="Century Gothic" panose="020B0502020202020204" pitchFamily="34" charset="0"/>
            </a:endParaRPr>
          </a:p>
        </p:txBody>
      </p:sp>
      <p:sp>
        <p:nvSpPr>
          <p:cNvPr id="10" name="Rectangle 9">
            <a:extLst>
              <a:ext uri="{FF2B5EF4-FFF2-40B4-BE49-F238E27FC236}">
                <a16:creationId xmlns:a16="http://schemas.microsoft.com/office/drawing/2014/main" id="{F0836FA4-73D7-4035-B595-1ACEC007AE59}"/>
              </a:ext>
            </a:extLst>
          </p:cNvPr>
          <p:cNvSpPr/>
          <p:nvPr/>
        </p:nvSpPr>
        <p:spPr>
          <a:xfrm>
            <a:off x="5115231" y="2563429"/>
            <a:ext cx="327940" cy="2984269"/>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1" name="Rectangle 10">
            <a:extLst>
              <a:ext uri="{FF2B5EF4-FFF2-40B4-BE49-F238E27FC236}">
                <a16:creationId xmlns:a16="http://schemas.microsoft.com/office/drawing/2014/main" id="{EB499FE0-0DFC-4BCF-9467-646089A55145}"/>
              </a:ext>
            </a:extLst>
          </p:cNvPr>
          <p:cNvSpPr/>
          <p:nvPr/>
        </p:nvSpPr>
        <p:spPr>
          <a:xfrm>
            <a:off x="5808357" y="2563429"/>
            <a:ext cx="327940" cy="2984269"/>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b="1" dirty="0"/>
          </a:p>
        </p:txBody>
      </p:sp>
    </p:spTree>
    <p:extLst>
      <p:ext uri="{BB962C8B-B14F-4D97-AF65-F5344CB8AC3E}">
        <p14:creationId xmlns:p14="http://schemas.microsoft.com/office/powerpoint/2010/main" val="58429948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42FFDCAA-8553-4001-883A-49CEEC3D70E7}"/>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82</a:t>
            </a:fld>
            <a:endParaRPr lang="en-US" dirty="0"/>
          </a:p>
        </p:txBody>
      </p:sp>
      <p:graphicFrame>
        <p:nvGraphicFramePr>
          <p:cNvPr id="5" name="Chart 4">
            <a:extLst>
              <a:ext uri="{FF2B5EF4-FFF2-40B4-BE49-F238E27FC236}">
                <a16:creationId xmlns:a16="http://schemas.microsoft.com/office/drawing/2014/main" id="{9022F368-05B6-44B3-B713-9630A54B43BF}"/>
              </a:ext>
            </a:extLst>
          </p:cNvPr>
          <p:cNvGraphicFramePr/>
          <p:nvPr>
            <p:extLst>
              <p:ext uri="{D42A27DB-BD31-4B8C-83A1-F6EECF244321}">
                <p14:modId xmlns:p14="http://schemas.microsoft.com/office/powerpoint/2010/main" val="406440060"/>
              </p:ext>
            </p:extLst>
          </p:nvPr>
        </p:nvGraphicFramePr>
        <p:xfrm>
          <a:off x="323850" y="2005174"/>
          <a:ext cx="5882641" cy="2314251"/>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hart 5">
            <a:extLst>
              <a:ext uri="{FF2B5EF4-FFF2-40B4-BE49-F238E27FC236}">
                <a16:creationId xmlns:a16="http://schemas.microsoft.com/office/drawing/2014/main" id="{EE2D6901-ECB3-4236-A425-B408AAED4056}"/>
              </a:ext>
            </a:extLst>
          </p:cNvPr>
          <p:cNvGraphicFramePr/>
          <p:nvPr>
            <p:extLst>
              <p:ext uri="{D42A27DB-BD31-4B8C-83A1-F6EECF244321}">
                <p14:modId xmlns:p14="http://schemas.microsoft.com/office/powerpoint/2010/main" val="3454616670"/>
              </p:ext>
            </p:extLst>
          </p:nvPr>
        </p:nvGraphicFramePr>
        <p:xfrm>
          <a:off x="5901690" y="2005174"/>
          <a:ext cx="5882641" cy="23142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a:extLst>
              <a:ext uri="{FF2B5EF4-FFF2-40B4-BE49-F238E27FC236}">
                <a16:creationId xmlns:a16="http://schemas.microsoft.com/office/drawing/2014/main" id="{646C9ABF-F690-48E0-AF78-9F3884D27795}"/>
              </a:ext>
            </a:extLst>
          </p:cNvPr>
          <p:cNvSpPr txBox="1"/>
          <p:nvPr/>
        </p:nvSpPr>
        <p:spPr>
          <a:xfrm>
            <a:off x="10967438" y="6431190"/>
            <a:ext cx="798576"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706E7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706E70"/>
                </a:solidFill>
                <a:effectLst/>
                <a:uLnTx/>
                <a:uFillTx/>
                <a:latin typeface="Century Gothic" panose="020B0502020202020204" pitchFamily="34" charset="0"/>
              </a:rPr>
              <a:t>: total</a:t>
            </a:r>
          </a:p>
        </p:txBody>
      </p:sp>
      <p:sp>
        <p:nvSpPr>
          <p:cNvPr id="7" name="TextBox 6">
            <a:extLst>
              <a:ext uri="{FF2B5EF4-FFF2-40B4-BE49-F238E27FC236}">
                <a16:creationId xmlns:a16="http://schemas.microsoft.com/office/drawing/2014/main" id="{20382BA0-AD0C-4792-A430-28F6C28D119C}"/>
              </a:ext>
            </a:extLst>
          </p:cNvPr>
          <p:cNvSpPr txBox="1"/>
          <p:nvPr/>
        </p:nvSpPr>
        <p:spPr>
          <a:xfrm>
            <a:off x="533968" y="4728864"/>
            <a:ext cx="11107047" cy="1461939"/>
          </a:xfrm>
          <a:prstGeom prst="rect">
            <a:avLst/>
          </a:prstGeom>
          <a:noFill/>
        </p:spPr>
        <p:txBody>
          <a:bodyPr wrap="square" lIns="0" rIns="0" rtlCol="0">
            <a:spAutoFit/>
          </a:bodyPr>
          <a:lstStyle/>
          <a:p>
            <a:pPr algn="just">
              <a:spcAft>
                <a:spcPts val="600"/>
              </a:spcAft>
              <a:defRPr/>
            </a:pPr>
            <a:r>
              <a:rPr lang="sr-Latn-RS" sz="1400" noProof="1">
                <a:solidFill>
                  <a:srgbClr val="706E70"/>
                </a:solidFill>
                <a:latin typeface="Century Gothic" panose="020B0502020202020204" pitchFamily="34" charset="0"/>
              </a:rPr>
              <a:t>Kad je reč o registrovanju profila na portalu eUprava, mada nešto više od polovine preduzeća ima ili planira da napravi profil, i dalje oko 40% preduzeća nema profil i ne izveštava da planira da ga napravi. Među preduzećima koja nemaju profil, češća su mikro preduzeća i preduzeća koja posluju na lokalnom nivou. </a:t>
            </a:r>
          </a:p>
          <a:p>
            <a:pPr algn="just">
              <a:spcAft>
                <a:spcPts val="600"/>
              </a:spcAft>
              <a:defRPr/>
            </a:pPr>
            <a:r>
              <a:rPr lang="sr-Latn-RS" sz="1400" noProof="1">
                <a:solidFill>
                  <a:srgbClr val="706E70"/>
                </a:solidFill>
                <a:latin typeface="Century Gothic" panose="020B0502020202020204" pitchFamily="34" charset="0"/>
              </a:rPr>
              <a:t>Kad je reč o fakturama, oko 60% preduzeća koristi elektronske fakture, bilo isključivo ili podjednako sa papirnim. Ipak, nezanemarljiv deo preduzeća (skoro 40%) i dalje koristi samo papirne fakture, što naročito važi za preduzeća koja posluju na lokalnom nivou. </a:t>
            </a:r>
          </a:p>
        </p:txBody>
      </p:sp>
      <p:sp>
        <p:nvSpPr>
          <p:cNvPr id="8"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Da li Vaša kompanija ima registrovan profil na portalu eUprava?</a:t>
            </a:r>
            <a:br>
              <a:rPr lang="it-IT" sz="1800" dirty="0">
                <a:solidFill>
                  <a:srgbClr val="004B88"/>
                </a:solidFill>
                <a:latin typeface="Century Gothic" panose="020B0502020202020204" pitchFamily="34" charset="0"/>
              </a:rPr>
            </a:br>
            <a:r>
              <a:rPr lang="it-IT" sz="1800" dirty="0">
                <a:solidFill>
                  <a:srgbClr val="004B88"/>
                </a:solidFill>
                <a:latin typeface="Century Gothic" panose="020B0502020202020204" pitchFamily="34" charset="0"/>
              </a:rPr>
              <a:t>Da li više koristite papirne ili elektronske fakture?</a:t>
            </a:r>
            <a:endParaRPr lang="en-US" sz="18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748083139"/>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9D4F34BC-17C7-486A-B340-802CF1652506}"/>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83</a:t>
            </a:fld>
            <a:endParaRPr lang="en-US" dirty="0"/>
          </a:p>
        </p:txBody>
      </p:sp>
      <p:graphicFrame>
        <p:nvGraphicFramePr>
          <p:cNvPr id="5" name="Chart 4">
            <a:extLst>
              <a:ext uri="{FF2B5EF4-FFF2-40B4-BE49-F238E27FC236}">
                <a16:creationId xmlns:a16="http://schemas.microsoft.com/office/drawing/2014/main" id="{9022F368-05B6-44B3-B713-9630A54B43BF}"/>
              </a:ext>
            </a:extLst>
          </p:cNvPr>
          <p:cNvGraphicFramePr/>
          <p:nvPr/>
        </p:nvGraphicFramePr>
        <p:xfrm>
          <a:off x="731520" y="1000449"/>
          <a:ext cx="5151121" cy="1737326"/>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Table 7"/>
          <p:cNvGraphicFramePr>
            <a:graphicFrameLocks noGrp="1"/>
          </p:cNvGraphicFramePr>
          <p:nvPr>
            <p:extLst>
              <p:ext uri="{D42A27DB-BD31-4B8C-83A1-F6EECF244321}">
                <p14:modId xmlns:p14="http://schemas.microsoft.com/office/powerpoint/2010/main" val="4206905354"/>
              </p:ext>
            </p:extLst>
          </p:nvPr>
        </p:nvGraphicFramePr>
        <p:xfrm>
          <a:off x="504291" y="1419888"/>
          <a:ext cx="11352809" cy="4493714"/>
        </p:xfrm>
        <a:graphic>
          <a:graphicData uri="http://schemas.openxmlformats.org/drawingml/2006/table">
            <a:tbl>
              <a:tblPr/>
              <a:tblGrid>
                <a:gridCol w="1162864">
                  <a:extLst>
                    <a:ext uri="{9D8B030D-6E8A-4147-A177-3AD203B41FA5}">
                      <a16:colId xmlns:a16="http://schemas.microsoft.com/office/drawing/2014/main" val="20000"/>
                    </a:ext>
                  </a:extLst>
                </a:gridCol>
                <a:gridCol w="350349">
                  <a:extLst>
                    <a:ext uri="{9D8B030D-6E8A-4147-A177-3AD203B41FA5}">
                      <a16:colId xmlns:a16="http://schemas.microsoft.com/office/drawing/2014/main" val="20001"/>
                    </a:ext>
                  </a:extLst>
                </a:gridCol>
                <a:gridCol w="350349">
                  <a:extLst>
                    <a:ext uri="{9D8B030D-6E8A-4147-A177-3AD203B41FA5}">
                      <a16:colId xmlns:a16="http://schemas.microsoft.com/office/drawing/2014/main" val="20002"/>
                    </a:ext>
                  </a:extLst>
                </a:gridCol>
                <a:gridCol w="350349">
                  <a:extLst>
                    <a:ext uri="{9D8B030D-6E8A-4147-A177-3AD203B41FA5}">
                      <a16:colId xmlns:a16="http://schemas.microsoft.com/office/drawing/2014/main" val="20003"/>
                    </a:ext>
                  </a:extLst>
                </a:gridCol>
                <a:gridCol w="350349">
                  <a:extLst>
                    <a:ext uri="{9D8B030D-6E8A-4147-A177-3AD203B41FA5}">
                      <a16:colId xmlns:a16="http://schemas.microsoft.com/office/drawing/2014/main" val="20004"/>
                    </a:ext>
                  </a:extLst>
                </a:gridCol>
                <a:gridCol w="350349">
                  <a:extLst>
                    <a:ext uri="{9D8B030D-6E8A-4147-A177-3AD203B41FA5}">
                      <a16:colId xmlns:a16="http://schemas.microsoft.com/office/drawing/2014/main" val="20005"/>
                    </a:ext>
                  </a:extLst>
                </a:gridCol>
                <a:gridCol w="350349">
                  <a:extLst>
                    <a:ext uri="{9D8B030D-6E8A-4147-A177-3AD203B41FA5}">
                      <a16:colId xmlns:a16="http://schemas.microsoft.com/office/drawing/2014/main" val="20006"/>
                    </a:ext>
                  </a:extLst>
                </a:gridCol>
                <a:gridCol w="350349">
                  <a:extLst>
                    <a:ext uri="{9D8B030D-6E8A-4147-A177-3AD203B41FA5}">
                      <a16:colId xmlns:a16="http://schemas.microsoft.com/office/drawing/2014/main" val="20007"/>
                    </a:ext>
                  </a:extLst>
                </a:gridCol>
                <a:gridCol w="350349">
                  <a:extLst>
                    <a:ext uri="{9D8B030D-6E8A-4147-A177-3AD203B41FA5}">
                      <a16:colId xmlns:a16="http://schemas.microsoft.com/office/drawing/2014/main" val="20008"/>
                    </a:ext>
                  </a:extLst>
                </a:gridCol>
                <a:gridCol w="350349">
                  <a:extLst>
                    <a:ext uri="{9D8B030D-6E8A-4147-A177-3AD203B41FA5}">
                      <a16:colId xmlns:a16="http://schemas.microsoft.com/office/drawing/2014/main" val="20009"/>
                    </a:ext>
                  </a:extLst>
                </a:gridCol>
                <a:gridCol w="350349">
                  <a:extLst>
                    <a:ext uri="{9D8B030D-6E8A-4147-A177-3AD203B41FA5}">
                      <a16:colId xmlns:a16="http://schemas.microsoft.com/office/drawing/2014/main" val="20010"/>
                    </a:ext>
                  </a:extLst>
                </a:gridCol>
                <a:gridCol w="350349">
                  <a:extLst>
                    <a:ext uri="{9D8B030D-6E8A-4147-A177-3AD203B41FA5}">
                      <a16:colId xmlns:a16="http://schemas.microsoft.com/office/drawing/2014/main" val="20011"/>
                    </a:ext>
                  </a:extLst>
                </a:gridCol>
                <a:gridCol w="350349">
                  <a:extLst>
                    <a:ext uri="{9D8B030D-6E8A-4147-A177-3AD203B41FA5}">
                      <a16:colId xmlns:a16="http://schemas.microsoft.com/office/drawing/2014/main" val="20012"/>
                    </a:ext>
                  </a:extLst>
                </a:gridCol>
                <a:gridCol w="350349">
                  <a:extLst>
                    <a:ext uri="{9D8B030D-6E8A-4147-A177-3AD203B41FA5}">
                      <a16:colId xmlns:a16="http://schemas.microsoft.com/office/drawing/2014/main" val="20013"/>
                    </a:ext>
                  </a:extLst>
                </a:gridCol>
                <a:gridCol w="350349">
                  <a:extLst>
                    <a:ext uri="{9D8B030D-6E8A-4147-A177-3AD203B41FA5}">
                      <a16:colId xmlns:a16="http://schemas.microsoft.com/office/drawing/2014/main" val="20014"/>
                    </a:ext>
                  </a:extLst>
                </a:gridCol>
                <a:gridCol w="350349">
                  <a:extLst>
                    <a:ext uri="{9D8B030D-6E8A-4147-A177-3AD203B41FA5}">
                      <a16:colId xmlns:a16="http://schemas.microsoft.com/office/drawing/2014/main" val="20015"/>
                    </a:ext>
                  </a:extLst>
                </a:gridCol>
                <a:gridCol w="350349">
                  <a:extLst>
                    <a:ext uri="{9D8B030D-6E8A-4147-A177-3AD203B41FA5}">
                      <a16:colId xmlns:a16="http://schemas.microsoft.com/office/drawing/2014/main" val="20016"/>
                    </a:ext>
                  </a:extLst>
                </a:gridCol>
                <a:gridCol w="350349">
                  <a:extLst>
                    <a:ext uri="{9D8B030D-6E8A-4147-A177-3AD203B41FA5}">
                      <a16:colId xmlns:a16="http://schemas.microsoft.com/office/drawing/2014/main" val="20017"/>
                    </a:ext>
                  </a:extLst>
                </a:gridCol>
                <a:gridCol w="350349">
                  <a:extLst>
                    <a:ext uri="{9D8B030D-6E8A-4147-A177-3AD203B41FA5}">
                      <a16:colId xmlns:a16="http://schemas.microsoft.com/office/drawing/2014/main" val="20018"/>
                    </a:ext>
                  </a:extLst>
                </a:gridCol>
                <a:gridCol w="350349">
                  <a:extLst>
                    <a:ext uri="{9D8B030D-6E8A-4147-A177-3AD203B41FA5}">
                      <a16:colId xmlns:a16="http://schemas.microsoft.com/office/drawing/2014/main" val="20019"/>
                    </a:ext>
                  </a:extLst>
                </a:gridCol>
                <a:gridCol w="350349">
                  <a:extLst>
                    <a:ext uri="{9D8B030D-6E8A-4147-A177-3AD203B41FA5}">
                      <a16:colId xmlns:a16="http://schemas.microsoft.com/office/drawing/2014/main" val="20020"/>
                    </a:ext>
                  </a:extLst>
                </a:gridCol>
                <a:gridCol w="350349">
                  <a:extLst>
                    <a:ext uri="{9D8B030D-6E8A-4147-A177-3AD203B41FA5}">
                      <a16:colId xmlns:a16="http://schemas.microsoft.com/office/drawing/2014/main" val="20021"/>
                    </a:ext>
                  </a:extLst>
                </a:gridCol>
                <a:gridCol w="350349">
                  <a:extLst>
                    <a:ext uri="{9D8B030D-6E8A-4147-A177-3AD203B41FA5}">
                      <a16:colId xmlns:a16="http://schemas.microsoft.com/office/drawing/2014/main" val="20022"/>
                    </a:ext>
                  </a:extLst>
                </a:gridCol>
                <a:gridCol w="350349">
                  <a:extLst>
                    <a:ext uri="{9D8B030D-6E8A-4147-A177-3AD203B41FA5}">
                      <a16:colId xmlns:a16="http://schemas.microsoft.com/office/drawing/2014/main" val="20023"/>
                    </a:ext>
                  </a:extLst>
                </a:gridCol>
                <a:gridCol w="350349">
                  <a:extLst>
                    <a:ext uri="{9D8B030D-6E8A-4147-A177-3AD203B41FA5}">
                      <a16:colId xmlns:a16="http://schemas.microsoft.com/office/drawing/2014/main" val="20024"/>
                    </a:ext>
                  </a:extLst>
                </a:gridCol>
                <a:gridCol w="350349">
                  <a:extLst>
                    <a:ext uri="{9D8B030D-6E8A-4147-A177-3AD203B41FA5}">
                      <a16:colId xmlns:a16="http://schemas.microsoft.com/office/drawing/2014/main" val="20025"/>
                    </a:ext>
                  </a:extLst>
                </a:gridCol>
                <a:gridCol w="357805">
                  <a:extLst>
                    <a:ext uri="{9D8B030D-6E8A-4147-A177-3AD203B41FA5}">
                      <a16:colId xmlns:a16="http://schemas.microsoft.com/office/drawing/2014/main" val="20026"/>
                    </a:ext>
                  </a:extLst>
                </a:gridCol>
                <a:gridCol w="357805">
                  <a:extLst>
                    <a:ext uri="{9D8B030D-6E8A-4147-A177-3AD203B41FA5}">
                      <a16:colId xmlns:a16="http://schemas.microsoft.com/office/drawing/2014/main" val="20027"/>
                    </a:ext>
                  </a:extLst>
                </a:gridCol>
                <a:gridCol w="357805">
                  <a:extLst>
                    <a:ext uri="{9D8B030D-6E8A-4147-A177-3AD203B41FA5}">
                      <a16:colId xmlns:a16="http://schemas.microsoft.com/office/drawing/2014/main" val="20028"/>
                    </a:ext>
                  </a:extLst>
                </a:gridCol>
                <a:gridCol w="357805">
                  <a:extLst>
                    <a:ext uri="{9D8B030D-6E8A-4147-A177-3AD203B41FA5}">
                      <a16:colId xmlns:a16="http://schemas.microsoft.com/office/drawing/2014/main" val="20029"/>
                    </a:ext>
                  </a:extLst>
                </a:gridCol>
              </a:tblGrid>
              <a:tr h="529764">
                <a:tc>
                  <a:txBody>
                    <a:bodyPr/>
                    <a:lstStyle/>
                    <a:p>
                      <a:pPr algn="l" fontAlgn="ctr"/>
                      <a:endParaRPr lang="en-US" sz="800" b="0" i="0" u="none" strike="noStrike" dirty="0">
                        <a:solidFill>
                          <a:srgbClr val="9933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gridSpan="5">
                  <a:txBody>
                    <a:bodyPr/>
                    <a:lstStyle/>
                    <a:p>
                      <a:pPr algn="ctr" fontAlgn="ctr"/>
                      <a:r>
                        <a:rPr lang="sr-Latn-RS" sz="800" b="0" i="0" u="none" strike="noStrike" noProof="0">
                          <a:solidFill>
                            <a:srgbClr val="000000"/>
                          </a:solidFill>
                          <a:latin typeface="Century Gothic" panose="020B0502020202020204" pitchFamily="34" charset="0"/>
                        </a:rPr>
                        <a:t>Veličina preduzeća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sr-Latn-RS" sz="800" b="0" i="0" u="none" strike="noStrike" noProof="0">
                          <a:solidFill>
                            <a:srgbClr val="000000"/>
                          </a:solidFill>
                          <a:latin typeface="Century Gothic" panose="020B0502020202020204" pitchFamily="34" charset="0"/>
                        </a:rPr>
                        <a:t>Privredno društvo vs. Preduzetnici</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sr-Latn-RS" sz="800" b="0" i="0" u="none" strike="noStrike" noProof="0" dirty="0">
                          <a:solidFill>
                            <a:srgbClr val="000000"/>
                          </a:solidFill>
                          <a:latin typeface="Century Gothic" panose="020B0502020202020204" pitchFamily="34" charset="0"/>
                        </a:rPr>
                        <a:t>Teritorija poslovanja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Osnivanje firme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Grupa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122022">
                <a:tc>
                  <a:txBody>
                    <a:bodyPr/>
                    <a:lstStyle/>
                    <a:p>
                      <a:pPr algn="l" fontAlgn="ctr"/>
                      <a:r>
                        <a:rPr lang="sr-Latn-RS" sz="800" b="1" i="0" u="none" strike="noStrike" dirty="0">
                          <a:solidFill>
                            <a:srgbClr val="000000"/>
                          </a:solidFill>
                          <a:latin typeface="Century Gothic" panose="020B0502020202020204" pitchFamily="34" charset="0"/>
                        </a:rPr>
                        <a:t>PROFIL</a:t>
                      </a:r>
                      <a:r>
                        <a:rPr lang="sr-Latn-RS" sz="800" b="1" i="0" u="none" strike="noStrike" baseline="0" dirty="0">
                          <a:solidFill>
                            <a:srgbClr val="000000"/>
                          </a:solidFill>
                          <a:latin typeface="Century Gothic" panose="020B0502020202020204" pitchFamily="34" charset="0"/>
                        </a:rPr>
                        <a:t> NA PORTALU eUPRAVA</a:t>
                      </a:r>
                      <a:endParaRPr lang="en-US" sz="800" b="1"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003" marR="4003" marT="4003" marB="0" vert="vert27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Srednje</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Malo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Privredno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društvo</a:t>
                      </a:r>
                      <a:endParaRPr lang="en-US" sz="800" b="0" i="0" u="none" strike="noStrike" dirty="0">
                        <a:solidFill>
                          <a:srgbClr val="000000"/>
                        </a:solidFill>
                        <a:latin typeface="Century Gothic" panose="020B0502020202020204" pitchFamily="34" charset="0"/>
                      </a:endParaRP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Regionalni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nivo</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 god.</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Samo inovacija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Inovacija i digitalizacija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Samo digitalizacija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Nijedno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66317">
                <a:tc>
                  <a:txBody>
                    <a:bodyPr/>
                    <a:lstStyle/>
                    <a:p>
                      <a:pPr algn="ctr" fontAlgn="ctr"/>
                      <a:r>
                        <a:rPr lang="en-US" sz="8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833</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30</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30</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99</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674</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320</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513</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475</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118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147</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44</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21</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259</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233</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138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203</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108</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238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392</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95</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45</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53</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236</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452</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117</a:t>
                      </a:r>
                    </a:p>
                  </a:txBody>
                  <a:tcPr marL="4003" marR="4003" marT="4003" marB="0" anchor="ctr">
                    <a:lnL w="19050" cap="flat" cmpd="sng" algn="ctr">
                      <a:solidFill>
                        <a:schemeClr val="tx1"/>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215</a:t>
                      </a:r>
                    </a:p>
                  </a:txBody>
                  <a:tcPr marL="4003" marR="4003" marT="40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94</a:t>
                      </a:r>
                    </a:p>
                  </a:txBody>
                  <a:tcPr marL="4003" marR="4003" marT="40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407</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206566">
                <a:tc>
                  <a:txBody>
                    <a:bodyPr/>
                    <a:lstStyle/>
                    <a:p>
                      <a:pPr algn="r" fontAlgn="ct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(A)</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29768">
                <a:tc>
                  <a:txBody>
                    <a:bodyPr/>
                    <a:lstStyle/>
                    <a:p>
                      <a:pPr algn="l" fontAlgn="ctr"/>
                      <a:r>
                        <a:rPr lang="en-US" sz="800" b="0" i="0" u="none" strike="noStrike">
                          <a:solidFill>
                            <a:srgbClr val="000000"/>
                          </a:solidFill>
                          <a:latin typeface="Century Gothic" panose="020B0502020202020204" pitchFamily="34" charset="0"/>
                        </a:rPr>
                        <a:t>Da</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fontAlgn="ctr"/>
                      <a:r>
                        <a:rPr lang="en-US" sz="800" b="1" i="0" u="none" strike="noStrike" dirty="0">
                          <a:solidFill>
                            <a:schemeClr val="bg1"/>
                          </a:solidFill>
                          <a:latin typeface="Century Gothic" panose="020B0502020202020204" pitchFamily="34" charset="0"/>
                        </a:rPr>
                        <a:t>53.7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76.7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63.6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51</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64.4</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C</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47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46.5</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59.3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62.6</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67.9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76.2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52.4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54.1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50.5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64.2</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51.3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37.6</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72.6</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77.7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42.8</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extLst>
                  <a:ext uri="{0D108BD9-81ED-4DB2-BD59-A6C34878D82A}">
                    <a16:rowId xmlns:a16="http://schemas.microsoft.com/office/drawing/2014/main" val="10004"/>
                  </a:ext>
                </a:extLst>
              </a:tr>
              <a:tr h="329768">
                <a:tc>
                  <a:txBody>
                    <a:bodyPr/>
                    <a:lstStyle/>
                    <a:p>
                      <a:pPr algn="l" fontAlgn="ctr"/>
                      <a:r>
                        <a:rPr lang="en-US" sz="800" b="0" i="0" u="none" strike="noStrike">
                          <a:solidFill>
                            <a:srgbClr val="000000"/>
                          </a:solidFill>
                          <a:latin typeface="Century Gothic" panose="020B0502020202020204" pitchFamily="34" charset="0"/>
                        </a:rPr>
                        <a:t>Ne</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fontAlgn="ctr"/>
                      <a:r>
                        <a:rPr lang="en-US" sz="800" b="0" i="0" u="none" strike="noStrike">
                          <a:solidFill>
                            <a:srgbClr val="000000"/>
                          </a:solidFill>
                          <a:latin typeface="Century Gothic" panose="020B0502020202020204" pitchFamily="34" charset="0"/>
                        </a:rPr>
                        <a:t>40.1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43.2</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30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chemeClr val="bg1"/>
                          </a:solidFill>
                          <a:latin typeface="Century Gothic" panose="020B0502020202020204" pitchFamily="34" charset="0"/>
                        </a:rPr>
                        <a:t>46.4</a:t>
                      </a:r>
                      <a:br>
                        <a:rPr lang="en-US" sz="800" b="0" i="0" u="none" strike="noStrike" dirty="0">
                          <a:solidFill>
                            <a:schemeClr val="bg1"/>
                          </a:solidFill>
                          <a:latin typeface="Century Gothic" panose="020B0502020202020204" pitchFamily="34" charset="0"/>
                        </a:rPr>
                      </a:br>
                      <a:r>
                        <a:rPr lang="en-US" sz="800" b="0" i="0" u="none" strike="noStrike" dirty="0">
                          <a:solidFill>
                            <a:schemeClr val="bg1"/>
                          </a:solidFill>
                          <a:latin typeface="Century Gothic" panose="020B0502020202020204" pitchFamily="34" charset="0"/>
                        </a:rPr>
                        <a:t> B</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dirty="0">
                          <a:solidFill>
                            <a:schemeClr val="bg1"/>
                          </a:solidFill>
                          <a:latin typeface="Century Gothic" panose="020B0502020202020204" pitchFamily="34" charset="0"/>
                        </a:rPr>
                        <a:t>46.9</a:t>
                      </a:r>
                      <a:br>
                        <a:rPr lang="en-US" sz="800" b="0" i="0" u="none" strike="noStrike" dirty="0">
                          <a:solidFill>
                            <a:schemeClr val="bg1"/>
                          </a:solidFill>
                          <a:latin typeface="Century Gothic" panose="020B0502020202020204" pitchFamily="34" charset="0"/>
                        </a:rPr>
                      </a:br>
                      <a:r>
                        <a:rPr lang="en-US" sz="800" b="0" i="0" u="none" strike="noStrike" dirty="0">
                          <a:solidFill>
                            <a:schemeClr val="bg1"/>
                          </a:solidFill>
                          <a:latin typeface="Century Gothic" panose="020B0502020202020204" pitchFamily="34" charset="0"/>
                        </a:rPr>
                        <a:t>A D</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33.9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48.6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40.3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57.8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C</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28.3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44.9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52.1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C D</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a:solidFill>
                            <a:schemeClr val="bg1"/>
                          </a:solidFill>
                          <a:latin typeface="Century Gothic" panose="020B0502020202020204" pitchFamily="34" charset="0"/>
                        </a:rPr>
                        <a:t>20.9</a:t>
                      </a:r>
                      <a:br>
                        <a:rPr lang="en-US" sz="800" b="1" i="0" u="none" strike="noStrike">
                          <a:solidFill>
                            <a:schemeClr val="bg1"/>
                          </a:solidFill>
                          <a:latin typeface="Century Gothic" panose="020B0502020202020204" pitchFamily="34" charset="0"/>
                        </a:rPr>
                      </a:br>
                      <a:endParaRPr lang="en-US" sz="800" b="1" i="0" u="none" strike="noStrike">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18.1</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51.8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C D</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extLst>
                  <a:ext uri="{0D108BD9-81ED-4DB2-BD59-A6C34878D82A}">
                    <a16:rowId xmlns:a16="http://schemas.microsoft.com/office/drawing/2014/main" val="10005"/>
                  </a:ext>
                </a:extLst>
              </a:tr>
              <a:tr h="329768">
                <a:tc>
                  <a:txBody>
                    <a:bodyPr/>
                    <a:lstStyle/>
                    <a:p>
                      <a:pPr algn="l" fontAlgn="ctr"/>
                      <a:r>
                        <a:rPr lang="en-US" sz="800" b="0" i="0" u="none" strike="noStrike" dirty="0">
                          <a:solidFill>
                            <a:srgbClr val="000000"/>
                          </a:solidFill>
                          <a:latin typeface="Century Gothic" panose="020B0502020202020204" pitchFamily="34" charset="0"/>
                        </a:rPr>
                        <a:t>Ne, </a:t>
                      </a:r>
                      <a:r>
                        <a:rPr lang="en-US" sz="800" b="0" i="0" u="none" strike="noStrike" dirty="0" err="1">
                          <a:solidFill>
                            <a:srgbClr val="000000"/>
                          </a:solidFill>
                          <a:latin typeface="Century Gothic" panose="020B0502020202020204" pitchFamily="34" charset="0"/>
                        </a:rPr>
                        <a:t>ali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planiramo</a:t>
                      </a:r>
                      <a:r>
                        <a:rPr lang="en-US" sz="800" b="0" i="0" u="none" strike="noStrike" dirty="0">
                          <a:solidFill>
                            <a:srgbClr val="000000"/>
                          </a:solidFill>
                          <a:latin typeface="Century Gothic" panose="020B0502020202020204" pitchFamily="34" charset="0"/>
                        </a:rPr>
                        <a:t> da se </a:t>
                      </a:r>
                      <a:r>
                        <a:rPr lang="en-US" sz="800" b="0" i="0" u="none" strike="noStrike" dirty="0" err="1">
                          <a:solidFill>
                            <a:srgbClr val="000000"/>
                          </a:solidFill>
                          <a:latin typeface="Century Gothic" panose="020B0502020202020204" pitchFamily="34" charset="0"/>
                        </a:rPr>
                        <a:t>registrujemo</a:t>
                      </a:r>
                      <a:endParaRPr lang="en-US" sz="800" b="0"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fontAlgn="ctr"/>
                      <a:r>
                        <a:rPr lang="en-US" sz="800" b="0" i="0" u="none" strike="noStrike">
                          <a:solidFill>
                            <a:srgbClr val="000000"/>
                          </a:solidFill>
                          <a:latin typeface="Century Gothic" panose="020B0502020202020204" pitchFamily="34" charset="0"/>
                        </a:rPr>
                        <a:t>6.2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chemeClr val="tx1"/>
                          </a:solidFill>
                          <a:latin typeface="Century Gothic" panose="020B0502020202020204" pitchFamily="34" charset="0"/>
                        </a:rPr>
                        <a:t>2.3</a:t>
                      </a:r>
                      <a:br>
                        <a:rPr lang="en-US" sz="800" b="0" i="0" u="none" strike="noStrike">
                          <a:solidFill>
                            <a:schemeClr val="tx1"/>
                          </a:solidFill>
                          <a:latin typeface="Century Gothic" panose="020B0502020202020204" pitchFamily="34" charset="0"/>
                        </a:rPr>
                      </a:br>
                      <a:endParaRPr lang="en-US" sz="800" b="0" i="0" u="none" strike="noStrike">
                        <a:solidFill>
                          <a:schemeClr val="tx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chemeClr val="tx1"/>
                          </a:solidFill>
                          <a:latin typeface="Century Gothic" panose="020B0502020202020204" pitchFamily="34" charset="0"/>
                        </a:rPr>
                        <a:t>0</a:t>
                      </a:r>
                      <a:br>
                        <a:rPr lang="en-US" sz="800" b="0" i="0" u="none" strike="noStrike">
                          <a:solidFill>
                            <a:schemeClr val="tx1"/>
                          </a:solidFill>
                          <a:latin typeface="Century Gothic" panose="020B0502020202020204" pitchFamily="34" charset="0"/>
                        </a:rPr>
                      </a:br>
                      <a:endParaRPr lang="en-US" sz="800" b="0" i="0" u="none" strike="noStrike">
                        <a:solidFill>
                          <a:schemeClr val="tx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noFill/>
                  </a:tcPr>
                </a:tc>
                <a:tc>
                  <a:txBody>
                    <a:bodyPr/>
                    <a:lstStyle/>
                    <a:p>
                      <a:pPr algn="ctr" fontAlgn="ctr"/>
                      <a:r>
                        <a:rPr lang="en-US" sz="800" b="0" i="0" u="none" strike="noStrike">
                          <a:solidFill>
                            <a:srgbClr val="000000"/>
                          </a:solidFill>
                          <a:latin typeface="Century Gothic" panose="020B0502020202020204" pitchFamily="34" charset="0"/>
                        </a:rPr>
                        <a:t>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r h="329768">
                <a:tc>
                  <a:txBody>
                    <a:bodyPr/>
                    <a:lstStyle/>
                    <a:p>
                      <a:pPr algn="l" fontAlgn="ctr"/>
                      <a:r>
                        <a:rPr lang="sr-Latn-RS" sz="800" b="1" i="0" u="none" strike="noStrike" dirty="0">
                          <a:solidFill>
                            <a:srgbClr val="000000"/>
                          </a:solidFill>
                          <a:latin typeface="Century Gothic" panose="020B0502020202020204" pitchFamily="34" charset="0"/>
                        </a:rPr>
                        <a:t>PAPIRNE ILI ELEKTRONSKE FAKTURE</a:t>
                      </a:r>
                      <a:endParaRPr lang="en-US" sz="800" b="1"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w="12700" cap="flat" cmpd="sng" algn="ctr">
                      <a:solidFill>
                        <a:schemeClr val="tx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329768">
                <a:tc>
                  <a:txBody>
                    <a:bodyPr/>
                    <a:lstStyle/>
                    <a:p>
                      <a:pPr algn="l" fontAlgn="ctr"/>
                      <a:r>
                        <a:rPr lang="en-US" sz="800" b="0" i="0" u="none" strike="noStrike" dirty="0" err="1">
                          <a:solidFill>
                            <a:srgbClr val="000000"/>
                          </a:solidFill>
                          <a:latin typeface="Century Gothic" panose="020B0502020202020204" pitchFamily="34" charset="0"/>
                        </a:rPr>
                        <a:t>Koristimo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isključivo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elektronske</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fakture</a:t>
                      </a:r>
                      <a:endParaRPr lang="en-US" sz="800" b="0"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fontAlgn="ctr"/>
                      <a:r>
                        <a:rPr lang="en-US" sz="800" b="0" i="0" u="none" strike="noStrike">
                          <a:solidFill>
                            <a:srgbClr val="000000"/>
                          </a:solidFill>
                          <a:latin typeface="Century Gothic" panose="020B0502020202020204" pitchFamily="34" charset="0"/>
                        </a:rPr>
                        <a:t>8.9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33.3</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 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13.1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D</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9.9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chemeClr val="bg1"/>
                          </a:solidFill>
                          <a:latin typeface="Century Gothic" panose="020B0502020202020204" pitchFamily="34" charset="0"/>
                        </a:rPr>
                        <a:t>2.9</a:t>
                      </a:r>
                      <a:br>
                        <a:rPr lang="en-US" sz="800" b="0" i="0" u="none" strike="noStrike" dirty="0">
                          <a:solidFill>
                            <a:schemeClr val="bg1"/>
                          </a:solidFill>
                          <a:latin typeface="Century Gothic" panose="020B0502020202020204" pitchFamily="34" charset="0"/>
                        </a:rPr>
                      </a:br>
                      <a:endParaRPr lang="en-US" sz="800" b="0"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6.4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4.2</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11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15.8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dirty="0">
                          <a:solidFill>
                            <a:srgbClr val="000000"/>
                          </a:solidFill>
                          <a:latin typeface="Century Gothic" panose="020B0502020202020204" pitchFamily="34" charset="0"/>
                        </a:rPr>
                        <a:t>11.1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17.7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10.6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4.7</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extLst>
                  <a:ext uri="{0D108BD9-81ED-4DB2-BD59-A6C34878D82A}">
                    <a16:rowId xmlns:a16="http://schemas.microsoft.com/office/drawing/2014/main" val="10008"/>
                  </a:ext>
                </a:extLst>
              </a:tr>
              <a:tr h="490437">
                <a:tc>
                  <a:txBody>
                    <a:bodyPr/>
                    <a:lstStyle/>
                    <a:p>
                      <a:pPr algn="l" fontAlgn="ctr"/>
                      <a:r>
                        <a:rPr lang="en-US" sz="800" b="0" i="0" u="none" strike="noStrike" dirty="0" err="1">
                          <a:solidFill>
                            <a:srgbClr val="000000"/>
                          </a:solidFill>
                          <a:latin typeface="Century Gothic" panose="020B0502020202020204" pitchFamily="34" charset="0"/>
                        </a:rPr>
                        <a:t>Koristimo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podjednako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elektronske</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papirne</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fakture</a:t>
                      </a:r>
                      <a:endParaRPr lang="en-US" sz="800" b="0"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fontAlgn="ctr"/>
                      <a:r>
                        <a:rPr lang="en-US" sz="800" b="0" i="0" u="none" strike="noStrike">
                          <a:solidFill>
                            <a:srgbClr val="000000"/>
                          </a:solidFill>
                          <a:latin typeface="Century Gothic" panose="020B0502020202020204" pitchFamily="34" charset="0"/>
                        </a:rPr>
                        <a:t>53.5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58.4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50.5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49.5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63.6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48.6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60.2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57.1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48.5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57.9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50.4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57.3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60.5</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63.8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47.4</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extLst>
                  <a:ext uri="{0D108BD9-81ED-4DB2-BD59-A6C34878D82A}">
                    <a16:rowId xmlns:a16="http://schemas.microsoft.com/office/drawing/2014/main" val="10009"/>
                  </a:ext>
                </a:extLst>
              </a:tr>
              <a:tr h="329768">
                <a:tc>
                  <a:txBody>
                    <a:bodyPr/>
                    <a:lstStyle/>
                    <a:p>
                      <a:pPr algn="l" fontAlgn="ctr"/>
                      <a:r>
                        <a:rPr lang="en-US" sz="800" b="0" i="0" u="none" strike="noStrike" dirty="0" err="1">
                          <a:solidFill>
                            <a:srgbClr val="000000"/>
                          </a:solidFill>
                          <a:latin typeface="Century Gothic" panose="020B0502020202020204" pitchFamily="34" charset="0"/>
                        </a:rPr>
                        <a:t>Koristimo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isključivo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papirne</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fakture</a:t>
                      </a:r>
                      <a:endParaRPr lang="en-US" sz="800" b="0"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fontAlgn="ctr"/>
                      <a:r>
                        <a:rPr lang="en-US" sz="800" b="0" i="0" u="none" strike="noStrike">
                          <a:solidFill>
                            <a:srgbClr val="000000"/>
                          </a:solidFill>
                          <a:latin typeface="Century Gothic" panose="020B0502020202020204" pitchFamily="34" charset="0"/>
                        </a:rPr>
                        <a:t>37.6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30.9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41.7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B</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43.4</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30.5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48.6</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36.9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40.2</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C</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21.9</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F5050"/>
                    </a:solidFill>
                  </a:tcPr>
                </a:tc>
                <a:tc>
                  <a:txBody>
                    <a:bodyPr/>
                    <a:lstStyle/>
                    <a:p>
                      <a:pPr algn="ctr" fontAlgn="ctr"/>
                      <a:r>
                        <a:rPr lang="en-US" sz="800" b="0" i="0" u="none" strike="noStrike">
                          <a:solidFill>
                            <a:srgbClr val="000000"/>
                          </a:solidFill>
                          <a:latin typeface="Century Gothic" panose="020B0502020202020204" pitchFamily="34" charset="0"/>
                        </a:rPr>
                        <a:t>25.5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47.9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C D</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extLst>
                  <a:ext uri="{0D108BD9-81ED-4DB2-BD59-A6C34878D82A}">
                    <a16:rowId xmlns:a16="http://schemas.microsoft.com/office/drawing/2014/main" val="10010"/>
                  </a:ext>
                </a:extLst>
              </a:tr>
            </a:tbl>
          </a:graphicData>
        </a:graphic>
      </p:graphicFrame>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Da li Vaša kompanija ima registrovan profil na portalu eUprava?</a:t>
            </a:r>
            <a:br>
              <a:rPr lang="it-IT" sz="1800" dirty="0">
                <a:solidFill>
                  <a:srgbClr val="004B88"/>
                </a:solidFill>
                <a:latin typeface="Century Gothic" panose="020B0502020202020204" pitchFamily="34" charset="0"/>
              </a:rPr>
            </a:br>
            <a:r>
              <a:rPr lang="it-IT" sz="1800" dirty="0">
                <a:solidFill>
                  <a:srgbClr val="004B88"/>
                </a:solidFill>
                <a:latin typeface="Century Gothic" panose="020B0502020202020204" pitchFamily="34" charset="0"/>
              </a:rPr>
              <a:t>Da li više koristite papirne ili elektronske fakture?</a:t>
            </a:r>
            <a:endParaRPr lang="en-US" sz="1800" dirty="0">
              <a:solidFill>
                <a:srgbClr val="004B88"/>
              </a:solidFill>
              <a:latin typeface="Century Gothic" panose="020B0502020202020204" pitchFamily="34" charset="0"/>
            </a:endParaRPr>
          </a:p>
        </p:txBody>
      </p:sp>
      <p:sp>
        <p:nvSpPr>
          <p:cNvPr id="10" name="Rectangle 9">
            <a:extLst>
              <a:ext uri="{FF2B5EF4-FFF2-40B4-BE49-F238E27FC236}">
                <a16:creationId xmlns:a16="http://schemas.microsoft.com/office/drawing/2014/main" id="{BBC006E3-2E44-47E4-A15D-AA9959AAB8EC}"/>
              </a:ext>
            </a:extLst>
          </p:cNvPr>
          <p:cNvSpPr/>
          <p:nvPr/>
        </p:nvSpPr>
        <p:spPr>
          <a:xfrm>
            <a:off x="5177510" y="3073417"/>
            <a:ext cx="327940" cy="291707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1" name="Rectangle 10">
            <a:extLst>
              <a:ext uri="{FF2B5EF4-FFF2-40B4-BE49-F238E27FC236}">
                <a16:creationId xmlns:a16="http://schemas.microsoft.com/office/drawing/2014/main" id="{30DFAAF0-E8B7-460B-95BC-2BEA273D92F5}"/>
              </a:ext>
            </a:extLst>
          </p:cNvPr>
          <p:cNvSpPr/>
          <p:nvPr/>
        </p:nvSpPr>
        <p:spPr>
          <a:xfrm>
            <a:off x="5882359" y="3073417"/>
            <a:ext cx="327940" cy="2917076"/>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b="1" dirty="0"/>
          </a:p>
        </p:txBody>
      </p:sp>
    </p:spTree>
    <p:extLst>
      <p:ext uri="{BB962C8B-B14F-4D97-AF65-F5344CB8AC3E}">
        <p14:creationId xmlns:p14="http://schemas.microsoft.com/office/powerpoint/2010/main" val="4205578655"/>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9B50312-E280-45F8-8684-B96131FB905A}"/>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84</a:t>
            </a:fld>
            <a:endParaRPr lang="en-US" dirty="0"/>
          </a:p>
        </p:txBody>
      </p:sp>
      <p:graphicFrame>
        <p:nvGraphicFramePr>
          <p:cNvPr id="5" name="Chart 4">
            <a:extLst>
              <a:ext uri="{FF2B5EF4-FFF2-40B4-BE49-F238E27FC236}">
                <a16:creationId xmlns:a16="http://schemas.microsoft.com/office/drawing/2014/main" id="{9022F368-05B6-44B3-B713-9630A54B43BF}"/>
              </a:ext>
            </a:extLst>
          </p:cNvPr>
          <p:cNvGraphicFramePr/>
          <p:nvPr>
            <p:extLst>
              <p:ext uri="{D42A27DB-BD31-4B8C-83A1-F6EECF244321}">
                <p14:modId xmlns:p14="http://schemas.microsoft.com/office/powerpoint/2010/main" val="955362654"/>
              </p:ext>
            </p:extLst>
          </p:nvPr>
        </p:nvGraphicFramePr>
        <p:xfrm>
          <a:off x="62145" y="1841949"/>
          <a:ext cx="5850976" cy="2296340"/>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6" name="Chart 5">
            <a:extLst>
              <a:ext uri="{FF2B5EF4-FFF2-40B4-BE49-F238E27FC236}">
                <a16:creationId xmlns:a16="http://schemas.microsoft.com/office/drawing/2014/main" id="{EE2D6901-ECB3-4236-A425-B408AAED4056}"/>
              </a:ext>
            </a:extLst>
          </p:cNvPr>
          <p:cNvGraphicFramePr/>
          <p:nvPr>
            <p:extLst>
              <p:ext uri="{D42A27DB-BD31-4B8C-83A1-F6EECF244321}">
                <p14:modId xmlns:p14="http://schemas.microsoft.com/office/powerpoint/2010/main" val="4010257307"/>
              </p:ext>
            </p:extLst>
          </p:nvPr>
        </p:nvGraphicFramePr>
        <p:xfrm>
          <a:off x="6096000" y="1841949"/>
          <a:ext cx="5364481" cy="229634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a:extLst>
              <a:ext uri="{FF2B5EF4-FFF2-40B4-BE49-F238E27FC236}">
                <a16:creationId xmlns:a16="http://schemas.microsoft.com/office/drawing/2014/main" id="{95E7309B-EB50-4043-AF33-58FC4D62CF51}"/>
              </a:ext>
            </a:extLst>
          </p:cNvPr>
          <p:cNvSpPr txBox="1"/>
          <p:nvPr/>
        </p:nvSpPr>
        <p:spPr>
          <a:xfrm>
            <a:off x="10996920" y="6431190"/>
            <a:ext cx="731519"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706E7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706E70"/>
                </a:solidFill>
                <a:effectLst/>
                <a:uLnTx/>
                <a:uFillTx/>
                <a:latin typeface="Century Gothic" panose="020B0502020202020204" pitchFamily="34" charset="0"/>
              </a:rPr>
              <a:t>: total</a:t>
            </a:r>
          </a:p>
        </p:txBody>
      </p:sp>
      <p:sp>
        <p:nvSpPr>
          <p:cNvPr id="7" name="TextBox 6">
            <a:extLst>
              <a:ext uri="{FF2B5EF4-FFF2-40B4-BE49-F238E27FC236}">
                <a16:creationId xmlns:a16="http://schemas.microsoft.com/office/drawing/2014/main" id="{ADC3939B-B25D-48A1-BD61-34CFDABDFDD5}"/>
              </a:ext>
            </a:extLst>
          </p:cNvPr>
          <p:cNvSpPr txBox="1"/>
          <p:nvPr/>
        </p:nvSpPr>
        <p:spPr>
          <a:xfrm>
            <a:off x="533969" y="4661838"/>
            <a:ext cx="11004760" cy="1677382"/>
          </a:xfrm>
          <a:prstGeom prst="rect">
            <a:avLst/>
          </a:prstGeom>
          <a:noFill/>
        </p:spPr>
        <p:txBody>
          <a:bodyPr wrap="square" lIns="0" rIns="0" rtlCol="0">
            <a:spAutoFit/>
          </a:bodyPr>
          <a:lstStyle/>
          <a:p>
            <a:pPr algn="just">
              <a:spcAft>
                <a:spcPts val="600"/>
              </a:spcAft>
              <a:defRPr/>
            </a:pPr>
            <a:r>
              <a:rPr lang="sr-Latn-RS" sz="1400" noProof="1">
                <a:solidFill>
                  <a:srgbClr val="706E70"/>
                </a:solidFill>
                <a:latin typeface="Century Gothic" panose="020B0502020202020204" pitchFamily="34" charset="0"/>
              </a:rPr>
              <a:t>Slično kao i sa fakturama, nešto manje od 60% preduzeća dostavlja svojim zaposlenima dokumentaciju elektronski, bilo deo dokumenacije ili svu dokumentaciju. Ipak, nešto manje od 45% preduzeća i dalje zaposlenima svu dokumentaciju dostavlja u papiru, što je češće u preduzećima koja posluju na lokalnom nivou i ređe u velikim preduzećima.</a:t>
            </a:r>
          </a:p>
          <a:p>
            <a:pPr algn="just">
              <a:spcAft>
                <a:spcPts val="600"/>
              </a:spcAft>
              <a:defRPr/>
            </a:pPr>
            <a:r>
              <a:rPr lang="sr-Latn-RS" sz="1400" noProof="1">
                <a:solidFill>
                  <a:srgbClr val="706E70"/>
                </a:solidFill>
                <a:latin typeface="Century Gothic" panose="020B0502020202020204" pitchFamily="34" charset="0"/>
              </a:rPr>
              <a:t>Mada je nešto veći deo preduzeća delimično spreman da pređe na centralni državni sistem za elektronsko fakturisanje, preduzeća su prilično podeljena, oko ¼ je u potpunosti spremno, ali je nezanemarljiv deo njih i nespreman oko 1/3. Na ovu promenu su naročito nespremna mikro preduzeća, preduzeća koja posluju na lokalnom nivou, kao i skoro osnovana preduzeća (do 2 god.).</a:t>
            </a:r>
          </a:p>
        </p:txBody>
      </p:sp>
      <p:sp>
        <p:nvSpPr>
          <p:cNvPr id="8"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Da li elektronski dostavljate dokumentaciju zaposlenima? Da li smatrate da je Vaša </a:t>
            </a:r>
          </a:p>
          <a:p>
            <a:r>
              <a:rPr lang="it-IT" sz="1800" dirty="0">
                <a:solidFill>
                  <a:srgbClr val="004B88"/>
                </a:solidFill>
                <a:latin typeface="Century Gothic" panose="020B0502020202020204" pitchFamily="34" charset="0"/>
              </a:rPr>
              <a:t>kompanija spremna da pređe na izdavanje i prijem elektronskih faktura putem </a:t>
            </a:r>
          </a:p>
          <a:p>
            <a:r>
              <a:rPr lang="it-IT" sz="1800" dirty="0">
                <a:solidFill>
                  <a:srgbClr val="004B88"/>
                </a:solidFill>
                <a:latin typeface="Century Gothic" panose="020B0502020202020204" pitchFamily="34" charset="0"/>
              </a:rPr>
              <a:t>centralnog državnog sistema za elektronsko fakturisanje?</a:t>
            </a:r>
            <a:endParaRPr lang="en-US" sz="18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2119732399"/>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7C352127-BA6B-4FD3-9D6A-74C18AEA2ADA}"/>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85</a:t>
            </a:fld>
            <a:endParaRPr lang="en-US" dirty="0"/>
          </a:p>
        </p:txBody>
      </p:sp>
      <p:graphicFrame>
        <p:nvGraphicFramePr>
          <p:cNvPr id="8" name="Table 7"/>
          <p:cNvGraphicFramePr>
            <a:graphicFrameLocks noGrp="1"/>
          </p:cNvGraphicFramePr>
          <p:nvPr>
            <p:extLst>
              <p:ext uri="{D42A27DB-BD31-4B8C-83A1-F6EECF244321}">
                <p14:modId xmlns:p14="http://schemas.microsoft.com/office/powerpoint/2010/main" val="4046822275"/>
              </p:ext>
            </p:extLst>
          </p:nvPr>
        </p:nvGraphicFramePr>
        <p:xfrm>
          <a:off x="560348" y="1669312"/>
          <a:ext cx="11228015" cy="3894115"/>
        </p:xfrm>
        <a:graphic>
          <a:graphicData uri="http://schemas.openxmlformats.org/drawingml/2006/table">
            <a:tbl>
              <a:tblPr/>
              <a:tblGrid>
                <a:gridCol w="1150081">
                  <a:extLst>
                    <a:ext uri="{9D8B030D-6E8A-4147-A177-3AD203B41FA5}">
                      <a16:colId xmlns:a16="http://schemas.microsoft.com/office/drawing/2014/main" val="20000"/>
                    </a:ext>
                  </a:extLst>
                </a:gridCol>
                <a:gridCol w="346498">
                  <a:extLst>
                    <a:ext uri="{9D8B030D-6E8A-4147-A177-3AD203B41FA5}">
                      <a16:colId xmlns:a16="http://schemas.microsoft.com/office/drawing/2014/main" val="20001"/>
                    </a:ext>
                  </a:extLst>
                </a:gridCol>
                <a:gridCol w="346498">
                  <a:extLst>
                    <a:ext uri="{9D8B030D-6E8A-4147-A177-3AD203B41FA5}">
                      <a16:colId xmlns:a16="http://schemas.microsoft.com/office/drawing/2014/main" val="20002"/>
                    </a:ext>
                  </a:extLst>
                </a:gridCol>
                <a:gridCol w="346498">
                  <a:extLst>
                    <a:ext uri="{9D8B030D-6E8A-4147-A177-3AD203B41FA5}">
                      <a16:colId xmlns:a16="http://schemas.microsoft.com/office/drawing/2014/main" val="20003"/>
                    </a:ext>
                  </a:extLst>
                </a:gridCol>
                <a:gridCol w="346498">
                  <a:extLst>
                    <a:ext uri="{9D8B030D-6E8A-4147-A177-3AD203B41FA5}">
                      <a16:colId xmlns:a16="http://schemas.microsoft.com/office/drawing/2014/main" val="20004"/>
                    </a:ext>
                  </a:extLst>
                </a:gridCol>
                <a:gridCol w="346498">
                  <a:extLst>
                    <a:ext uri="{9D8B030D-6E8A-4147-A177-3AD203B41FA5}">
                      <a16:colId xmlns:a16="http://schemas.microsoft.com/office/drawing/2014/main" val="20005"/>
                    </a:ext>
                  </a:extLst>
                </a:gridCol>
                <a:gridCol w="346498">
                  <a:extLst>
                    <a:ext uri="{9D8B030D-6E8A-4147-A177-3AD203B41FA5}">
                      <a16:colId xmlns:a16="http://schemas.microsoft.com/office/drawing/2014/main" val="20006"/>
                    </a:ext>
                  </a:extLst>
                </a:gridCol>
                <a:gridCol w="346498">
                  <a:extLst>
                    <a:ext uri="{9D8B030D-6E8A-4147-A177-3AD203B41FA5}">
                      <a16:colId xmlns:a16="http://schemas.microsoft.com/office/drawing/2014/main" val="20007"/>
                    </a:ext>
                  </a:extLst>
                </a:gridCol>
                <a:gridCol w="346498">
                  <a:extLst>
                    <a:ext uri="{9D8B030D-6E8A-4147-A177-3AD203B41FA5}">
                      <a16:colId xmlns:a16="http://schemas.microsoft.com/office/drawing/2014/main" val="20008"/>
                    </a:ext>
                  </a:extLst>
                </a:gridCol>
                <a:gridCol w="346498">
                  <a:extLst>
                    <a:ext uri="{9D8B030D-6E8A-4147-A177-3AD203B41FA5}">
                      <a16:colId xmlns:a16="http://schemas.microsoft.com/office/drawing/2014/main" val="20009"/>
                    </a:ext>
                  </a:extLst>
                </a:gridCol>
                <a:gridCol w="346498">
                  <a:extLst>
                    <a:ext uri="{9D8B030D-6E8A-4147-A177-3AD203B41FA5}">
                      <a16:colId xmlns:a16="http://schemas.microsoft.com/office/drawing/2014/main" val="20010"/>
                    </a:ext>
                  </a:extLst>
                </a:gridCol>
                <a:gridCol w="346498">
                  <a:extLst>
                    <a:ext uri="{9D8B030D-6E8A-4147-A177-3AD203B41FA5}">
                      <a16:colId xmlns:a16="http://schemas.microsoft.com/office/drawing/2014/main" val="20011"/>
                    </a:ext>
                  </a:extLst>
                </a:gridCol>
                <a:gridCol w="346498">
                  <a:extLst>
                    <a:ext uri="{9D8B030D-6E8A-4147-A177-3AD203B41FA5}">
                      <a16:colId xmlns:a16="http://schemas.microsoft.com/office/drawing/2014/main" val="20012"/>
                    </a:ext>
                  </a:extLst>
                </a:gridCol>
                <a:gridCol w="346498">
                  <a:extLst>
                    <a:ext uri="{9D8B030D-6E8A-4147-A177-3AD203B41FA5}">
                      <a16:colId xmlns:a16="http://schemas.microsoft.com/office/drawing/2014/main" val="20013"/>
                    </a:ext>
                  </a:extLst>
                </a:gridCol>
                <a:gridCol w="346498">
                  <a:extLst>
                    <a:ext uri="{9D8B030D-6E8A-4147-A177-3AD203B41FA5}">
                      <a16:colId xmlns:a16="http://schemas.microsoft.com/office/drawing/2014/main" val="20014"/>
                    </a:ext>
                  </a:extLst>
                </a:gridCol>
                <a:gridCol w="346498">
                  <a:extLst>
                    <a:ext uri="{9D8B030D-6E8A-4147-A177-3AD203B41FA5}">
                      <a16:colId xmlns:a16="http://schemas.microsoft.com/office/drawing/2014/main" val="20015"/>
                    </a:ext>
                  </a:extLst>
                </a:gridCol>
                <a:gridCol w="346498">
                  <a:extLst>
                    <a:ext uri="{9D8B030D-6E8A-4147-A177-3AD203B41FA5}">
                      <a16:colId xmlns:a16="http://schemas.microsoft.com/office/drawing/2014/main" val="20016"/>
                    </a:ext>
                  </a:extLst>
                </a:gridCol>
                <a:gridCol w="346498">
                  <a:extLst>
                    <a:ext uri="{9D8B030D-6E8A-4147-A177-3AD203B41FA5}">
                      <a16:colId xmlns:a16="http://schemas.microsoft.com/office/drawing/2014/main" val="20017"/>
                    </a:ext>
                  </a:extLst>
                </a:gridCol>
                <a:gridCol w="346498">
                  <a:extLst>
                    <a:ext uri="{9D8B030D-6E8A-4147-A177-3AD203B41FA5}">
                      <a16:colId xmlns:a16="http://schemas.microsoft.com/office/drawing/2014/main" val="20018"/>
                    </a:ext>
                  </a:extLst>
                </a:gridCol>
                <a:gridCol w="346498">
                  <a:extLst>
                    <a:ext uri="{9D8B030D-6E8A-4147-A177-3AD203B41FA5}">
                      <a16:colId xmlns:a16="http://schemas.microsoft.com/office/drawing/2014/main" val="20019"/>
                    </a:ext>
                  </a:extLst>
                </a:gridCol>
                <a:gridCol w="346498">
                  <a:extLst>
                    <a:ext uri="{9D8B030D-6E8A-4147-A177-3AD203B41FA5}">
                      <a16:colId xmlns:a16="http://schemas.microsoft.com/office/drawing/2014/main" val="20020"/>
                    </a:ext>
                  </a:extLst>
                </a:gridCol>
                <a:gridCol w="346498">
                  <a:extLst>
                    <a:ext uri="{9D8B030D-6E8A-4147-A177-3AD203B41FA5}">
                      <a16:colId xmlns:a16="http://schemas.microsoft.com/office/drawing/2014/main" val="20021"/>
                    </a:ext>
                  </a:extLst>
                </a:gridCol>
                <a:gridCol w="346498">
                  <a:extLst>
                    <a:ext uri="{9D8B030D-6E8A-4147-A177-3AD203B41FA5}">
                      <a16:colId xmlns:a16="http://schemas.microsoft.com/office/drawing/2014/main" val="20022"/>
                    </a:ext>
                  </a:extLst>
                </a:gridCol>
                <a:gridCol w="346498">
                  <a:extLst>
                    <a:ext uri="{9D8B030D-6E8A-4147-A177-3AD203B41FA5}">
                      <a16:colId xmlns:a16="http://schemas.microsoft.com/office/drawing/2014/main" val="20023"/>
                    </a:ext>
                  </a:extLst>
                </a:gridCol>
                <a:gridCol w="346498">
                  <a:extLst>
                    <a:ext uri="{9D8B030D-6E8A-4147-A177-3AD203B41FA5}">
                      <a16:colId xmlns:a16="http://schemas.microsoft.com/office/drawing/2014/main" val="20024"/>
                    </a:ext>
                  </a:extLst>
                </a:gridCol>
                <a:gridCol w="346498">
                  <a:extLst>
                    <a:ext uri="{9D8B030D-6E8A-4147-A177-3AD203B41FA5}">
                      <a16:colId xmlns:a16="http://schemas.microsoft.com/office/drawing/2014/main" val="20025"/>
                    </a:ext>
                  </a:extLst>
                </a:gridCol>
                <a:gridCol w="353871">
                  <a:extLst>
                    <a:ext uri="{9D8B030D-6E8A-4147-A177-3AD203B41FA5}">
                      <a16:colId xmlns:a16="http://schemas.microsoft.com/office/drawing/2014/main" val="20026"/>
                    </a:ext>
                  </a:extLst>
                </a:gridCol>
                <a:gridCol w="353871">
                  <a:extLst>
                    <a:ext uri="{9D8B030D-6E8A-4147-A177-3AD203B41FA5}">
                      <a16:colId xmlns:a16="http://schemas.microsoft.com/office/drawing/2014/main" val="20027"/>
                    </a:ext>
                  </a:extLst>
                </a:gridCol>
                <a:gridCol w="353871">
                  <a:extLst>
                    <a:ext uri="{9D8B030D-6E8A-4147-A177-3AD203B41FA5}">
                      <a16:colId xmlns:a16="http://schemas.microsoft.com/office/drawing/2014/main" val="20028"/>
                    </a:ext>
                  </a:extLst>
                </a:gridCol>
                <a:gridCol w="353871">
                  <a:extLst>
                    <a:ext uri="{9D8B030D-6E8A-4147-A177-3AD203B41FA5}">
                      <a16:colId xmlns:a16="http://schemas.microsoft.com/office/drawing/2014/main" val="20029"/>
                    </a:ext>
                  </a:extLst>
                </a:gridCol>
              </a:tblGrid>
              <a:tr h="504814">
                <a:tc>
                  <a:txBody>
                    <a:bodyPr/>
                    <a:lstStyle/>
                    <a:p>
                      <a:pPr algn="l" fontAlgn="ctr"/>
                      <a:endParaRPr lang="en-US" sz="800" b="0" i="0" u="none" strike="noStrike" dirty="0">
                        <a:solidFill>
                          <a:srgbClr val="9933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gridSpan="5">
                  <a:txBody>
                    <a:bodyPr/>
                    <a:lstStyle/>
                    <a:p>
                      <a:pPr algn="ctr" fontAlgn="ctr"/>
                      <a:r>
                        <a:rPr lang="en-US" sz="800" b="0" i="0" u="none" strike="noStrike">
                          <a:solidFill>
                            <a:srgbClr val="000000"/>
                          </a:solidFill>
                          <a:latin typeface="Century Gothic" panose="020B0502020202020204" pitchFamily="34" charset="0"/>
                        </a:rPr>
                        <a:t>Veličina preduzeća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dirty="0" err="1">
                          <a:solidFill>
                            <a:srgbClr val="000000"/>
                          </a:solidFill>
                          <a:latin typeface="Century Gothic" panose="020B0502020202020204" pitchFamily="34" charset="0"/>
                        </a:rPr>
                        <a:t>Privredno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društvo</a:t>
                      </a:r>
                      <a:r>
                        <a:rPr lang="en-US" sz="800" b="0" i="0" u="none" strike="noStrike" dirty="0">
                          <a:solidFill>
                            <a:srgbClr val="000000"/>
                          </a:solidFill>
                          <a:latin typeface="Century Gothic" panose="020B0502020202020204" pitchFamily="34" charset="0"/>
                        </a:rPr>
                        <a:t> vs. </a:t>
                      </a:r>
                      <a:r>
                        <a:rPr lang="en-US" sz="800" b="0" i="0" u="none" strike="noStrike" dirty="0" err="1">
                          <a:solidFill>
                            <a:srgbClr val="000000"/>
                          </a:solidFill>
                          <a:latin typeface="Century Gothic" panose="020B0502020202020204" pitchFamily="34" charset="0"/>
                        </a:rPr>
                        <a:t>Preduzetnici</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latin typeface="Century Gothic" panose="020B0502020202020204" pitchFamily="34" charset="0"/>
                        </a:rPr>
                        <a:t>Teritorija poslovanja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Sedište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dirty="0" err="1">
                          <a:solidFill>
                            <a:srgbClr val="000000"/>
                          </a:solidFill>
                          <a:latin typeface="Century Gothic" panose="020B0502020202020204" pitchFamily="34" charset="0"/>
                        </a:rPr>
                        <a:t>Osnivanje</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firme</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Grupa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578383">
                <a:tc>
                  <a:txBody>
                    <a:bodyPr/>
                    <a:lstStyle/>
                    <a:p>
                      <a:pPr algn="l" fontAlgn="ctr"/>
                      <a:r>
                        <a:rPr lang="en-US" sz="800" b="0" i="0" u="none" strike="noStrike" dirty="0">
                          <a:solidFill>
                            <a:srgbClr val="000000"/>
                          </a:solidFill>
                          <a:latin typeface="Century Gothic" panose="020B0502020202020204" pitchFamily="34" charset="0"/>
                        </a:rPr>
                        <a:t> </a:t>
                      </a:r>
                      <a:r>
                        <a:rPr lang="sr-Latn-RS" sz="800" b="1" i="0" u="none" strike="noStrike" dirty="0">
                          <a:solidFill>
                            <a:srgbClr val="000000"/>
                          </a:solidFill>
                          <a:latin typeface="Century Gothic" panose="020B0502020202020204" pitchFamily="34" charset="0"/>
                        </a:rPr>
                        <a:t>ELEKTRONSKO DOSTAVLJANJE DOKUMENTACIJE ZAPOSLENIMA</a:t>
                      </a:r>
                      <a:endParaRPr lang="en-US" sz="800" b="1"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003" marR="4003" marT="4003" marB="0" vert="vert27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Srednje</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Malo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 god.</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Samo inovacija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Inovacija i digitalizacija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Samo digitalizacija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Nijedno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17399">
                <a:tc>
                  <a:txBody>
                    <a:bodyPr/>
                    <a:lstStyle/>
                    <a:p>
                      <a:pPr algn="ctr" fontAlgn="ctr"/>
                      <a:r>
                        <a:rPr lang="en-US" sz="8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833</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30</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30</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99</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674</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320</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513</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475</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118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147</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44</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21</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259</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233</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138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203</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108</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238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392</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95</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45</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53</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236</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452</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117</a:t>
                      </a:r>
                    </a:p>
                  </a:txBody>
                  <a:tcPr marL="4003" marR="4003" marT="4003" marB="0" anchor="ctr">
                    <a:lnL w="19050" cap="flat" cmpd="sng" algn="ctr">
                      <a:solidFill>
                        <a:schemeClr val="tx1"/>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215</a:t>
                      </a:r>
                    </a:p>
                  </a:txBody>
                  <a:tcPr marL="4003" marR="4003" marT="40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94</a:t>
                      </a:r>
                    </a:p>
                  </a:txBody>
                  <a:tcPr marL="4003" marR="4003" marT="40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407</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196838">
                <a:tc>
                  <a:txBody>
                    <a:bodyPr/>
                    <a:lstStyle/>
                    <a:p>
                      <a:pPr algn="r" fontAlgn="ct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314237">
                <a:tc>
                  <a:txBody>
                    <a:bodyPr/>
                    <a:lstStyle/>
                    <a:p>
                      <a:pPr algn="l" fontAlgn="ctr"/>
                      <a:r>
                        <a:rPr lang="pl-PL" sz="800" b="0" i="0" u="none" strike="noStrike">
                          <a:solidFill>
                            <a:srgbClr val="000000"/>
                          </a:solidFill>
                          <a:latin typeface="Century Gothic" panose="020B0502020202020204" pitchFamily="34" charset="0"/>
                        </a:rPr>
                        <a:t>Da, svu dokumentaciju dostavljamo elektronski</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fontAlgn="ctr"/>
                      <a:r>
                        <a:rPr lang="en-US" sz="800" b="0" i="0" u="none" strike="noStrike">
                          <a:solidFill>
                            <a:srgbClr val="000000"/>
                          </a:solidFill>
                          <a:latin typeface="Century Gothic" panose="020B0502020202020204" pitchFamily="34" charset="0"/>
                        </a:rPr>
                        <a:t>11,4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8,1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15,3</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C</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chemeClr val="bg1"/>
                          </a:solidFill>
                          <a:latin typeface="Century Gothic" panose="020B0502020202020204" pitchFamily="34" charset="0"/>
                        </a:rPr>
                        <a:t>8,2</a:t>
                      </a:r>
                      <a:br>
                        <a:rPr lang="en-US" sz="800" b="0" i="0" u="none" strike="noStrike" dirty="0">
                          <a:solidFill>
                            <a:schemeClr val="bg1"/>
                          </a:solidFill>
                          <a:latin typeface="Century Gothic" panose="020B0502020202020204" pitchFamily="34" charset="0"/>
                        </a:rPr>
                      </a:br>
                      <a:endParaRPr lang="en-US" sz="800" b="0" i="0" u="none" strike="noStrike" dirty="0">
                        <a:solidFill>
                          <a:schemeClr val="bg1"/>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15,3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12,9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42,9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 D</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14,7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20</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 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13,3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22,6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2,6</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24,2</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 </a:t>
                      </a:r>
                      <a:r>
                        <a:rPr lang="en-US" sz="800" b="0" i="0" u="none" strike="noStrike" dirty="0">
                          <a:solidFill>
                            <a:srgbClr val="FFFFFF"/>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11,7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7,1</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extLst>
                  <a:ext uri="{0D108BD9-81ED-4DB2-BD59-A6C34878D82A}">
                    <a16:rowId xmlns:a16="http://schemas.microsoft.com/office/drawing/2014/main" val="10004"/>
                  </a:ext>
                </a:extLst>
              </a:tr>
              <a:tr h="314237">
                <a:tc>
                  <a:txBody>
                    <a:bodyPr/>
                    <a:lstStyle/>
                    <a:p>
                      <a:pPr algn="l" fontAlgn="ctr"/>
                      <a:r>
                        <a:rPr lang="pl-PL" sz="800" b="0" i="0" u="none" strike="noStrike">
                          <a:solidFill>
                            <a:srgbClr val="000000"/>
                          </a:solidFill>
                          <a:latin typeface="Century Gothic" panose="020B0502020202020204" pitchFamily="34" charset="0"/>
                        </a:rPr>
                        <a:t>Deo dokumentacije dostavljamo elektronski, deo u papiru</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fontAlgn="ctr"/>
                      <a:r>
                        <a:rPr lang="en-US" sz="800" b="0" i="0" u="none" strike="noStrike">
                          <a:solidFill>
                            <a:srgbClr val="000000"/>
                          </a:solidFill>
                          <a:latin typeface="Century Gothic" panose="020B0502020202020204" pitchFamily="34" charset="0"/>
                        </a:rPr>
                        <a:t>45,5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44,8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47,6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49,8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45,4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44,5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44,9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50,5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48,7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48,7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47,9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61,7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39,6</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extLst>
                  <a:ext uri="{0D108BD9-81ED-4DB2-BD59-A6C34878D82A}">
                    <a16:rowId xmlns:a16="http://schemas.microsoft.com/office/drawing/2014/main" val="10005"/>
                  </a:ext>
                </a:extLst>
              </a:tr>
              <a:tr h="314237">
                <a:tc>
                  <a:txBody>
                    <a:bodyPr/>
                    <a:lstStyle/>
                    <a:p>
                      <a:pPr algn="l" fontAlgn="ctr"/>
                      <a:r>
                        <a:rPr lang="pl-PL" sz="800" b="0" i="0" u="none" strike="noStrike">
                          <a:solidFill>
                            <a:srgbClr val="000000"/>
                          </a:solidFill>
                          <a:latin typeface="Century Gothic" panose="020B0502020202020204" pitchFamily="34" charset="0"/>
                        </a:rPr>
                        <a:t>Svu dokumentaciju dostavljamo u papiru</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fontAlgn="ctr"/>
                      <a:r>
                        <a:rPr lang="en-US" sz="800" b="1" i="0" u="none" strike="noStrike" dirty="0">
                          <a:solidFill>
                            <a:schemeClr val="bg1"/>
                          </a:solidFill>
                          <a:latin typeface="Century Gothic" panose="020B0502020202020204" pitchFamily="34" charset="0"/>
                        </a:rPr>
                        <a:t>43,1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16,7</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43,3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48,5</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43,5</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0" i="0" u="none" strike="noStrike" dirty="0">
                          <a:solidFill>
                            <a:srgbClr val="000000"/>
                          </a:solidFill>
                          <a:latin typeface="Century Gothic" panose="020B0502020202020204" pitchFamily="34" charset="0"/>
                        </a:rPr>
                        <a:t>38,1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49,5</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G</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34,7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9,5</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35,5</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43,8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52,9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45,3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48,1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47,9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42,1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29,5</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53,3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40,9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48,7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C D</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27,9</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26,6</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53,3</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C D</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extLst>
                  <a:ext uri="{0D108BD9-81ED-4DB2-BD59-A6C34878D82A}">
                    <a16:rowId xmlns:a16="http://schemas.microsoft.com/office/drawing/2014/main" val="10006"/>
                  </a:ext>
                </a:extLst>
              </a:tr>
              <a:tr h="314237">
                <a:tc>
                  <a:txBody>
                    <a:bodyPr/>
                    <a:lstStyle/>
                    <a:p>
                      <a:pPr algn="l" fontAlgn="ctr"/>
                      <a:r>
                        <a:rPr lang="en-US" sz="800" b="0" i="0" u="none" strike="noStrike" dirty="0">
                          <a:solidFill>
                            <a:srgbClr val="000000"/>
                          </a:solidFill>
                          <a:latin typeface="Century Gothic" panose="020B0502020202020204" pitchFamily="34" charset="0"/>
                        </a:rPr>
                        <a:t> </a:t>
                      </a:r>
                      <a:r>
                        <a:rPr lang="sr-Latn-RS" sz="800" b="1" i="0" u="none" strike="noStrike" dirty="0">
                          <a:solidFill>
                            <a:srgbClr val="000000"/>
                          </a:solidFill>
                          <a:latin typeface="Century Gothic" panose="020B0502020202020204" pitchFamily="34" charset="0"/>
                        </a:rPr>
                        <a:t>SPREMNOST ZA ELEKTRONSKE</a:t>
                      </a:r>
                      <a:r>
                        <a:rPr lang="sr-Latn-RS" sz="800" b="1" i="0" u="none" strike="noStrike" baseline="0" dirty="0">
                          <a:solidFill>
                            <a:srgbClr val="000000"/>
                          </a:solidFill>
                          <a:latin typeface="Century Gothic" panose="020B0502020202020204" pitchFamily="34" charset="0"/>
                        </a:rPr>
                        <a:t> FAKTURE</a:t>
                      </a:r>
                      <a:endParaRPr lang="en-US" sz="800" b="1"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w="12700" cap="flat" cmpd="sng" algn="ctr">
                      <a:solidFill>
                        <a:schemeClr val="tx1"/>
                      </a:solidFill>
                      <a:prstDash val="solid"/>
                      <a:round/>
                      <a:headEnd type="none" w="med" len="med"/>
                      <a:tailEnd type="none" w="med" len="med"/>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a:noFill/>
                    </a:lnR>
                    <a:lnT w="19050" cap="flat" cmpd="sng" algn="ctr">
                      <a:solidFill>
                        <a:schemeClr val="tx1"/>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7"/>
                  </a:ext>
                </a:extLst>
              </a:tr>
              <a:tr h="314237">
                <a:tc>
                  <a:txBody>
                    <a:bodyPr/>
                    <a:lstStyle/>
                    <a:p>
                      <a:pPr algn="l" fontAlgn="ctr"/>
                      <a:r>
                        <a:rPr lang="it-IT" sz="800" b="0" i="0" u="none" strike="noStrike" dirty="0">
                          <a:solidFill>
                            <a:srgbClr val="000000"/>
                          </a:solidFill>
                          <a:latin typeface="Century Gothic" panose="020B0502020202020204" pitchFamily="34" charset="0"/>
                        </a:rPr>
                        <a:t>Da, u potpunosti smo spremni</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fontAlgn="ctr"/>
                      <a:r>
                        <a:rPr lang="en-US" sz="800" b="1" i="0" u="none" strike="noStrike" dirty="0">
                          <a:solidFill>
                            <a:schemeClr val="bg1"/>
                          </a:solidFill>
                          <a:latin typeface="Century Gothic" panose="020B0502020202020204" pitchFamily="34" charset="0"/>
                        </a:rPr>
                        <a:t>26,4</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46,7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43,3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23,4</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35,6</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C</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20,7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19,8</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32,2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32</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50</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57,1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30,9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18,8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31,5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18,1</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28,1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34,7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dirty="0">
                          <a:solidFill>
                            <a:srgbClr val="000000"/>
                          </a:solidFill>
                          <a:latin typeface="Century Gothic" panose="020B0502020202020204" pitchFamily="34" charset="0"/>
                        </a:rPr>
                        <a:t>15,6</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41,5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45,1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44,7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14,3</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extLst>
                  <a:ext uri="{0D108BD9-81ED-4DB2-BD59-A6C34878D82A}">
                    <a16:rowId xmlns:a16="http://schemas.microsoft.com/office/drawing/2014/main" val="10008"/>
                  </a:ext>
                </a:extLst>
              </a:tr>
              <a:tr h="314237">
                <a:tc>
                  <a:txBody>
                    <a:bodyPr/>
                    <a:lstStyle/>
                    <a:p>
                      <a:pPr algn="l" fontAlgn="ctr"/>
                      <a:r>
                        <a:rPr lang="en-US" sz="800" b="0" i="0" u="none" strike="noStrike" dirty="0" err="1">
                          <a:solidFill>
                            <a:srgbClr val="000000"/>
                          </a:solidFill>
                          <a:latin typeface="Century Gothic" panose="020B0502020202020204" pitchFamily="34" charset="0"/>
                        </a:rPr>
                        <a:t>Delimično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smo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spremni</a:t>
                      </a:r>
                      <a:endParaRPr lang="en-US" sz="800" b="0"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fontAlgn="ctr"/>
                      <a:r>
                        <a:rPr lang="en-US" sz="800" b="0" i="0" u="none" strike="noStrike">
                          <a:solidFill>
                            <a:srgbClr val="000000"/>
                          </a:solidFill>
                          <a:latin typeface="Century Gothic" panose="020B0502020202020204" pitchFamily="34" charset="0"/>
                        </a:rPr>
                        <a:t>38,7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41,6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44,9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40,8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24,5</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35,2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42,7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52,1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E</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42,3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33,2</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extLst>
                  <a:ext uri="{0D108BD9-81ED-4DB2-BD59-A6C34878D82A}">
                    <a16:rowId xmlns:a16="http://schemas.microsoft.com/office/drawing/2014/main" val="10009"/>
                  </a:ext>
                </a:extLst>
              </a:tr>
              <a:tr h="314237">
                <a:tc>
                  <a:txBody>
                    <a:bodyPr/>
                    <a:lstStyle/>
                    <a:p>
                      <a:pPr algn="l" fontAlgn="ctr"/>
                      <a:r>
                        <a:rPr lang="en-US" sz="800" b="0" i="0" u="none" strike="noStrike" dirty="0" err="1">
                          <a:solidFill>
                            <a:srgbClr val="000000"/>
                          </a:solidFill>
                          <a:latin typeface="Century Gothic" panose="020B0502020202020204" pitchFamily="34" charset="0"/>
                        </a:rPr>
                        <a:t>Nismo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spremni</a:t>
                      </a:r>
                      <a:endParaRPr lang="en-US" sz="800" b="0"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fontAlgn="ctr"/>
                      <a:r>
                        <a:rPr lang="en-US" sz="800" b="1" i="0" u="none" strike="noStrike" dirty="0">
                          <a:solidFill>
                            <a:schemeClr val="bg1"/>
                          </a:solidFill>
                          <a:latin typeface="Century Gothic" panose="020B0502020202020204" pitchFamily="34" charset="0"/>
                        </a:rPr>
                        <a:t>34,9</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6,7</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13,3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pt-BR" sz="800" b="1" i="0" u="none" strike="noStrike" dirty="0">
                          <a:solidFill>
                            <a:schemeClr val="bg1"/>
                          </a:solidFill>
                          <a:latin typeface="Century Gothic" panose="020B0502020202020204" pitchFamily="34" charset="0"/>
                        </a:rPr>
                        <a:t>38,9</a:t>
                      </a:r>
                      <a:br>
                        <a:rPr lang="pt-BR" sz="800" b="1" i="0" u="none" strike="noStrike" dirty="0">
                          <a:solidFill>
                            <a:schemeClr val="bg1"/>
                          </a:solidFill>
                          <a:latin typeface="Century Gothic" panose="020B0502020202020204" pitchFamily="34" charset="0"/>
                        </a:rPr>
                      </a:br>
                      <a:r>
                        <a:rPr lang="pt-BR" sz="800" b="1" i="0" u="none" strike="noStrike" dirty="0">
                          <a:solidFill>
                            <a:schemeClr val="bg1"/>
                          </a:solidFill>
                          <a:latin typeface="Century Gothic" panose="020B0502020202020204" pitchFamily="34" charset="0"/>
                        </a:rPr>
                        <a:t>A B</a:t>
                      </a:r>
                      <a:r>
                        <a:rPr lang="pt-BR" sz="800" b="0" i="0" u="none" strike="noStrike" dirty="0">
                          <a:solidFill>
                            <a:srgbClr val="FFFFFF"/>
                          </a:solidFill>
                          <a:latin typeface="Century Gothic" panose="020B0502020202020204" pitchFamily="34" charset="0"/>
                        </a:rPr>
                        <a:t> C D</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22,8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42,5</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B</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44</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C D F G</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25,4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23,1</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35,7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15,9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30,1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49,3</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 </a:t>
                      </a:r>
                      <a:r>
                        <a:rPr lang="en-US" sz="800" b="1" i="0" u="none" strike="noStrike" dirty="0">
                          <a:solidFill>
                            <a:srgbClr val="FFFFFF"/>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35,5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22,2</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41,2</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37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25,3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62,2</a:t>
                      </a:r>
                      <a:br>
                        <a:rPr lang="en-US" sz="800" b="0" i="0" u="none" strike="noStrike" dirty="0">
                          <a:solidFill>
                            <a:srgbClr val="FFFFFF"/>
                          </a:solidFill>
                          <a:latin typeface="Century Gothic" panose="020B0502020202020204" pitchFamily="34" charset="0"/>
                        </a:rPr>
                      </a:br>
                      <a:r>
                        <a:rPr lang="en-US" sz="800" b="0" i="0" u="none" strike="noStrike" dirty="0">
                          <a:solidFill>
                            <a:srgbClr val="FFFFFF"/>
                          </a:solidFill>
                          <a:latin typeface="Century Gothic" panose="020B0502020202020204" pitchFamily="34" charset="0"/>
                        </a:rPr>
                        <a:t>A D E</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32,3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28,2</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C</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12,6</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18,1</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pt-BR" sz="800" b="1" i="0" u="none" strike="noStrike" dirty="0">
                          <a:solidFill>
                            <a:schemeClr val="bg1"/>
                          </a:solidFill>
                          <a:latin typeface="Century Gothic" panose="020B0502020202020204" pitchFamily="34" charset="0"/>
                        </a:rPr>
                        <a:t>52,6</a:t>
                      </a:r>
                      <a:br>
                        <a:rPr lang="pt-BR" sz="800" b="1" i="0" u="none" strike="noStrike" dirty="0">
                          <a:solidFill>
                            <a:schemeClr val="bg1"/>
                          </a:solidFill>
                          <a:latin typeface="Century Gothic" panose="020B0502020202020204" pitchFamily="34" charset="0"/>
                        </a:rPr>
                      </a:br>
                      <a:r>
                        <a:rPr lang="pt-BR" sz="800" b="1" i="0" u="none" strike="noStrike" dirty="0">
                          <a:solidFill>
                            <a:schemeClr val="bg1"/>
                          </a:solidFill>
                          <a:latin typeface="Century Gothic" panose="020B0502020202020204" pitchFamily="34" charset="0"/>
                        </a:rPr>
                        <a:t>A B C D</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extLst>
                  <a:ext uri="{0D108BD9-81ED-4DB2-BD59-A6C34878D82A}">
                    <a16:rowId xmlns:a16="http://schemas.microsoft.com/office/drawing/2014/main" val="10010"/>
                  </a:ext>
                </a:extLst>
              </a:tr>
            </a:tbl>
          </a:graphicData>
        </a:graphic>
      </p:graphicFrame>
      <p:sp>
        <p:nvSpPr>
          <p:cNvPr id="7"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Da li elektronski dostavljate dokumentaciju zaposlenima? Da li smatrate da je Vaša </a:t>
            </a:r>
          </a:p>
          <a:p>
            <a:r>
              <a:rPr lang="it-IT" sz="1800" dirty="0">
                <a:solidFill>
                  <a:srgbClr val="004B88"/>
                </a:solidFill>
                <a:latin typeface="Century Gothic" panose="020B0502020202020204" pitchFamily="34" charset="0"/>
              </a:rPr>
              <a:t>kompanija spremna da pređe na izdavanje i prijem elektronskih faktura putem </a:t>
            </a:r>
          </a:p>
          <a:p>
            <a:r>
              <a:rPr lang="it-IT" sz="1800" dirty="0">
                <a:solidFill>
                  <a:srgbClr val="004B88"/>
                </a:solidFill>
                <a:latin typeface="Century Gothic" panose="020B0502020202020204" pitchFamily="34" charset="0"/>
              </a:rPr>
              <a:t>centralnog državnog sistema za elektronsko fakturisanje?</a:t>
            </a:r>
            <a:endParaRPr lang="en-US" sz="1800" dirty="0">
              <a:solidFill>
                <a:srgbClr val="004B88"/>
              </a:solidFill>
              <a:latin typeface="Century Gothic" panose="020B0502020202020204" pitchFamily="34" charset="0"/>
            </a:endParaRPr>
          </a:p>
        </p:txBody>
      </p:sp>
      <p:sp>
        <p:nvSpPr>
          <p:cNvPr id="9" name="Rectangle 8">
            <a:extLst>
              <a:ext uri="{FF2B5EF4-FFF2-40B4-BE49-F238E27FC236}">
                <a16:creationId xmlns:a16="http://schemas.microsoft.com/office/drawing/2014/main" id="{744B0A8F-142B-48F8-A4E0-A5163F974733}"/>
              </a:ext>
            </a:extLst>
          </p:cNvPr>
          <p:cNvSpPr/>
          <p:nvPr/>
        </p:nvSpPr>
        <p:spPr>
          <a:xfrm>
            <a:off x="5177510" y="2764187"/>
            <a:ext cx="327940" cy="2799239"/>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0" name="Rectangle 9">
            <a:extLst>
              <a:ext uri="{FF2B5EF4-FFF2-40B4-BE49-F238E27FC236}">
                <a16:creationId xmlns:a16="http://schemas.microsoft.com/office/drawing/2014/main" id="{49C3C63E-8A7B-476E-8B90-90FE061DC9E0}"/>
              </a:ext>
            </a:extLst>
          </p:cNvPr>
          <p:cNvSpPr/>
          <p:nvPr/>
        </p:nvSpPr>
        <p:spPr>
          <a:xfrm>
            <a:off x="5870636" y="2764187"/>
            <a:ext cx="327940" cy="2799239"/>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b="1" dirty="0"/>
          </a:p>
        </p:txBody>
      </p:sp>
    </p:spTree>
    <p:extLst>
      <p:ext uri="{BB962C8B-B14F-4D97-AF65-F5344CB8AC3E}">
        <p14:creationId xmlns:p14="http://schemas.microsoft.com/office/powerpoint/2010/main" val="3603917311"/>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E77711B3-CED1-43C5-B5E0-000342376705}"/>
              </a:ext>
            </a:extLst>
          </p:cNvPr>
          <p:cNvPicPr>
            <a:picLocks noChangeAspect="1"/>
          </p:cNvPicPr>
          <p:nvPr/>
        </p:nvPicPr>
        <p:blipFill>
          <a:blip r:embed="rId2"/>
          <a:stretch>
            <a:fillRect/>
          </a:stretch>
        </p:blipFill>
        <p:spPr>
          <a:xfrm flipH="1">
            <a:off x="3133744" y="-602"/>
            <a:ext cx="9058256" cy="6868630"/>
          </a:xfrm>
          <a:prstGeom prst="rect">
            <a:avLst/>
          </a:prstGeom>
        </p:spPr>
      </p:pic>
      <p:sp>
        <p:nvSpPr>
          <p:cNvPr id="9" name="object 4">
            <a:extLst>
              <a:ext uri="{FF2B5EF4-FFF2-40B4-BE49-F238E27FC236}">
                <a16:creationId xmlns:a16="http://schemas.microsoft.com/office/drawing/2014/main" id="{B9D4D545-4A5F-4E06-B8A0-DFC19C925D83}"/>
              </a:ext>
            </a:extLst>
          </p:cNvPr>
          <p:cNvSpPr/>
          <p:nvPr/>
        </p:nvSpPr>
        <p:spPr>
          <a:xfrm flipV="1">
            <a:off x="1121928" y="2"/>
            <a:ext cx="5620624" cy="6866282"/>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rgbClr val="004B88"/>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 name="object 4">
            <a:extLst>
              <a:ext uri="{FF2B5EF4-FFF2-40B4-BE49-F238E27FC236}">
                <a16:creationId xmlns:a16="http://schemas.microsoft.com/office/drawing/2014/main" id="{F521BB49-B2B7-4241-8F59-8E8D0A3AC935}"/>
              </a:ext>
            </a:extLst>
          </p:cNvPr>
          <p:cNvSpPr/>
          <p:nvPr/>
        </p:nvSpPr>
        <p:spPr>
          <a:xfrm flipV="1">
            <a:off x="580422" y="2"/>
            <a:ext cx="5620624" cy="6856242"/>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rgbClr val="0080C6"/>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1" name="object 4">
            <a:extLst>
              <a:ext uri="{FF2B5EF4-FFF2-40B4-BE49-F238E27FC236}">
                <a16:creationId xmlns:a16="http://schemas.microsoft.com/office/drawing/2014/main" id="{68DF4282-6C27-448E-B0A7-CE662FD13BBE}"/>
              </a:ext>
            </a:extLst>
          </p:cNvPr>
          <p:cNvSpPr/>
          <p:nvPr/>
        </p:nvSpPr>
        <p:spPr>
          <a:xfrm flipV="1">
            <a:off x="0" y="0"/>
            <a:ext cx="5620624" cy="6869230"/>
          </a:xfrm>
          <a:custGeom>
            <a:avLst/>
            <a:gdLst/>
            <a:ahLst/>
            <a:cxnLst/>
            <a:rect l="l" t="t" r="r" b="b"/>
            <a:pathLst>
              <a:path w="6024880" h="6858000">
                <a:moveTo>
                  <a:pt x="5954014" y="0"/>
                </a:moveTo>
                <a:lnTo>
                  <a:pt x="0" y="0"/>
                </a:lnTo>
                <a:lnTo>
                  <a:pt x="0" y="6857999"/>
                </a:lnTo>
                <a:lnTo>
                  <a:pt x="2437130" y="6857999"/>
                </a:lnTo>
                <a:lnTo>
                  <a:pt x="2550033" y="6800151"/>
                </a:lnTo>
                <a:lnTo>
                  <a:pt x="2634130" y="6753675"/>
                </a:lnTo>
                <a:lnTo>
                  <a:pt x="2717477" y="6706024"/>
                </a:lnTo>
                <a:lnTo>
                  <a:pt x="2800064" y="6657209"/>
                </a:lnTo>
                <a:lnTo>
                  <a:pt x="2881880" y="6607241"/>
                </a:lnTo>
                <a:lnTo>
                  <a:pt x="2922495" y="6581828"/>
                </a:lnTo>
                <a:lnTo>
                  <a:pt x="2962913" y="6556131"/>
                </a:lnTo>
                <a:lnTo>
                  <a:pt x="3003132" y="6530151"/>
                </a:lnTo>
                <a:lnTo>
                  <a:pt x="3043151" y="6503890"/>
                </a:lnTo>
                <a:lnTo>
                  <a:pt x="3082969" y="6477349"/>
                </a:lnTo>
                <a:lnTo>
                  <a:pt x="3122585" y="6450530"/>
                </a:lnTo>
                <a:lnTo>
                  <a:pt x="3161996" y="6423433"/>
                </a:lnTo>
                <a:lnTo>
                  <a:pt x="3201202" y="6396061"/>
                </a:lnTo>
                <a:lnTo>
                  <a:pt x="3240200" y="6368415"/>
                </a:lnTo>
                <a:lnTo>
                  <a:pt x="3278991" y="6340496"/>
                </a:lnTo>
                <a:lnTo>
                  <a:pt x="3317572" y="6312305"/>
                </a:lnTo>
                <a:lnTo>
                  <a:pt x="3355941" y="6283844"/>
                </a:lnTo>
                <a:lnTo>
                  <a:pt x="3394099" y="6255115"/>
                </a:lnTo>
                <a:lnTo>
                  <a:pt x="3432042" y="6226118"/>
                </a:lnTo>
                <a:lnTo>
                  <a:pt x="3469770" y="6196856"/>
                </a:lnTo>
                <a:lnTo>
                  <a:pt x="3507281" y="6167329"/>
                </a:lnTo>
                <a:lnTo>
                  <a:pt x="3544574" y="6137539"/>
                </a:lnTo>
                <a:lnTo>
                  <a:pt x="3581648" y="6107487"/>
                </a:lnTo>
                <a:lnTo>
                  <a:pt x="3618501" y="6077175"/>
                </a:lnTo>
                <a:lnTo>
                  <a:pt x="3655132" y="6046604"/>
                </a:lnTo>
                <a:lnTo>
                  <a:pt x="3691539" y="6015775"/>
                </a:lnTo>
                <a:lnTo>
                  <a:pt x="3727720" y="5984691"/>
                </a:lnTo>
                <a:lnTo>
                  <a:pt x="3763676" y="5953352"/>
                </a:lnTo>
                <a:lnTo>
                  <a:pt x="3799403" y="5921759"/>
                </a:lnTo>
                <a:lnTo>
                  <a:pt x="3834901" y="5889915"/>
                </a:lnTo>
                <a:lnTo>
                  <a:pt x="3870169" y="5857820"/>
                </a:lnTo>
                <a:lnTo>
                  <a:pt x="3905204" y="5825475"/>
                </a:lnTo>
                <a:lnTo>
                  <a:pt x="3940006" y="5792884"/>
                </a:lnTo>
                <a:lnTo>
                  <a:pt x="3974573" y="5760046"/>
                </a:lnTo>
                <a:lnTo>
                  <a:pt x="4008904" y="5726963"/>
                </a:lnTo>
                <a:lnTo>
                  <a:pt x="4042997" y="5693636"/>
                </a:lnTo>
                <a:lnTo>
                  <a:pt x="4076851" y="5660068"/>
                </a:lnTo>
                <a:lnTo>
                  <a:pt x="4110465" y="5626258"/>
                </a:lnTo>
                <a:lnTo>
                  <a:pt x="4143837" y="5592210"/>
                </a:lnTo>
                <a:lnTo>
                  <a:pt x="4176965" y="5557923"/>
                </a:lnTo>
                <a:lnTo>
                  <a:pt x="4209849" y="5523400"/>
                </a:lnTo>
                <a:lnTo>
                  <a:pt x="4242487" y="5488642"/>
                </a:lnTo>
                <a:lnTo>
                  <a:pt x="4274877" y="5453650"/>
                </a:lnTo>
                <a:lnTo>
                  <a:pt x="4307018" y="5418426"/>
                </a:lnTo>
                <a:lnTo>
                  <a:pt x="4338910" y="5382970"/>
                </a:lnTo>
                <a:lnTo>
                  <a:pt x="4370549" y="5347286"/>
                </a:lnTo>
                <a:lnTo>
                  <a:pt x="4401936" y="5311373"/>
                </a:lnTo>
                <a:lnTo>
                  <a:pt x="4433068" y="5275233"/>
                </a:lnTo>
                <a:lnTo>
                  <a:pt x="4463944" y="5238868"/>
                </a:lnTo>
                <a:lnTo>
                  <a:pt x="4494563" y="5202279"/>
                </a:lnTo>
                <a:lnTo>
                  <a:pt x="4524923" y="5165468"/>
                </a:lnTo>
                <a:lnTo>
                  <a:pt x="4555024" y="5128435"/>
                </a:lnTo>
                <a:lnTo>
                  <a:pt x="4584863" y="5091183"/>
                </a:lnTo>
                <a:lnTo>
                  <a:pt x="4614439" y="5053712"/>
                </a:lnTo>
                <a:lnTo>
                  <a:pt x="4643750" y="5016025"/>
                </a:lnTo>
                <a:lnTo>
                  <a:pt x="4672797" y="4978122"/>
                </a:lnTo>
                <a:lnTo>
                  <a:pt x="4701576" y="4940004"/>
                </a:lnTo>
                <a:lnTo>
                  <a:pt x="4730086" y="4901674"/>
                </a:lnTo>
                <a:lnTo>
                  <a:pt x="4758327" y="4863133"/>
                </a:lnTo>
                <a:lnTo>
                  <a:pt x="4786297" y="4824382"/>
                </a:lnTo>
                <a:lnTo>
                  <a:pt x="4813994" y="4785422"/>
                </a:lnTo>
                <a:lnTo>
                  <a:pt x="4841417" y="4746254"/>
                </a:lnTo>
                <a:lnTo>
                  <a:pt x="4868565" y="4706882"/>
                </a:lnTo>
                <a:lnTo>
                  <a:pt x="4895435" y="4667304"/>
                </a:lnTo>
                <a:lnTo>
                  <a:pt x="4922028" y="4627524"/>
                </a:lnTo>
                <a:lnTo>
                  <a:pt x="4948341" y="4587542"/>
                </a:lnTo>
                <a:lnTo>
                  <a:pt x="4974373" y="4547361"/>
                </a:lnTo>
                <a:lnTo>
                  <a:pt x="5000122" y="4506980"/>
                </a:lnTo>
                <a:lnTo>
                  <a:pt x="5025588" y="4466402"/>
                </a:lnTo>
                <a:lnTo>
                  <a:pt x="5050769" y="4425628"/>
                </a:lnTo>
                <a:lnTo>
                  <a:pt x="5075662" y="4384659"/>
                </a:lnTo>
                <a:lnTo>
                  <a:pt x="5100268" y="4343497"/>
                </a:lnTo>
                <a:lnTo>
                  <a:pt x="5124585" y="4302144"/>
                </a:lnTo>
                <a:lnTo>
                  <a:pt x="5148610" y="4260600"/>
                </a:lnTo>
                <a:lnTo>
                  <a:pt x="5172344" y="4218867"/>
                </a:lnTo>
                <a:lnTo>
                  <a:pt x="5195784" y="4176946"/>
                </a:lnTo>
                <a:lnTo>
                  <a:pt x="5218929" y="4134839"/>
                </a:lnTo>
                <a:lnTo>
                  <a:pt x="5241777" y="4092548"/>
                </a:lnTo>
                <a:lnTo>
                  <a:pt x="5264328" y="4050073"/>
                </a:lnTo>
                <a:lnTo>
                  <a:pt x="5286579" y="4007416"/>
                </a:lnTo>
                <a:lnTo>
                  <a:pt x="5308530" y="3964578"/>
                </a:lnTo>
                <a:lnTo>
                  <a:pt x="5330179" y="3921561"/>
                </a:lnTo>
                <a:lnTo>
                  <a:pt x="5351525" y="3878367"/>
                </a:lnTo>
                <a:lnTo>
                  <a:pt x="5372565" y="3834996"/>
                </a:lnTo>
                <a:lnTo>
                  <a:pt x="5393300" y="3791450"/>
                </a:lnTo>
                <a:lnTo>
                  <a:pt x="5413727" y="3747730"/>
                </a:lnTo>
                <a:lnTo>
                  <a:pt x="5433845" y="3703838"/>
                </a:lnTo>
                <a:lnTo>
                  <a:pt x="5453653" y="3659776"/>
                </a:lnTo>
                <a:lnTo>
                  <a:pt x="5473149" y="3615544"/>
                </a:lnTo>
                <a:lnTo>
                  <a:pt x="5492331" y="3571144"/>
                </a:lnTo>
                <a:lnTo>
                  <a:pt x="5511199" y="3526577"/>
                </a:lnTo>
                <a:lnTo>
                  <a:pt x="5529751" y="3481845"/>
                </a:lnTo>
                <a:lnTo>
                  <a:pt x="5547986" y="3436949"/>
                </a:lnTo>
                <a:lnTo>
                  <a:pt x="5565902" y="3391891"/>
                </a:lnTo>
                <a:lnTo>
                  <a:pt x="5583498" y="3346672"/>
                </a:lnTo>
                <a:lnTo>
                  <a:pt x="5600772" y="3301293"/>
                </a:lnTo>
                <a:lnTo>
                  <a:pt x="5617724" y="3255756"/>
                </a:lnTo>
                <a:lnTo>
                  <a:pt x="5634351" y="3210062"/>
                </a:lnTo>
                <a:lnTo>
                  <a:pt x="5650652" y="3164213"/>
                </a:lnTo>
                <a:lnTo>
                  <a:pt x="5666626" y="3118210"/>
                </a:lnTo>
                <a:lnTo>
                  <a:pt x="5682271" y="3072054"/>
                </a:lnTo>
                <a:lnTo>
                  <a:pt x="5697587" y="3025746"/>
                </a:lnTo>
                <a:lnTo>
                  <a:pt x="5712571" y="2979289"/>
                </a:lnTo>
                <a:lnTo>
                  <a:pt x="5727222" y="2932684"/>
                </a:lnTo>
                <a:lnTo>
                  <a:pt x="5741540" y="2885931"/>
                </a:lnTo>
                <a:lnTo>
                  <a:pt x="5755521" y="2839033"/>
                </a:lnTo>
                <a:lnTo>
                  <a:pt x="5769166" y="2791990"/>
                </a:lnTo>
                <a:lnTo>
                  <a:pt x="5782473" y="2744805"/>
                </a:lnTo>
                <a:lnTo>
                  <a:pt x="5795439" y="2697478"/>
                </a:lnTo>
                <a:lnTo>
                  <a:pt x="5808065" y="2650012"/>
                </a:lnTo>
                <a:lnTo>
                  <a:pt x="5820348" y="2602406"/>
                </a:lnTo>
                <a:lnTo>
                  <a:pt x="5832287" y="2554663"/>
                </a:lnTo>
                <a:lnTo>
                  <a:pt x="5843881" y="2506785"/>
                </a:lnTo>
                <a:lnTo>
                  <a:pt x="5855128" y="2458772"/>
                </a:lnTo>
                <a:lnTo>
                  <a:pt x="5866027" y="2410625"/>
                </a:lnTo>
                <a:lnTo>
                  <a:pt x="5876576" y="2362348"/>
                </a:lnTo>
                <a:lnTo>
                  <a:pt x="5886774" y="2313939"/>
                </a:lnTo>
                <a:lnTo>
                  <a:pt x="5896620" y="2265403"/>
                </a:lnTo>
                <a:lnTo>
                  <a:pt x="5906113" y="2216738"/>
                </a:lnTo>
                <a:lnTo>
                  <a:pt x="5915250" y="2167948"/>
                </a:lnTo>
                <a:lnTo>
                  <a:pt x="5924031" y="2119032"/>
                </a:lnTo>
                <a:lnTo>
                  <a:pt x="5932454" y="2069994"/>
                </a:lnTo>
                <a:lnTo>
                  <a:pt x="5940517" y="2020833"/>
                </a:lnTo>
                <a:lnTo>
                  <a:pt x="5948220" y="1971553"/>
                </a:lnTo>
                <a:lnTo>
                  <a:pt x="5955560" y="1922153"/>
                </a:lnTo>
                <a:lnTo>
                  <a:pt x="5962538" y="1872635"/>
                </a:lnTo>
                <a:lnTo>
                  <a:pt x="5969150" y="1823001"/>
                </a:lnTo>
                <a:lnTo>
                  <a:pt x="5975396" y="1773252"/>
                </a:lnTo>
                <a:lnTo>
                  <a:pt x="5981274" y="1723390"/>
                </a:lnTo>
                <a:lnTo>
                  <a:pt x="5986783" y="1673416"/>
                </a:lnTo>
                <a:lnTo>
                  <a:pt x="5991922" y="1623330"/>
                </a:lnTo>
                <a:lnTo>
                  <a:pt x="5996688" y="1573136"/>
                </a:lnTo>
                <a:lnTo>
                  <a:pt x="6001082" y="1522834"/>
                </a:lnTo>
                <a:lnTo>
                  <a:pt x="6005101" y="1472425"/>
                </a:lnTo>
                <a:lnTo>
                  <a:pt x="6008743" y="1421911"/>
                </a:lnTo>
                <a:lnTo>
                  <a:pt x="6012008" y="1371293"/>
                </a:lnTo>
                <a:lnTo>
                  <a:pt x="6014894" y="1320573"/>
                </a:lnTo>
                <a:lnTo>
                  <a:pt x="6017400" y="1269753"/>
                </a:lnTo>
                <a:lnTo>
                  <a:pt x="6019525" y="1218832"/>
                </a:lnTo>
                <a:lnTo>
                  <a:pt x="6021266" y="1167814"/>
                </a:lnTo>
                <a:lnTo>
                  <a:pt x="6022622" y="1116698"/>
                </a:lnTo>
                <a:lnTo>
                  <a:pt x="6023593" y="1065488"/>
                </a:lnTo>
                <a:lnTo>
                  <a:pt x="6024177" y="1014183"/>
                </a:lnTo>
                <a:lnTo>
                  <a:pt x="6024372" y="962787"/>
                </a:lnTo>
                <a:lnTo>
                  <a:pt x="6024167" y="909963"/>
                </a:lnTo>
                <a:lnTo>
                  <a:pt x="6023552" y="857236"/>
                </a:lnTo>
                <a:lnTo>
                  <a:pt x="6022530" y="804607"/>
                </a:lnTo>
                <a:lnTo>
                  <a:pt x="6021100" y="752078"/>
                </a:lnTo>
                <a:lnTo>
                  <a:pt x="6019264" y="699651"/>
                </a:lnTo>
                <a:lnTo>
                  <a:pt x="6017023" y="647327"/>
                </a:lnTo>
                <a:lnTo>
                  <a:pt x="6014378" y="595108"/>
                </a:lnTo>
                <a:lnTo>
                  <a:pt x="6011330" y="542996"/>
                </a:lnTo>
                <a:lnTo>
                  <a:pt x="6007880" y="490992"/>
                </a:lnTo>
                <a:lnTo>
                  <a:pt x="6004030" y="439099"/>
                </a:lnTo>
                <a:lnTo>
                  <a:pt x="5999779" y="387318"/>
                </a:lnTo>
                <a:lnTo>
                  <a:pt x="5995129" y="335650"/>
                </a:lnTo>
                <a:lnTo>
                  <a:pt x="5990082" y="284099"/>
                </a:lnTo>
                <a:lnTo>
                  <a:pt x="5954014" y="0"/>
                </a:lnTo>
                <a:close/>
              </a:path>
            </a:pathLst>
          </a:custGeom>
          <a:solidFill>
            <a:schemeClr val="bg1"/>
          </a:solidFill>
        </p:spPr>
        <p:txBody>
          <a:bodyPr wrap="square" lIns="0" tIns="0" rIns="0" bIns="0" rtlCol="0"/>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dirty="0">
              <a:ln>
                <a:noFill/>
              </a:ln>
              <a:solidFill>
                <a:prstClr val="black"/>
              </a:solidFill>
              <a:effectLst/>
              <a:uLnTx/>
              <a:uFillTx/>
              <a:latin typeface="Calibri"/>
              <a:ea typeface="+mn-ea"/>
              <a:cs typeface="+mn-cs"/>
            </a:endParaRPr>
          </a:p>
        </p:txBody>
      </p:sp>
      <p:sp>
        <p:nvSpPr>
          <p:cNvPr id="12" name="Title 5">
            <a:extLst>
              <a:ext uri="{FF2B5EF4-FFF2-40B4-BE49-F238E27FC236}">
                <a16:creationId xmlns:a16="http://schemas.microsoft.com/office/drawing/2014/main" id="{2A616CFA-F382-46DC-92A7-C1C1CCAEE63F}"/>
              </a:ext>
            </a:extLst>
          </p:cNvPr>
          <p:cNvSpPr txBox="1">
            <a:spLocks/>
          </p:cNvSpPr>
          <p:nvPr/>
        </p:nvSpPr>
        <p:spPr>
          <a:xfrm>
            <a:off x="-134871" y="2604845"/>
            <a:ext cx="5455015" cy="1648311"/>
          </a:xfrm>
          <a:prstGeom prst="rect">
            <a:avLst/>
          </a:prstGeom>
        </p:spPr>
        <p:txBody>
          <a:bodyPr vert="horz" lIns="91440" tIns="45720" rIns="91440" bIns="45720" rtlCol="0" anchor="ctr">
            <a:noAutofit/>
          </a:bodyP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pPr lvl="0" algn="ctr">
              <a:defRPr/>
            </a:pPr>
            <a:r>
              <a:rPr lang="sr-Latn-RS" sz="4400" dirty="0">
                <a:solidFill>
                  <a:srgbClr val="004B88"/>
                </a:solidFill>
                <a:latin typeface="Century Gothic" panose="020B0502020202020204" pitchFamily="34" charset="0"/>
              </a:rPr>
              <a:t>PRAVA INTELEKTUALNE SVOJINE</a:t>
            </a:r>
            <a:endParaRPr lang="en-US" sz="44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1770281498"/>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C58E779-7254-4336-A5AC-F776A5A75DC7}"/>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87</a:t>
            </a:fld>
            <a:endParaRPr lang="en-US" dirty="0"/>
          </a:p>
        </p:txBody>
      </p:sp>
      <p:graphicFrame>
        <p:nvGraphicFramePr>
          <p:cNvPr id="3" name="Chart 2">
            <a:extLst>
              <a:ext uri="{FF2B5EF4-FFF2-40B4-BE49-F238E27FC236}">
                <a16:creationId xmlns:a16="http://schemas.microsoft.com/office/drawing/2014/main" id="{23F7A326-3777-4899-BD9F-FF761DC9D0EE}"/>
              </a:ext>
            </a:extLst>
          </p:cNvPr>
          <p:cNvGraphicFramePr/>
          <p:nvPr>
            <p:extLst>
              <p:ext uri="{D42A27DB-BD31-4B8C-83A1-F6EECF244321}">
                <p14:modId xmlns:p14="http://schemas.microsoft.com/office/powerpoint/2010/main" val="2343960021"/>
              </p:ext>
            </p:extLst>
          </p:nvPr>
        </p:nvGraphicFramePr>
        <p:xfrm>
          <a:off x="670560" y="904928"/>
          <a:ext cx="10515600" cy="4629799"/>
        </p:xfrm>
        <a:graphic>
          <a:graphicData uri="http://schemas.openxmlformats.org/drawingml/2006/chart">
            <c:chart xmlns:c="http://schemas.openxmlformats.org/drawingml/2006/chart" xmlns:r="http://schemas.openxmlformats.org/officeDocument/2006/relationships" r:id="rId2"/>
          </a:graphicData>
        </a:graphic>
      </p:graphicFrame>
      <p:sp>
        <p:nvSpPr>
          <p:cNvPr id="4" name="TextBox 3">
            <a:extLst>
              <a:ext uri="{FF2B5EF4-FFF2-40B4-BE49-F238E27FC236}">
                <a16:creationId xmlns:a16="http://schemas.microsoft.com/office/drawing/2014/main" id="{D7D9CF89-4C0A-4F59-932B-5AF272EF0204}"/>
              </a:ext>
            </a:extLst>
          </p:cNvPr>
          <p:cNvSpPr txBox="1"/>
          <p:nvPr/>
        </p:nvSpPr>
        <p:spPr>
          <a:xfrm>
            <a:off x="11013158" y="6431190"/>
            <a:ext cx="752856"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706E7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706E70"/>
                </a:solidFill>
                <a:effectLst/>
                <a:uLnTx/>
                <a:uFillTx/>
                <a:latin typeface="Century Gothic" panose="020B0502020202020204" pitchFamily="34" charset="0"/>
              </a:rPr>
              <a:t>: total</a:t>
            </a:r>
          </a:p>
        </p:txBody>
      </p:sp>
      <p:sp>
        <p:nvSpPr>
          <p:cNvPr id="8" name="TextBox 7">
            <a:extLst>
              <a:ext uri="{FF2B5EF4-FFF2-40B4-BE49-F238E27FC236}">
                <a16:creationId xmlns:a16="http://schemas.microsoft.com/office/drawing/2014/main" id="{308EFC0C-35C9-4E85-9401-F8C23AC3BCB0}"/>
              </a:ext>
            </a:extLst>
          </p:cNvPr>
          <p:cNvSpPr txBox="1"/>
          <p:nvPr/>
        </p:nvSpPr>
        <p:spPr>
          <a:xfrm>
            <a:off x="533968" y="5434232"/>
            <a:ext cx="11004759" cy="1200329"/>
          </a:xfrm>
          <a:prstGeom prst="rect">
            <a:avLst/>
          </a:prstGeom>
          <a:noFill/>
        </p:spPr>
        <p:txBody>
          <a:bodyPr wrap="square" lIns="0" rIns="0" rtlCol="0">
            <a:spAutoFit/>
          </a:bodyPr>
          <a:lstStyle/>
          <a:p>
            <a:pPr algn="just">
              <a:defRPr/>
            </a:pPr>
            <a:r>
              <a:rPr kumimoji="0" lang="sr-Latn-RS" sz="1200" b="0" i="0" u="none" strike="noStrike" kern="1200" cap="none" spc="0" normalizeH="0" baseline="0" noProof="1">
                <a:ln>
                  <a:noFill/>
                </a:ln>
                <a:solidFill>
                  <a:srgbClr val="404040"/>
                </a:solidFill>
                <a:effectLst/>
                <a:uLnTx/>
                <a:uFillTx/>
                <a:latin typeface="Century Gothic" panose="020B0502020202020204" pitchFamily="34" charset="0"/>
              </a:rPr>
              <a:t>Zaštita intelektualne </a:t>
            </a:r>
            <a:r>
              <a:rPr lang="sr-Latn-RS" sz="1200" noProof="1">
                <a:solidFill>
                  <a:srgbClr val="404040"/>
                </a:solidFill>
                <a:latin typeface="Century Gothic" panose="020B0502020202020204" pitchFamily="34" charset="0"/>
              </a:rPr>
              <a:t>svojine nije dovoljno ustaljena praksa </a:t>
            </a:r>
            <a:r>
              <a:rPr kumimoji="0" lang="sr-Latn-RS" sz="1200" b="0" i="0" u="none" strike="noStrike" kern="1200" cap="none" spc="0" normalizeH="0" baseline="0" noProof="1">
                <a:ln>
                  <a:noFill/>
                </a:ln>
                <a:solidFill>
                  <a:srgbClr val="404040"/>
                </a:solidFill>
                <a:effectLst/>
                <a:uLnTx/>
                <a:uFillTx/>
                <a:latin typeface="Century Gothic" panose="020B0502020202020204" pitchFamily="34" charset="0"/>
              </a:rPr>
              <a:t>među privrednicima u Srbiji, budući da se preduzeća retko upuštaju u bilo koju vrstu zaštite. Registrovanje žiga, ipak je nešto češće od drugih vrsta zaštite i najčešće ga praktikuju </a:t>
            </a:r>
            <a:r>
              <a:rPr kumimoji="0" lang="sr-Latn-RS" sz="1200" b="1" i="0" u="none" strike="noStrike" kern="1200" cap="none" spc="0" normalizeH="0" baseline="0" noProof="1">
                <a:ln>
                  <a:noFill/>
                </a:ln>
                <a:solidFill>
                  <a:srgbClr val="404040"/>
                </a:solidFill>
                <a:effectLst/>
                <a:uLnTx/>
                <a:uFillTx/>
                <a:latin typeface="Century Gothic" panose="020B0502020202020204" pitchFamily="34" charset="0"/>
              </a:rPr>
              <a:t>veća preduzeća i preduzeća koja se bave proizvodnjom. </a:t>
            </a:r>
            <a:r>
              <a:rPr lang="sr-Latn-RS" sz="1200" noProof="1">
                <a:solidFill>
                  <a:srgbClr val="404040"/>
                </a:solidFill>
                <a:latin typeface="Century Gothic" panose="020B0502020202020204" pitchFamily="34" charset="0"/>
              </a:rPr>
              <a:t>R</a:t>
            </a:r>
            <a:r>
              <a:rPr kumimoji="0" lang="sr-Latn-RS" sz="1200" b="0" i="0" u="none" strike="noStrike" kern="1200" cap="none" spc="0" normalizeH="0" baseline="0" noProof="1">
                <a:ln>
                  <a:noFill/>
                </a:ln>
                <a:solidFill>
                  <a:srgbClr val="404040"/>
                </a:solidFill>
                <a:effectLst/>
                <a:uLnTx/>
                <a:uFillTx/>
                <a:latin typeface="Century Gothic" panose="020B0502020202020204" pitchFamily="34" charset="0"/>
              </a:rPr>
              <a:t>egistrovanje žiga, industrijskog dizajna ili apliciranje na patent je ređe kod preduzeća koja posluju na lokalnom nivou.</a:t>
            </a:r>
          </a:p>
          <a:p>
            <a:pPr algn="just">
              <a:defRPr/>
            </a:pPr>
            <a:r>
              <a:rPr kumimoji="0" lang="sr-Latn-RS" sz="1200" i="0" u="none" strike="noStrike" kern="1200" cap="none" spc="0" normalizeH="0" noProof="1">
                <a:ln>
                  <a:noFill/>
                </a:ln>
                <a:solidFill>
                  <a:srgbClr val="404040"/>
                </a:solidFill>
                <a:effectLst/>
                <a:uLnTx/>
                <a:uFillTx/>
                <a:latin typeface="Century Gothic" panose="020B0502020202020204" pitchFamily="34" charset="0"/>
              </a:rPr>
              <a:t>Pojedine vrste zaštite intel</a:t>
            </a:r>
            <a:r>
              <a:rPr lang="sr-Latn-RS" sz="1200" noProof="1">
                <a:solidFill>
                  <a:srgbClr val="404040"/>
                </a:solidFill>
                <a:latin typeface="Century Gothic" panose="020B0502020202020204" pitchFamily="34" charset="0"/>
              </a:rPr>
              <a:t>ektualne svojine (registrovanje žiga, industrijskog dizajna, kupovina patenta) su češće među kompanijama koje su i inovatori i transformatori, a ređe među kompanijama koje nisu ni jedno ni drugo. </a:t>
            </a:r>
            <a:endParaRPr kumimoji="0" lang="sr-Latn-RS" sz="1200" i="0" u="none" strike="noStrike" kern="1200" cap="none" spc="0" normalizeH="0" noProof="1">
              <a:ln>
                <a:noFill/>
              </a:ln>
              <a:solidFill>
                <a:srgbClr val="404040"/>
              </a:solidFill>
              <a:effectLst/>
              <a:uLnTx/>
              <a:uFillTx/>
              <a:latin typeface="Century Gothic" panose="020B0502020202020204" pitchFamily="34" charset="0"/>
            </a:endParaRPr>
          </a:p>
          <a:p>
            <a:pPr marL="703263" indent="-79375" algn="just">
              <a:tabLst>
                <a:tab pos="981075" algn="l"/>
              </a:tabLst>
              <a:defRPr/>
            </a:pPr>
            <a:endParaRPr kumimoji="0" lang="sr-Latn-RS" sz="1200" b="0" i="0" u="none" strike="noStrike" kern="1200" cap="none" spc="0" normalizeH="0" baseline="0" noProof="1">
              <a:ln>
                <a:noFill/>
              </a:ln>
              <a:solidFill>
                <a:srgbClr val="FF0000"/>
              </a:solidFill>
              <a:effectLst/>
              <a:uLnTx/>
              <a:uFillTx/>
              <a:latin typeface="Century Gothic" panose="020B0502020202020204" pitchFamily="34" charset="0"/>
            </a:endParaRPr>
          </a:p>
        </p:txBody>
      </p:sp>
      <p:sp>
        <p:nvSpPr>
          <p:cNvPr id="7"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Da li je v</a:t>
            </a:r>
            <a:r>
              <a:rPr lang="sr-Latn-RS" sz="1800" dirty="0">
                <a:solidFill>
                  <a:srgbClr val="004B88"/>
                </a:solidFill>
                <a:latin typeface="Century Gothic" panose="020B0502020202020204" pitchFamily="34" charset="0"/>
              </a:rPr>
              <a:t>aše preduzeće:</a:t>
            </a:r>
            <a:endParaRPr lang="en-US" sz="18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2660235327"/>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p:cNvGraphicFramePr>
            <a:graphicFrameLocks noGrp="1"/>
          </p:cNvGraphicFramePr>
          <p:nvPr>
            <p:extLst>
              <p:ext uri="{D42A27DB-BD31-4B8C-83A1-F6EECF244321}">
                <p14:modId xmlns:p14="http://schemas.microsoft.com/office/powerpoint/2010/main" val="2098008347"/>
              </p:ext>
            </p:extLst>
          </p:nvPr>
        </p:nvGraphicFramePr>
        <p:xfrm>
          <a:off x="275208" y="1270657"/>
          <a:ext cx="11326970" cy="4419393"/>
        </p:xfrm>
        <a:graphic>
          <a:graphicData uri="http://schemas.openxmlformats.org/drawingml/2006/table">
            <a:tbl>
              <a:tblPr/>
              <a:tblGrid>
                <a:gridCol w="1476366">
                  <a:extLst>
                    <a:ext uri="{9D8B030D-6E8A-4147-A177-3AD203B41FA5}">
                      <a16:colId xmlns:a16="http://schemas.microsoft.com/office/drawing/2014/main" val="20000"/>
                    </a:ext>
                  </a:extLst>
                </a:gridCol>
                <a:gridCol w="339676">
                  <a:extLst>
                    <a:ext uri="{9D8B030D-6E8A-4147-A177-3AD203B41FA5}">
                      <a16:colId xmlns:a16="http://schemas.microsoft.com/office/drawing/2014/main" val="20001"/>
                    </a:ext>
                  </a:extLst>
                </a:gridCol>
                <a:gridCol w="339676">
                  <a:extLst>
                    <a:ext uri="{9D8B030D-6E8A-4147-A177-3AD203B41FA5}">
                      <a16:colId xmlns:a16="http://schemas.microsoft.com/office/drawing/2014/main" val="20002"/>
                    </a:ext>
                  </a:extLst>
                </a:gridCol>
                <a:gridCol w="339676">
                  <a:extLst>
                    <a:ext uri="{9D8B030D-6E8A-4147-A177-3AD203B41FA5}">
                      <a16:colId xmlns:a16="http://schemas.microsoft.com/office/drawing/2014/main" val="20003"/>
                    </a:ext>
                  </a:extLst>
                </a:gridCol>
                <a:gridCol w="339676">
                  <a:extLst>
                    <a:ext uri="{9D8B030D-6E8A-4147-A177-3AD203B41FA5}">
                      <a16:colId xmlns:a16="http://schemas.microsoft.com/office/drawing/2014/main" val="20004"/>
                    </a:ext>
                  </a:extLst>
                </a:gridCol>
                <a:gridCol w="339676">
                  <a:extLst>
                    <a:ext uri="{9D8B030D-6E8A-4147-A177-3AD203B41FA5}">
                      <a16:colId xmlns:a16="http://schemas.microsoft.com/office/drawing/2014/main" val="20005"/>
                    </a:ext>
                  </a:extLst>
                </a:gridCol>
                <a:gridCol w="339676">
                  <a:extLst>
                    <a:ext uri="{9D8B030D-6E8A-4147-A177-3AD203B41FA5}">
                      <a16:colId xmlns:a16="http://schemas.microsoft.com/office/drawing/2014/main" val="20006"/>
                    </a:ext>
                  </a:extLst>
                </a:gridCol>
                <a:gridCol w="339676">
                  <a:extLst>
                    <a:ext uri="{9D8B030D-6E8A-4147-A177-3AD203B41FA5}">
                      <a16:colId xmlns:a16="http://schemas.microsoft.com/office/drawing/2014/main" val="20007"/>
                    </a:ext>
                  </a:extLst>
                </a:gridCol>
                <a:gridCol w="339676">
                  <a:extLst>
                    <a:ext uri="{9D8B030D-6E8A-4147-A177-3AD203B41FA5}">
                      <a16:colId xmlns:a16="http://schemas.microsoft.com/office/drawing/2014/main" val="20008"/>
                    </a:ext>
                  </a:extLst>
                </a:gridCol>
                <a:gridCol w="339676">
                  <a:extLst>
                    <a:ext uri="{9D8B030D-6E8A-4147-A177-3AD203B41FA5}">
                      <a16:colId xmlns:a16="http://schemas.microsoft.com/office/drawing/2014/main" val="20009"/>
                    </a:ext>
                  </a:extLst>
                </a:gridCol>
                <a:gridCol w="339676">
                  <a:extLst>
                    <a:ext uri="{9D8B030D-6E8A-4147-A177-3AD203B41FA5}">
                      <a16:colId xmlns:a16="http://schemas.microsoft.com/office/drawing/2014/main" val="20010"/>
                    </a:ext>
                  </a:extLst>
                </a:gridCol>
                <a:gridCol w="339676">
                  <a:extLst>
                    <a:ext uri="{9D8B030D-6E8A-4147-A177-3AD203B41FA5}">
                      <a16:colId xmlns:a16="http://schemas.microsoft.com/office/drawing/2014/main" val="20011"/>
                    </a:ext>
                  </a:extLst>
                </a:gridCol>
                <a:gridCol w="339676">
                  <a:extLst>
                    <a:ext uri="{9D8B030D-6E8A-4147-A177-3AD203B41FA5}">
                      <a16:colId xmlns:a16="http://schemas.microsoft.com/office/drawing/2014/main" val="20012"/>
                    </a:ext>
                  </a:extLst>
                </a:gridCol>
                <a:gridCol w="339676">
                  <a:extLst>
                    <a:ext uri="{9D8B030D-6E8A-4147-A177-3AD203B41FA5}">
                      <a16:colId xmlns:a16="http://schemas.microsoft.com/office/drawing/2014/main" val="20013"/>
                    </a:ext>
                  </a:extLst>
                </a:gridCol>
                <a:gridCol w="339676">
                  <a:extLst>
                    <a:ext uri="{9D8B030D-6E8A-4147-A177-3AD203B41FA5}">
                      <a16:colId xmlns:a16="http://schemas.microsoft.com/office/drawing/2014/main" val="20014"/>
                    </a:ext>
                  </a:extLst>
                </a:gridCol>
                <a:gridCol w="339676">
                  <a:extLst>
                    <a:ext uri="{9D8B030D-6E8A-4147-A177-3AD203B41FA5}">
                      <a16:colId xmlns:a16="http://schemas.microsoft.com/office/drawing/2014/main" val="20015"/>
                    </a:ext>
                  </a:extLst>
                </a:gridCol>
                <a:gridCol w="339676">
                  <a:extLst>
                    <a:ext uri="{9D8B030D-6E8A-4147-A177-3AD203B41FA5}">
                      <a16:colId xmlns:a16="http://schemas.microsoft.com/office/drawing/2014/main" val="20016"/>
                    </a:ext>
                  </a:extLst>
                </a:gridCol>
                <a:gridCol w="339676">
                  <a:extLst>
                    <a:ext uri="{9D8B030D-6E8A-4147-A177-3AD203B41FA5}">
                      <a16:colId xmlns:a16="http://schemas.microsoft.com/office/drawing/2014/main" val="20017"/>
                    </a:ext>
                  </a:extLst>
                </a:gridCol>
                <a:gridCol w="339676">
                  <a:extLst>
                    <a:ext uri="{9D8B030D-6E8A-4147-A177-3AD203B41FA5}">
                      <a16:colId xmlns:a16="http://schemas.microsoft.com/office/drawing/2014/main" val="20018"/>
                    </a:ext>
                  </a:extLst>
                </a:gridCol>
                <a:gridCol w="339676">
                  <a:extLst>
                    <a:ext uri="{9D8B030D-6E8A-4147-A177-3AD203B41FA5}">
                      <a16:colId xmlns:a16="http://schemas.microsoft.com/office/drawing/2014/main" val="20019"/>
                    </a:ext>
                  </a:extLst>
                </a:gridCol>
                <a:gridCol w="339676">
                  <a:extLst>
                    <a:ext uri="{9D8B030D-6E8A-4147-A177-3AD203B41FA5}">
                      <a16:colId xmlns:a16="http://schemas.microsoft.com/office/drawing/2014/main" val="20020"/>
                    </a:ext>
                  </a:extLst>
                </a:gridCol>
                <a:gridCol w="339676">
                  <a:extLst>
                    <a:ext uri="{9D8B030D-6E8A-4147-A177-3AD203B41FA5}">
                      <a16:colId xmlns:a16="http://schemas.microsoft.com/office/drawing/2014/main" val="20021"/>
                    </a:ext>
                  </a:extLst>
                </a:gridCol>
                <a:gridCol w="339676">
                  <a:extLst>
                    <a:ext uri="{9D8B030D-6E8A-4147-A177-3AD203B41FA5}">
                      <a16:colId xmlns:a16="http://schemas.microsoft.com/office/drawing/2014/main" val="20022"/>
                    </a:ext>
                  </a:extLst>
                </a:gridCol>
                <a:gridCol w="339676">
                  <a:extLst>
                    <a:ext uri="{9D8B030D-6E8A-4147-A177-3AD203B41FA5}">
                      <a16:colId xmlns:a16="http://schemas.microsoft.com/office/drawing/2014/main" val="20023"/>
                    </a:ext>
                  </a:extLst>
                </a:gridCol>
                <a:gridCol w="339676">
                  <a:extLst>
                    <a:ext uri="{9D8B030D-6E8A-4147-A177-3AD203B41FA5}">
                      <a16:colId xmlns:a16="http://schemas.microsoft.com/office/drawing/2014/main" val="20024"/>
                    </a:ext>
                  </a:extLst>
                </a:gridCol>
                <a:gridCol w="339676">
                  <a:extLst>
                    <a:ext uri="{9D8B030D-6E8A-4147-A177-3AD203B41FA5}">
                      <a16:colId xmlns:a16="http://schemas.microsoft.com/office/drawing/2014/main" val="20025"/>
                    </a:ext>
                  </a:extLst>
                </a:gridCol>
                <a:gridCol w="339676">
                  <a:extLst>
                    <a:ext uri="{9D8B030D-6E8A-4147-A177-3AD203B41FA5}">
                      <a16:colId xmlns:a16="http://schemas.microsoft.com/office/drawing/2014/main" val="20026"/>
                    </a:ext>
                  </a:extLst>
                </a:gridCol>
                <a:gridCol w="339676">
                  <a:extLst>
                    <a:ext uri="{9D8B030D-6E8A-4147-A177-3AD203B41FA5}">
                      <a16:colId xmlns:a16="http://schemas.microsoft.com/office/drawing/2014/main" val="20027"/>
                    </a:ext>
                  </a:extLst>
                </a:gridCol>
                <a:gridCol w="339676">
                  <a:extLst>
                    <a:ext uri="{9D8B030D-6E8A-4147-A177-3AD203B41FA5}">
                      <a16:colId xmlns:a16="http://schemas.microsoft.com/office/drawing/2014/main" val="20028"/>
                    </a:ext>
                  </a:extLst>
                </a:gridCol>
                <a:gridCol w="339676">
                  <a:extLst>
                    <a:ext uri="{9D8B030D-6E8A-4147-A177-3AD203B41FA5}">
                      <a16:colId xmlns:a16="http://schemas.microsoft.com/office/drawing/2014/main" val="20029"/>
                    </a:ext>
                  </a:extLst>
                </a:gridCol>
              </a:tblGrid>
              <a:tr h="688615">
                <a:tc>
                  <a:txBody>
                    <a:bodyPr/>
                    <a:lstStyle/>
                    <a:p>
                      <a:pPr algn="l" fontAlgn="ctr"/>
                      <a:endParaRPr lang="en-US" sz="800" b="0" i="0" u="none" strike="noStrike" dirty="0">
                        <a:solidFill>
                          <a:srgbClr val="9933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dirty="0" err="1">
                          <a:solidFill>
                            <a:srgbClr val="000000"/>
                          </a:solidFill>
                          <a:latin typeface="Century Gothic" panose="020B0502020202020204" pitchFamily="34" charset="0"/>
                        </a:rPr>
                        <a:t>Veličina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preduzeća</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en-US" sz="800" b="0" i="0" u="none" strike="noStrike">
                          <a:solidFill>
                            <a:srgbClr val="000000"/>
                          </a:solidFill>
                          <a:latin typeface="Century Gothic" panose="020B0502020202020204" pitchFamily="34" charset="0"/>
                        </a:rPr>
                        <a:t>Teritorija poslovanja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sr-Latn-BA" sz="800" b="0" i="0" u="none" strike="noStrike" dirty="0">
                          <a:solidFill>
                            <a:srgbClr val="000000"/>
                          </a:solidFill>
                          <a:latin typeface="Century Gothic" panose="020B0502020202020204" pitchFamily="34" charset="0"/>
                        </a:rPr>
                        <a:t>(ne)inovatori/(ne)transformatori</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Delatnost</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Osnivanje firme</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Grupa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788971">
                <a:tc>
                  <a:txBody>
                    <a:bodyPr/>
                    <a:lstStyle/>
                    <a:p>
                      <a:pPr algn="l"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Total</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Srednje</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Malo</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Nacionalni nivo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sr-Latn-BA" sz="800" b="0" i="0" u="none" strike="noStrike" dirty="0">
                          <a:solidFill>
                            <a:srgbClr val="000000"/>
                          </a:solidFill>
                          <a:latin typeface="Century Gothic" panose="020B0502020202020204" pitchFamily="34" charset="0"/>
                        </a:rPr>
                        <a:t>Samo inovacije</a:t>
                      </a:r>
                      <a:endParaRPr lang="en-US" sz="800" b="0" i="0" u="none" strike="noStrike" dirty="0">
                        <a:solidFill>
                          <a:srgbClr val="000000"/>
                        </a:solidFill>
                        <a:latin typeface="Century Gothic" panose="020B0502020202020204" pitchFamily="34" charset="0"/>
                      </a:endParaRP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sr-Latn-BA" sz="800" b="0" i="0" u="none" strike="noStrike" dirty="0">
                          <a:solidFill>
                            <a:srgbClr val="000000"/>
                          </a:solidFill>
                          <a:latin typeface="Century Gothic" panose="020B0502020202020204" pitchFamily="34" charset="0"/>
                        </a:rPr>
                        <a:t>I inovatori i digitalizacija</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sr-Latn-BA" sz="800" b="0" i="0" u="none" strike="noStrike" dirty="0">
                          <a:solidFill>
                            <a:srgbClr val="000000"/>
                          </a:solidFill>
                          <a:latin typeface="Century Gothic" panose="020B0502020202020204" pitchFamily="34" charset="0"/>
                        </a:rPr>
                        <a:t>Samo digitalizacija</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sr-Latn-BA" sz="800" b="0" i="0" u="none" strike="noStrike" dirty="0">
                          <a:solidFill>
                            <a:srgbClr val="000000"/>
                          </a:solidFill>
                          <a:latin typeface="Century Gothic" panose="020B0502020202020204" pitchFamily="34" charset="0"/>
                        </a:rPr>
                        <a:t>Ništa</a:t>
                      </a:r>
                      <a:endParaRPr lang="en-US" sz="800" b="0" i="0" u="none" strike="noStrike" dirty="0">
                        <a:solidFill>
                          <a:srgbClr val="000000"/>
                        </a:solidFill>
                        <a:latin typeface="Century Gothic" panose="020B0502020202020204" pitchFamily="34" charset="0"/>
                      </a:endParaRP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 god.</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Samo inovacija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Inovacija i digitalizacija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Samo digitalizacija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Nijedno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160144">
                <a:tc>
                  <a:txBody>
                    <a:bodyPr/>
                    <a:lstStyle/>
                    <a:p>
                      <a:pPr algn="ctr" fontAlgn="ctr"/>
                      <a:r>
                        <a:rPr lang="en-US" sz="8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833</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30</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30</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99</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674</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320</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513</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475</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118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147</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44</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21</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sr-Latn-BA" sz="800" b="0" i="0" u="none" strike="noStrike" dirty="0">
                          <a:solidFill>
                            <a:srgbClr val="FFFFFF"/>
                          </a:solidFill>
                          <a:latin typeface="Century Gothic" panose="020B0502020202020204" pitchFamily="34" charset="0"/>
                        </a:rPr>
                        <a:t>117</a:t>
                      </a:r>
                      <a:endParaRPr lang="en-US" sz="800" b="0" i="0" u="none" strike="noStrike" dirty="0">
                        <a:solidFill>
                          <a:srgbClr val="FFFFFF"/>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sr-Latn-BA" sz="800" b="0" i="0" u="none" strike="noStrike" dirty="0">
                          <a:solidFill>
                            <a:srgbClr val="FFFFFF"/>
                          </a:solidFill>
                          <a:latin typeface="Century Gothic" panose="020B0502020202020204" pitchFamily="34" charset="0"/>
                        </a:rPr>
                        <a:t>215</a:t>
                      </a:r>
                      <a:endParaRPr lang="en-US" sz="800" b="0" i="0" u="none" strike="noStrike" dirty="0">
                        <a:solidFill>
                          <a:srgbClr val="FFFFFF"/>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sr-Latn-BA" sz="800" b="0" i="0" u="none" strike="noStrike" dirty="0">
                          <a:solidFill>
                            <a:srgbClr val="FFFFFF"/>
                          </a:solidFill>
                          <a:latin typeface="Century Gothic" panose="020B0502020202020204" pitchFamily="34" charset="0"/>
                        </a:rPr>
                        <a:t>94</a:t>
                      </a:r>
                      <a:endParaRPr lang="en-US" sz="800" b="0" i="0" u="none" strike="noStrike" dirty="0">
                        <a:solidFill>
                          <a:srgbClr val="FFFFFF"/>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sr-Latn-BA" sz="800" b="0" i="0" u="none" strike="noStrike" dirty="0">
                          <a:solidFill>
                            <a:srgbClr val="FFFFFF"/>
                          </a:solidFill>
                          <a:latin typeface="Century Gothic" panose="020B0502020202020204" pitchFamily="34" charset="0"/>
                        </a:rPr>
                        <a:t>407</a:t>
                      </a:r>
                      <a:endParaRPr lang="en-US" sz="800" b="0" i="0" u="none" strike="noStrike" dirty="0">
                        <a:solidFill>
                          <a:srgbClr val="FFFFFF"/>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108</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238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392</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95</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45</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53</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236</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452</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117</a:t>
                      </a:r>
                    </a:p>
                  </a:txBody>
                  <a:tcPr marL="4003" marR="4003" marT="4003" marB="0" anchor="ctr">
                    <a:lnL w="19050" cap="flat" cmpd="sng" algn="ctr">
                      <a:solidFill>
                        <a:schemeClr val="tx1"/>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215</a:t>
                      </a:r>
                    </a:p>
                  </a:txBody>
                  <a:tcPr marL="4003" marR="4003" marT="40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94</a:t>
                      </a:r>
                    </a:p>
                  </a:txBody>
                  <a:tcPr marL="4003" marR="4003" marT="40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407</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268507">
                <a:tc>
                  <a:txBody>
                    <a:bodyPr/>
                    <a:lstStyle/>
                    <a:p>
                      <a:pPr algn="r" fontAlgn="ctr"/>
                      <a:endParaRPr lang="en-US" sz="800" b="0"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(A)</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(F)</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(G)</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428650">
                <a:tc>
                  <a:txBody>
                    <a:bodyPr/>
                    <a:lstStyle/>
                    <a:p>
                      <a:pPr algn="l" fontAlgn="ctr"/>
                      <a:r>
                        <a:rPr lang="en-US" sz="800" b="0" i="0" u="none" strike="noStrike">
                          <a:solidFill>
                            <a:srgbClr val="000000"/>
                          </a:solidFill>
                          <a:latin typeface="Century Gothic" panose="020B0502020202020204" pitchFamily="34" charset="0"/>
                        </a:rPr>
                        <a:t>Apliciralo za patent</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3,3</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6,7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1,6</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0,8</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4,2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US" sz="800" b="0" i="0" u="none" strike="noStrike" kern="1200" dirty="0">
                          <a:solidFill>
                            <a:srgbClr val="000000"/>
                          </a:solidFill>
                          <a:latin typeface="Century Gothic" panose="020B0502020202020204" pitchFamily="34" charset="0"/>
                          <a:ea typeface="+mn-ea"/>
                          <a:cs typeface="+mn-cs"/>
                        </a:rPr>
                        <a:t>0.9</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US" sz="800" b="0" i="0" u="none" strike="noStrike" kern="1200" dirty="0">
                          <a:solidFill>
                            <a:srgbClr val="000000"/>
                          </a:solidFill>
                          <a:latin typeface="Century Gothic" panose="020B0502020202020204" pitchFamily="34" charset="0"/>
                          <a:ea typeface="+mn-ea"/>
                          <a:cs typeface="+mn-cs"/>
                        </a:rPr>
                        <a:t>2.8</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US" sz="800" b="0" i="0" u="none" strike="noStrike" kern="1200">
                          <a:solidFill>
                            <a:srgbClr val="000000"/>
                          </a:solidFill>
                          <a:latin typeface="Century Gothic" panose="020B0502020202020204" pitchFamily="34" charset="0"/>
                          <a:ea typeface="+mn-ea"/>
                          <a:cs typeface="+mn-cs"/>
                        </a:rPr>
                        <a:t>4.3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US" sz="800" b="0" i="0" u="none" strike="noStrike" kern="1200" dirty="0">
                          <a:solidFill>
                            <a:srgbClr val="000000"/>
                          </a:solidFill>
                          <a:latin typeface="Century Gothic" panose="020B0502020202020204" pitchFamily="34" charset="0"/>
                          <a:ea typeface="+mn-ea"/>
                          <a:cs typeface="+mn-cs"/>
                        </a:rPr>
                        <a:t>1.5</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r>
                        <a:rPr lang="en-US" sz="800" b="0" i="0" u="none" strike="noStrike" dirty="0">
                          <a:solidFill>
                            <a:srgbClr val="000000"/>
                          </a:solidFill>
                          <a:latin typeface="Century Gothic" panose="020B0502020202020204" pitchFamily="34" charset="0"/>
                        </a:rPr>
                        <a:t>.</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428650">
                <a:tc>
                  <a:txBody>
                    <a:bodyPr/>
                    <a:lstStyle/>
                    <a:p>
                      <a:pPr algn="l" fontAlgn="ctr"/>
                      <a:r>
                        <a:rPr lang="en-US" sz="800" b="0" i="0" u="none" strike="noStrike">
                          <a:solidFill>
                            <a:srgbClr val="000000"/>
                          </a:solidFill>
                          <a:latin typeface="Century Gothic" panose="020B0502020202020204" pitchFamily="34" charset="0"/>
                        </a:rPr>
                        <a:t>Registrovalo industrijski dizajn</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2,4</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26,7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D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1,8</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1,1</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dirty="0">
                          <a:solidFill>
                            <a:srgbClr val="000000"/>
                          </a:solidFill>
                          <a:latin typeface="Century Gothic" panose="020B0502020202020204" pitchFamily="34" charset="0"/>
                        </a:rPr>
                        <a:t>1,7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14,3</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marL="0" algn="ctr" defTabSz="914400" rtl="0" eaLnBrk="1" fontAlgn="ctr" latinLnBrk="0" hangingPunct="1"/>
                      <a:r>
                        <a:rPr lang="en-US" sz="800" b="0" i="0" u="none" strike="noStrike" kern="1200">
                          <a:solidFill>
                            <a:srgbClr val="000000"/>
                          </a:solidFill>
                          <a:latin typeface="Century Gothic" panose="020B0502020202020204" pitchFamily="34" charset="0"/>
                          <a:ea typeface="+mn-ea"/>
                          <a:cs typeface="+mn-cs"/>
                        </a:rPr>
                        <a:t>1.7</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US" sz="800" b="0" i="0" u="none" strike="noStrike" kern="1200" dirty="0">
                          <a:solidFill>
                            <a:schemeClr val="bg1"/>
                          </a:solidFill>
                          <a:latin typeface="Century Gothic" panose="020B0502020202020204" pitchFamily="34" charset="0"/>
                          <a:ea typeface="+mn-ea"/>
                          <a:cs typeface="+mn-cs"/>
                        </a:rPr>
                        <a:t>6.5</a:t>
                      </a:r>
                      <a:endParaRPr lang="sr-Latn-BA" sz="800" b="0" i="0" u="none" strike="noStrike" kern="1200" dirty="0">
                        <a:solidFill>
                          <a:schemeClr val="bg1"/>
                        </a:solidFill>
                        <a:latin typeface="Century Gothic" panose="020B0502020202020204" pitchFamily="34" charset="0"/>
                        <a:ea typeface="+mn-ea"/>
                        <a:cs typeface="+mn-cs"/>
                      </a:endParaRPr>
                    </a:p>
                    <a:p>
                      <a:pPr marL="0" algn="ctr" defTabSz="914400" rtl="0" eaLnBrk="1" fontAlgn="ctr" latinLnBrk="0" hangingPunct="1"/>
                      <a:r>
                        <a:rPr lang="sr-Latn-BA" sz="800" b="0" i="0" u="none" strike="noStrike" kern="1200" dirty="0">
                          <a:solidFill>
                            <a:schemeClr val="bg1"/>
                          </a:solidFill>
                          <a:latin typeface="Century Gothic" panose="020B0502020202020204" pitchFamily="34" charset="0"/>
                          <a:ea typeface="+mn-ea"/>
                          <a:cs typeface="+mn-cs"/>
                        </a:rPr>
                        <a:t>AE</a:t>
                      </a:r>
                      <a:endParaRPr lang="en-US" sz="800" b="0" i="0" u="none" strike="noStrike" kern="1200" dirty="0">
                        <a:solidFill>
                          <a:schemeClr val="bg1"/>
                        </a:solidFill>
                        <a:latin typeface="Century Gothic" panose="020B0502020202020204" pitchFamily="34" charset="0"/>
                        <a:ea typeface="+mn-ea"/>
                        <a:cs typeface="+mn-cs"/>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marL="0" algn="ctr" defTabSz="914400" rtl="0" eaLnBrk="1" fontAlgn="ctr" latinLnBrk="0" hangingPunct="1"/>
                      <a:r>
                        <a:rPr lang="en-US" sz="800" b="0" i="0" u="none" strike="noStrike" kern="1200" dirty="0">
                          <a:solidFill>
                            <a:srgbClr val="000000"/>
                          </a:solidFill>
                          <a:latin typeface="Century Gothic" panose="020B0502020202020204" pitchFamily="34" charset="0"/>
                          <a:ea typeface="+mn-ea"/>
                          <a:cs typeface="+mn-cs"/>
                        </a:rPr>
                        <a:t>1.1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US" sz="800" b="1" i="0" u="none" strike="noStrike" kern="1200" dirty="0">
                          <a:solidFill>
                            <a:schemeClr val="bg1"/>
                          </a:solidFill>
                          <a:latin typeface="Century Gothic" panose="020B0502020202020204" pitchFamily="34" charset="0"/>
                          <a:ea typeface="+mn-ea"/>
                          <a:cs typeface="+mn-cs"/>
                        </a:rPr>
                        <a:t>0.7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4,6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1,8</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r>
                        <a:rPr lang="en-US" sz="800" b="0" i="0" u="none" strike="noStrike">
                          <a:solidFill>
                            <a:srgbClr val="000000"/>
                          </a:solidFill>
                          <a:latin typeface="Century Gothic" panose="020B0502020202020204" pitchFamily="34" charset="0"/>
                        </a:rPr>
                        <a:t>.</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6,5</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0,7</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extLst>
                  <a:ext uri="{0D108BD9-81ED-4DB2-BD59-A6C34878D82A}">
                    <a16:rowId xmlns:a16="http://schemas.microsoft.com/office/drawing/2014/main" val="10005"/>
                  </a:ext>
                </a:extLst>
              </a:tr>
              <a:tr h="428650">
                <a:tc>
                  <a:txBody>
                    <a:bodyPr/>
                    <a:lstStyle/>
                    <a:p>
                      <a:pPr algn="l" fontAlgn="ctr"/>
                      <a:r>
                        <a:rPr lang="en-US" sz="800" b="0" i="0" u="none" strike="noStrike" dirty="0" err="1">
                          <a:solidFill>
                            <a:srgbClr val="000000"/>
                          </a:solidFill>
                          <a:latin typeface="Century Gothic" panose="020B0502020202020204" pitchFamily="34" charset="0"/>
                        </a:rPr>
                        <a:t>Registrovalo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žig</a:t>
                      </a:r>
                      <a:endParaRPr lang="en-US" sz="800" b="0"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4,4</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33,3</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D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10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9,1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2,2</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7,2</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C</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2,7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2,1</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6,1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10,7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9,1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23,8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marL="0" algn="ctr" defTabSz="914400" rtl="0" eaLnBrk="1" fontAlgn="ctr" latinLnBrk="0" hangingPunct="1"/>
                      <a:r>
                        <a:rPr lang="en-US" sz="800" b="0" i="0" u="none" strike="noStrike" kern="1200" dirty="0">
                          <a:solidFill>
                            <a:srgbClr val="000000"/>
                          </a:solidFill>
                          <a:latin typeface="Century Gothic" panose="020B0502020202020204" pitchFamily="34" charset="0"/>
                          <a:ea typeface="+mn-ea"/>
                          <a:cs typeface="+mn-cs"/>
                        </a:rPr>
                        <a:t>1.7</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US" sz="800" b="0" i="0" u="none" strike="noStrike" kern="1200" dirty="0">
                          <a:solidFill>
                            <a:schemeClr val="bg1"/>
                          </a:solidFill>
                          <a:latin typeface="Century Gothic" panose="020B0502020202020204" pitchFamily="34" charset="0"/>
                          <a:ea typeface="+mn-ea"/>
                          <a:cs typeface="+mn-cs"/>
                        </a:rPr>
                        <a:t>10.7</a:t>
                      </a:r>
                      <a:endParaRPr lang="sr-Latn-BA" sz="800" b="0" i="0" u="none" strike="noStrike" kern="1200" dirty="0">
                        <a:solidFill>
                          <a:schemeClr val="bg1"/>
                        </a:solidFill>
                        <a:latin typeface="Century Gothic" panose="020B0502020202020204" pitchFamily="34" charset="0"/>
                        <a:ea typeface="+mn-ea"/>
                        <a:cs typeface="+mn-cs"/>
                      </a:endParaRPr>
                    </a:p>
                    <a:p>
                      <a:pPr marL="0" algn="ctr" defTabSz="914400" rtl="0" eaLnBrk="1" fontAlgn="ctr" latinLnBrk="0" hangingPunct="1"/>
                      <a:r>
                        <a:rPr lang="sr-Latn-BA" sz="800" b="0" i="0" u="none" strike="noStrike" kern="1200" dirty="0">
                          <a:solidFill>
                            <a:schemeClr val="bg1"/>
                          </a:solidFill>
                          <a:latin typeface="Century Gothic" panose="020B0502020202020204" pitchFamily="34" charset="0"/>
                          <a:ea typeface="+mn-ea"/>
                          <a:cs typeface="+mn-cs"/>
                        </a:rPr>
                        <a:t>AEB</a:t>
                      </a:r>
                      <a:endParaRPr lang="en-US" sz="800" b="0" i="0" u="none" strike="noStrike" kern="1200" dirty="0">
                        <a:solidFill>
                          <a:schemeClr val="bg1"/>
                        </a:solidFill>
                        <a:latin typeface="Century Gothic" panose="020B0502020202020204" pitchFamily="34" charset="0"/>
                        <a:ea typeface="+mn-ea"/>
                        <a:cs typeface="+mn-cs"/>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marL="0" algn="ctr" defTabSz="914400" rtl="0" eaLnBrk="1" fontAlgn="ctr" latinLnBrk="0" hangingPunct="1"/>
                      <a:r>
                        <a:rPr lang="en-US" sz="800" b="0" i="0" u="none" strike="noStrike" kern="1200" dirty="0">
                          <a:solidFill>
                            <a:srgbClr val="000000"/>
                          </a:solidFill>
                          <a:latin typeface="Century Gothic" panose="020B0502020202020204" pitchFamily="34" charset="0"/>
                          <a:ea typeface="+mn-ea"/>
                          <a:cs typeface="+mn-cs"/>
                        </a:rPr>
                        <a:t>5.3</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US" sz="800" b="1" i="0" u="none" strike="noStrike" kern="1200" dirty="0">
                          <a:solidFill>
                            <a:schemeClr val="bg1"/>
                          </a:solidFill>
                          <a:latin typeface="Century Gothic" panose="020B0502020202020204" pitchFamily="34" charset="0"/>
                          <a:ea typeface="+mn-ea"/>
                          <a:cs typeface="+mn-cs"/>
                        </a:rPr>
                        <a:t>1.7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1" i="0" u="none" strike="noStrike" dirty="0">
                          <a:solidFill>
                            <a:schemeClr val="bg1"/>
                          </a:solidFill>
                          <a:latin typeface="Century Gothic" panose="020B0502020202020204" pitchFamily="34" charset="0"/>
                        </a:rPr>
                        <a:t>10,2</a:t>
                      </a:r>
                      <a:br>
                        <a:rPr lang="en-US" sz="800" b="1" i="0" u="none" strike="noStrike" dirty="0">
                          <a:solidFill>
                            <a:schemeClr val="bg1"/>
                          </a:solidFill>
                          <a:latin typeface="Century Gothic" panose="020B0502020202020204" pitchFamily="34" charset="0"/>
                        </a:rPr>
                      </a:br>
                      <a:r>
                        <a:rPr lang="en-US" sz="800" b="0" i="0" u="none" strike="noStrike" dirty="0">
                          <a:solidFill>
                            <a:srgbClr val="FFFFFF"/>
                          </a:solidFill>
                          <a:latin typeface="Century Gothic" panose="020B0502020202020204" pitchFamily="34" charset="0"/>
                        </a:rPr>
                        <a:t>A</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7,5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1,3</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5,5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10,7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1,7</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extLst>
                  <a:ext uri="{0D108BD9-81ED-4DB2-BD59-A6C34878D82A}">
                    <a16:rowId xmlns:a16="http://schemas.microsoft.com/office/drawing/2014/main" val="10006"/>
                  </a:ext>
                </a:extLst>
              </a:tr>
              <a:tr h="428650">
                <a:tc>
                  <a:txBody>
                    <a:bodyPr/>
                    <a:lstStyle/>
                    <a:p>
                      <a:pPr algn="l" fontAlgn="ctr"/>
                      <a:r>
                        <a:rPr lang="en-US" sz="800" b="0" i="0" u="none" strike="noStrike" dirty="0" err="1">
                          <a:solidFill>
                            <a:srgbClr val="000000"/>
                          </a:solidFill>
                          <a:latin typeface="Century Gothic" panose="020B0502020202020204" pitchFamily="34" charset="0"/>
                        </a:rPr>
                        <a:t>Licenciralo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ili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prodalo</a:t>
                      </a:r>
                      <a:r>
                        <a:rPr lang="en-US" sz="800" b="0" i="0" u="none" strike="noStrike" dirty="0">
                          <a:solidFill>
                            <a:srgbClr val="000000"/>
                          </a:solidFill>
                          <a:latin typeface="Century Gothic" panose="020B0502020202020204" pitchFamily="34" charset="0"/>
                        </a:rPr>
                        <a:t> patent, </a:t>
                      </a:r>
                      <a:r>
                        <a:rPr lang="en-US" sz="800" b="0" i="0" u="none" strike="noStrike" dirty="0" err="1">
                          <a:solidFill>
                            <a:srgbClr val="000000"/>
                          </a:solidFill>
                          <a:latin typeface="Century Gothic" panose="020B0502020202020204" pitchFamily="34" charset="0"/>
                        </a:rPr>
                        <a:t>pravo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industrijski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dizajn</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ili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žig</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drugom</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preduzeću</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univerzitetu</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ili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istraživačkom</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institutu</a:t>
                      </a:r>
                      <a:r>
                        <a:rPr lang="en-US" sz="800" b="0" i="0" u="none" strike="noStrike" dirty="0">
                          <a:solidFill>
                            <a:srgbClr val="000000"/>
                          </a:solidFill>
                          <a:latin typeface="Century Gothic" panose="020B0502020202020204" pitchFamily="34" charset="0"/>
                        </a:rPr>
                        <a:t>?</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r>
                        <a:rPr lang="en-US" sz="800" b="0" i="0" u="none" strike="noStrike">
                          <a:solidFill>
                            <a:srgbClr val="000000"/>
                          </a:solidFill>
                          <a:latin typeface="Century Gothic" panose="020B0502020202020204" pitchFamily="34" charset="0"/>
                        </a:rPr>
                        <a:t>.</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r>
                        <a:rPr lang="en-US" sz="800" b="0" i="0" u="none" strike="noStrike">
                          <a:solidFill>
                            <a:srgbClr val="000000"/>
                          </a:solidFill>
                          <a:latin typeface="Century Gothic" panose="020B0502020202020204" pitchFamily="34" charset="0"/>
                        </a:rPr>
                        <a:t>.</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r>
                        <a:rPr lang="en-US" sz="800" b="0" i="0" u="none" strike="noStrike">
                          <a:solidFill>
                            <a:srgbClr val="000000"/>
                          </a:solidFill>
                          <a:latin typeface="Century Gothic" panose="020B0502020202020204" pitchFamily="34" charset="0"/>
                        </a:rPr>
                        <a:t>.</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r>
                        <a:rPr lang="en-US" sz="800" b="0" i="0" u="none" strike="noStrike">
                          <a:solidFill>
                            <a:srgbClr val="000000"/>
                          </a:solidFill>
                          <a:latin typeface="Century Gothic" panose="020B0502020202020204" pitchFamily="34" charset="0"/>
                        </a:rPr>
                        <a:t>.</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US" sz="800" b="0" i="0" u="none" strike="noStrike" kern="1200">
                          <a:solidFill>
                            <a:srgbClr val="000000"/>
                          </a:solidFill>
                          <a:latin typeface="Century Gothic" panose="020B0502020202020204" pitchFamily="34" charset="0"/>
                          <a:ea typeface="+mn-ea"/>
                          <a:cs typeface="+mn-cs"/>
                        </a:rPr>
                        <a:t>0.9</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US" sz="800" b="0" i="0" u="none" strike="noStrike" kern="1200">
                          <a:solidFill>
                            <a:srgbClr val="000000"/>
                          </a:solidFill>
                          <a:latin typeface="Century Gothic" panose="020B0502020202020204" pitchFamily="34" charset="0"/>
                          <a:ea typeface="+mn-ea"/>
                          <a:cs typeface="+mn-cs"/>
                        </a:rPr>
                        <a:t>1.4</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US" sz="800" b="0" i="0" u="none" strike="noStrike" kern="1200">
                          <a:solidFill>
                            <a:srgbClr val="000000"/>
                          </a:solidFill>
                          <a:latin typeface="Century Gothic" panose="020B0502020202020204" pitchFamily="34" charset="0"/>
                          <a:ea typeface="+mn-ea"/>
                          <a:cs typeface="+mn-cs"/>
                        </a:rPr>
                        <a:t>1.1</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marL="0" algn="ctr" defTabSz="914400" rtl="0" eaLnBrk="1" fontAlgn="ctr" latinLnBrk="0" hangingPunct="1"/>
                      <a:r>
                        <a:rPr lang="en-US" sz="800" b="0" i="0" u="none" strike="noStrike" kern="1200" dirty="0">
                          <a:solidFill>
                            <a:srgbClr val="000000"/>
                          </a:solidFill>
                          <a:latin typeface="Century Gothic" panose="020B0502020202020204" pitchFamily="34" charset="0"/>
                          <a:ea typeface="+mn-ea"/>
                          <a:cs typeface="+mn-cs"/>
                        </a:rPr>
                        <a:t>1</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r>
                        <a:rPr lang="en-US" sz="800" b="0" i="0" u="none" strike="noStrike" dirty="0">
                          <a:solidFill>
                            <a:srgbClr val="000000"/>
                          </a:solidFill>
                          <a:latin typeface="Century Gothic" panose="020B0502020202020204" pitchFamily="34" charset="0"/>
                        </a:rPr>
                        <a:t>.</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0,5</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6,3</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D</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2,2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r>
                        <a:rPr lang="en-US" sz="800" b="0" i="0" u="none" strike="noStrike">
                          <a:solidFill>
                            <a:srgbClr val="000000"/>
                          </a:solidFill>
                          <a:latin typeface="Century Gothic" panose="020B0502020202020204" pitchFamily="34" charset="0"/>
                        </a:rPr>
                        <a:t>.</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1,4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r h="428650">
                <a:tc>
                  <a:txBody>
                    <a:bodyPr/>
                    <a:lstStyle/>
                    <a:p>
                      <a:pPr algn="l" fontAlgn="ctr"/>
                      <a:r>
                        <a:rPr lang="en-US" sz="800" b="0" i="0" u="none" strike="noStrike" dirty="0" err="1">
                          <a:solidFill>
                            <a:srgbClr val="000000"/>
                          </a:solidFill>
                          <a:latin typeface="Century Gothic" panose="020B0502020202020204" pitchFamily="34" charset="0"/>
                        </a:rPr>
                        <a:t>Kupilo</a:t>
                      </a:r>
                      <a:r>
                        <a:rPr lang="en-US" sz="800" b="0" i="0" u="none" strike="noStrike" dirty="0">
                          <a:solidFill>
                            <a:srgbClr val="000000"/>
                          </a:solidFill>
                          <a:latin typeface="Century Gothic" panose="020B0502020202020204" pitchFamily="34" charset="0"/>
                        </a:rPr>
                        <a:t> patent </a:t>
                      </a:r>
                      <a:r>
                        <a:rPr lang="en-US" sz="800" b="0" i="0" u="none" strike="noStrike" dirty="0" err="1">
                          <a:solidFill>
                            <a:srgbClr val="000000"/>
                          </a:solidFill>
                          <a:latin typeface="Century Gothic" panose="020B0502020202020204" pitchFamily="34" charset="0"/>
                        </a:rPr>
                        <a:t>ili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licencu</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industrijski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dizajn</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autorsko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pravo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ili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žig</a:t>
                      </a:r>
                      <a:r>
                        <a:rPr lang="en-US" sz="800" b="0" i="0" u="none" strike="noStrike" dirty="0">
                          <a:solidFill>
                            <a:srgbClr val="000000"/>
                          </a:solidFill>
                          <a:latin typeface="Century Gothic" panose="020B0502020202020204" pitchFamily="34" charset="0"/>
                        </a:rPr>
                        <a:t> od </a:t>
                      </a:r>
                      <a:r>
                        <a:rPr lang="en-US" sz="800" b="0" i="0" u="none" strike="noStrike" dirty="0" err="1">
                          <a:solidFill>
                            <a:srgbClr val="000000"/>
                          </a:solidFill>
                          <a:latin typeface="Century Gothic" panose="020B0502020202020204" pitchFamily="34" charset="0"/>
                        </a:rPr>
                        <a:t>drugog</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preuzeća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univerziteta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ili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instraživačkog</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instituta</a:t>
                      </a:r>
                      <a:r>
                        <a:rPr lang="en-US" sz="800" b="0" i="0" u="none" strike="noStrike" dirty="0">
                          <a:solidFill>
                            <a:srgbClr val="000000"/>
                          </a:solidFill>
                          <a:latin typeface="Century Gothic" panose="020B0502020202020204" pitchFamily="34" charset="0"/>
                        </a:rPr>
                        <a:t>?</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chemeClr val="bg1"/>
                          </a:solidFill>
                          <a:latin typeface="Century Gothic" panose="020B0502020202020204" pitchFamily="34" charset="0"/>
                        </a:rPr>
                        <a:t>10</a:t>
                      </a:r>
                      <a:br>
                        <a:rPr lang="en-US" sz="800" b="0" i="0" u="none" strike="noStrike" dirty="0">
                          <a:solidFill>
                            <a:schemeClr val="bg1"/>
                          </a:solidFill>
                          <a:latin typeface="Century Gothic" panose="020B0502020202020204" pitchFamily="34" charset="0"/>
                        </a:rPr>
                      </a:br>
                      <a:r>
                        <a:rPr lang="en-US" sz="800" b="0" i="0" u="none" strike="noStrike" dirty="0">
                          <a:solidFill>
                            <a:schemeClr val="bg1"/>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4,1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 C</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1,2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9,5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marL="0" algn="ctr" defTabSz="914400" rtl="0" eaLnBrk="1" fontAlgn="ctr" latinLnBrk="0" hangingPunct="1"/>
                      <a:r>
                        <a:rPr lang="en-US" sz="800" b="0" i="0" u="none" strike="noStrike" kern="1200">
                          <a:solidFill>
                            <a:srgbClr val="000000"/>
                          </a:solidFill>
                          <a:latin typeface="Century Gothic" panose="020B0502020202020204" pitchFamily="34" charset="0"/>
                          <a:ea typeface="+mn-ea"/>
                          <a:cs typeface="+mn-cs"/>
                        </a:rPr>
                        <a:t>0.9</a:t>
                      </a:r>
                    </a:p>
                  </a:txBody>
                  <a:tcPr marL="9525" marR="9525" marT="9525"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marL="0" algn="ctr" defTabSz="914400" rtl="0" eaLnBrk="1" fontAlgn="ctr" latinLnBrk="0" hangingPunct="1"/>
                      <a:r>
                        <a:rPr lang="en-US" sz="800" b="1" i="0" u="none" strike="noStrike" kern="1200" dirty="0">
                          <a:solidFill>
                            <a:schemeClr val="bg1"/>
                          </a:solidFill>
                          <a:latin typeface="Century Gothic" panose="020B0502020202020204" pitchFamily="34" charset="0"/>
                          <a:ea typeface="+mn-ea"/>
                          <a:cs typeface="+mn-cs"/>
                        </a:rPr>
                        <a:t>7</a:t>
                      </a:r>
                      <a:endParaRPr lang="sr-Latn-BA" sz="800" b="1" i="0" u="none" strike="noStrike" kern="1200" dirty="0">
                        <a:solidFill>
                          <a:schemeClr val="bg1"/>
                        </a:solidFill>
                        <a:latin typeface="Century Gothic" panose="020B0502020202020204" pitchFamily="34" charset="0"/>
                        <a:ea typeface="+mn-ea"/>
                        <a:cs typeface="+mn-cs"/>
                      </a:endParaRPr>
                    </a:p>
                    <a:p>
                      <a:pPr marL="0" algn="ctr" defTabSz="914400" rtl="0" eaLnBrk="1" fontAlgn="ctr" latinLnBrk="0" hangingPunct="1"/>
                      <a:r>
                        <a:rPr lang="sr-Latn-BA" sz="800" b="1" i="0" u="none" strike="noStrike" kern="1200" dirty="0">
                          <a:solidFill>
                            <a:schemeClr val="bg1"/>
                          </a:solidFill>
                          <a:latin typeface="Century Gothic" panose="020B0502020202020204" pitchFamily="34" charset="0"/>
                          <a:ea typeface="+mn-ea"/>
                          <a:cs typeface="+mn-cs"/>
                        </a:rPr>
                        <a:t>AE</a:t>
                      </a:r>
                      <a:endParaRPr lang="en-US" sz="800" b="1" i="0" u="none" strike="noStrike" kern="1200" dirty="0">
                        <a:solidFill>
                          <a:schemeClr val="bg1"/>
                        </a:solidFill>
                        <a:latin typeface="Century Gothic" panose="020B0502020202020204" pitchFamily="34" charset="0"/>
                        <a:ea typeface="+mn-ea"/>
                        <a:cs typeface="+mn-cs"/>
                      </a:endParaRP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marL="0" algn="ctr" defTabSz="914400" rtl="0" eaLnBrk="1" fontAlgn="ctr" latinLnBrk="0" hangingPunct="1"/>
                      <a:r>
                        <a:rPr lang="en-US" sz="800" b="0" i="0" u="none" strike="noStrike" kern="1200">
                          <a:solidFill>
                            <a:srgbClr val="000000"/>
                          </a:solidFill>
                          <a:latin typeface="Century Gothic" panose="020B0502020202020204" pitchFamily="34" charset="0"/>
                          <a:ea typeface="+mn-ea"/>
                          <a:cs typeface="+mn-cs"/>
                        </a:rPr>
                        <a:t>0</a:t>
                      </a:r>
                    </a:p>
                  </a:txBody>
                  <a:tcPr marL="9525" marR="9525" marT="9525"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marL="0" algn="ctr" defTabSz="914400" rtl="0" eaLnBrk="1" fontAlgn="ctr" latinLnBrk="0" hangingPunct="1"/>
                      <a:r>
                        <a:rPr lang="en-US" sz="800" b="1" i="0" u="none" strike="noStrike" kern="1200" dirty="0">
                          <a:solidFill>
                            <a:schemeClr val="bg1"/>
                          </a:solidFill>
                          <a:latin typeface="Century Gothic" panose="020B0502020202020204" pitchFamily="34" charset="0"/>
                          <a:ea typeface="+mn-ea"/>
                          <a:cs typeface="+mn-cs"/>
                        </a:rPr>
                        <a:t>0.7</a:t>
                      </a:r>
                    </a:p>
                  </a:txBody>
                  <a:tcPr marL="9525" marR="9525" marT="9525"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tc>
                  <a:txBody>
                    <a:bodyPr/>
                    <a:lstStyle/>
                    <a:p>
                      <a:pPr algn="ctr" fontAlgn="ctr"/>
                      <a:r>
                        <a:rPr lang="en-US" sz="800" b="0" i="0" u="none" strike="noStrike" dirty="0">
                          <a:solidFill>
                            <a:srgbClr val="000000"/>
                          </a:solidFill>
                          <a:latin typeface="Century Gothic" panose="020B0502020202020204" pitchFamily="34" charset="0"/>
                        </a:rPr>
                        <a:t>3,7</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r>
                        <a:rPr lang="en-US" sz="800" b="0" i="0" u="none" strike="noStrike" dirty="0">
                          <a:solidFill>
                            <a:srgbClr val="000000"/>
                          </a:solidFill>
                          <a:latin typeface="Century Gothic" panose="020B0502020202020204" pitchFamily="34" charset="0"/>
                        </a:rPr>
                        <a:t>.</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3,8</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0,8</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0,9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7</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a:t>
                      </a:r>
                      <a:r>
                        <a:rPr lang="en-US" sz="800" b="0" i="0" u="none" strike="noStrike" dirty="0">
                          <a:solidFill>
                            <a:srgbClr val="FFFFFF"/>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0080C6"/>
                    </a:solidFill>
                  </a:tcPr>
                </a:tc>
                <a:tc>
                  <a:txBody>
                    <a:bodyPr/>
                    <a:lstStyle/>
                    <a:p>
                      <a:pPr algn="ctr" fontAlgn="ctr"/>
                      <a:r>
                        <a:rPr lang="en-US" sz="800" b="0" i="0" u="none" strike="noStrike" dirty="0">
                          <a:solidFill>
                            <a:srgbClr val="000000"/>
                          </a:solidFill>
                          <a:latin typeface="Century Gothic" panose="020B0502020202020204" pitchFamily="34" charset="0"/>
                        </a:rPr>
                        <a:t>0</a:t>
                      </a:r>
                      <a:br>
                        <a:rPr lang="en-US" sz="800" b="0" i="0" u="none" strike="noStrike" dirty="0">
                          <a:solidFill>
                            <a:srgbClr val="000000"/>
                          </a:solidFill>
                          <a:latin typeface="Century Gothic" panose="020B0502020202020204" pitchFamily="34" charset="0"/>
                        </a:rPr>
                      </a:br>
                      <a:r>
                        <a:rPr lang="en-US" sz="800" b="0" i="0" u="none" strike="noStrike" dirty="0">
                          <a:solidFill>
                            <a:srgbClr val="000000"/>
                          </a:solidFill>
                          <a:latin typeface="Century Gothic" panose="020B0502020202020204" pitchFamily="34" charset="0"/>
                        </a:rPr>
                        <a:t>.</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0,7</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solidFill>
                      <a:srgbClr val="E64E9C"/>
                    </a:solidFill>
                  </a:tcPr>
                </a:tc>
                <a:extLst>
                  <a:ext uri="{0D108BD9-81ED-4DB2-BD59-A6C34878D82A}">
                    <a16:rowId xmlns:a16="http://schemas.microsoft.com/office/drawing/2014/main" val="10008"/>
                  </a:ext>
                </a:extLst>
              </a:tr>
            </a:tbl>
          </a:graphicData>
        </a:graphic>
      </p:graphicFrame>
      <p:sp>
        <p:nvSpPr>
          <p:cNvPr id="2" name="Slide Number Placeholder 1">
            <a:extLst>
              <a:ext uri="{FF2B5EF4-FFF2-40B4-BE49-F238E27FC236}">
                <a16:creationId xmlns:a16="http://schemas.microsoft.com/office/drawing/2014/main" id="{D034F7C9-46A7-4580-9377-F40FEA277CF1}"/>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88</a:t>
            </a:fld>
            <a:endParaRPr lang="en-US" dirty="0"/>
          </a:p>
        </p:txBody>
      </p:sp>
      <p:sp>
        <p:nvSpPr>
          <p:cNvPr id="9"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Da li je v</a:t>
            </a:r>
            <a:r>
              <a:rPr lang="sr-Latn-RS" sz="1800" dirty="0">
                <a:solidFill>
                  <a:srgbClr val="004B88"/>
                </a:solidFill>
                <a:latin typeface="Century Gothic" panose="020B0502020202020204" pitchFamily="34" charset="0"/>
              </a:rPr>
              <a:t>aše preduzeće:</a:t>
            </a:r>
            <a:endParaRPr lang="en-US" sz="1800" dirty="0">
              <a:solidFill>
                <a:srgbClr val="004B88"/>
              </a:solidFill>
              <a:latin typeface="Century Gothic" panose="020B0502020202020204" pitchFamily="34" charset="0"/>
            </a:endParaRPr>
          </a:p>
        </p:txBody>
      </p:sp>
      <p:sp>
        <p:nvSpPr>
          <p:cNvPr id="10" name="Rectangle 9">
            <a:extLst>
              <a:ext uri="{FF2B5EF4-FFF2-40B4-BE49-F238E27FC236}">
                <a16:creationId xmlns:a16="http://schemas.microsoft.com/office/drawing/2014/main" id="{46C132DF-0591-441B-BA7E-A773C39F3929}"/>
              </a:ext>
            </a:extLst>
          </p:cNvPr>
          <p:cNvSpPr/>
          <p:nvPr/>
        </p:nvSpPr>
        <p:spPr>
          <a:xfrm>
            <a:off x="5151133" y="2740594"/>
            <a:ext cx="327940" cy="2949455"/>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1" name="Rectangle 10">
            <a:extLst>
              <a:ext uri="{FF2B5EF4-FFF2-40B4-BE49-F238E27FC236}">
                <a16:creationId xmlns:a16="http://schemas.microsoft.com/office/drawing/2014/main" id="{212DC2C7-6BD5-40C4-969F-BB35AA617E5F}"/>
              </a:ext>
            </a:extLst>
          </p:cNvPr>
          <p:cNvSpPr/>
          <p:nvPr/>
        </p:nvSpPr>
        <p:spPr>
          <a:xfrm>
            <a:off x="5832536" y="2740594"/>
            <a:ext cx="327940" cy="2949455"/>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b="1" dirty="0"/>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5ADE7E6E-E7AE-441A-9A97-10BCF7533E7E}"/>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89</a:t>
            </a:fld>
            <a:endParaRPr lang="en-US" dirty="0"/>
          </a:p>
        </p:txBody>
      </p:sp>
      <p:graphicFrame>
        <p:nvGraphicFramePr>
          <p:cNvPr id="8" name="Chart 7">
            <a:extLst>
              <a:ext uri="{FF2B5EF4-FFF2-40B4-BE49-F238E27FC236}">
                <a16:creationId xmlns:a16="http://schemas.microsoft.com/office/drawing/2014/main" id="{DA61DC86-F32B-4ADB-AC74-A74A22956CCD}"/>
              </a:ext>
            </a:extLst>
          </p:cNvPr>
          <p:cNvGraphicFramePr/>
          <p:nvPr>
            <p:extLst>
              <p:ext uri="{D42A27DB-BD31-4B8C-83A1-F6EECF244321}">
                <p14:modId xmlns:p14="http://schemas.microsoft.com/office/powerpoint/2010/main" val="2656371198"/>
              </p:ext>
            </p:extLst>
          </p:nvPr>
        </p:nvGraphicFramePr>
        <p:xfrm>
          <a:off x="1191099" y="1297858"/>
          <a:ext cx="4904901" cy="4462862"/>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Chart 8">
            <a:extLst>
              <a:ext uri="{FF2B5EF4-FFF2-40B4-BE49-F238E27FC236}">
                <a16:creationId xmlns:a16="http://schemas.microsoft.com/office/drawing/2014/main" id="{BF17F139-FE75-4B32-B789-0835511090ED}"/>
              </a:ext>
            </a:extLst>
          </p:cNvPr>
          <p:cNvGraphicFramePr/>
          <p:nvPr>
            <p:extLst>
              <p:ext uri="{D42A27DB-BD31-4B8C-83A1-F6EECF244321}">
                <p14:modId xmlns:p14="http://schemas.microsoft.com/office/powerpoint/2010/main" val="2569244715"/>
              </p:ext>
            </p:extLst>
          </p:nvPr>
        </p:nvGraphicFramePr>
        <p:xfrm>
          <a:off x="6492241" y="1297859"/>
          <a:ext cx="5699760" cy="4462861"/>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a:extLst>
              <a:ext uri="{FF2B5EF4-FFF2-40B4-BE49-F238E27FC236}">
                <a16:creationId xmlns:a16="http://schemas.microsoft.com/office/drawing/2014/main" id="{457304FC-1470-474D-8C76-2E8FBD668EA3}"/>
              </a:ext>
            </a:extLst>
          </p:cNvPr>
          <p:cNvSpPr txBox="1"/>
          <p:nvPr/>
        </p:nvSpPr>
        <p:spPr>
          <a:xfrm>
            <a:off x="10918199" y="6427112"/>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706E7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706E70"/>
                </a:solidFill>
                <a:effectLst/>
                <a:uLnTx/>
                <a:uFillTx/>
                <a:latin typeface="Century Gothic" panose="020B0502020202020204" pitchFamily="34" charset="0"/>
              </a:rPr>
              <a:t>: n = 49</a:t>
            </a:r>
          </a:p>
        </p:txBody>
      </p:sp>
      <p:sp>
        <p:nvSpPr>
          <p:cNvPr id="6" name="TextBox 5">
            <a:extLst>
              <a:ext uri="{FF2B5EF4-FFF2-40B4-BE49-F238E27FC236}">
                <a16:creationId xmlns:a16="http://schemas.microsoft.com/office/drawing/2014/main" id="{80F88A90-B481-43BF-A698-ED17C075EB30}"/>
              </a:ext>
            </a:extLst>
          </p:cNvPr>
          <p:cNvSpPr txBox="1"/>
          <p:nvPr/>
        </p:nvSpPr>
        <p:spPr>
          <a:xfrm>
            <a:off x="533967" y="5220503"/>
            <a:ext cx="10989817" cy="1246495"/>
          </a:xfrm>
          <a:prstGeom prst="rect">
            <a:avLst/>
          </a:prstGeom>
          <a:noFill/>
        </p:spPr>
        <p:txBody>
          <a:bodyPr wrap="square" lIns="0" rIns="0" rtlCol="0">
            <a:spAutoFit/>
          </a:bodyPr>
          <a:lstStyle/>
          <a:p>
            <a:pPr algn="just">
              <a:spcAft>
                <a:spcPts val="600"/>
              </a:spcAft>
              <a:defRPr/>
            </a:pPr>
            <a:r>
              <a:rPr kumimoji="0" lang="sr-Latn-RS" sz="1400" b="0" i="0" u="none" strike="noStrike" kern="1200" cap="none" spc="0" normalizeH="0" baseline="0" noProof="1">
                <a:ln>
                  <a:noFill/>
                </a:ln>
                <a:solidFill>
                  <a:srgbClr val="706E70"/>
                </a:solidFill>
                <a:effectLst/>
                <a:uLnTx/>
                <a:uFillTx/>
                <a:latin typeface="Century Gothic" panose="020B0502020202020204" pitchFamily="34" charset="0"/>
              </a:rPr>
              <a:t>Glavni razlog slabog upuštanja u procedure zaštite intelektualne svojine</a:t>
            </a:r>
            <a:r>
              <a:rPr lang="sr-Latn-RS" sz="1400" noProof="1">
                <a:solidFill>
                  <a:srgbClr val="706E70"/>
                </a:solidFill>
                <a:latin typeface="Century Gothic" panose="020B0502020202020204" pitchFamily="34" charset="0"/>
              </a:rPr>
              <a:t> </a:t>
            </a:r>
            <a:r>
              <a:rPr kumimoji="0" lang="sr-Latn-RS" sz="1400" b="0" i="0" u="none" strike="noStrike" kern="1200" cap="none" spc="0" normalizeH="0" baseline="0" noProof="1">
                <a:ln>
                  <a:noFill/>
                </a:ln>
                <a:solidFill>
                  <a:srgbClr val="706E70"/>
                </a:solidFill>
                <a:effectLst/>
                <a:uLnTx/>
                <a:uFillTx/>
                <a:latin typeface="Century Gothic" panose="020B0502020202020204" pitchFamily="34" charset="0"/>
              </a:rPr>
              <a:t>nije u troškovima te procedure, budući da većina ispitanika smatra da su troškovi optimalni, a samo 1/4 njih da su visoki. </a:t>
            </a:r>
          </a:p>
          <a:p>
            <a:pPr algn="just">
              <a:defRPr/>
            </a:pPr>
            <a:r>
              <a:rPr lang="sr-Latn-RS" sz="1400" noProof="1">
                <a:solidFill>
                  <a:srgbClr val="706E70"/>
                </a:solidFill>
                <a:latin typeface="Century Gothic" panose="020B0502020202020204" pitchFamily="34" charset="0"/>
              </a:rPr>
              <a:t>Kad je reč o komplikovanosti procedure, većina tj. skoro polovina </a:t>
            </a:r>
            <a:r>
              <a:rPr kumimoji="0" lang="sr-Latn-RS" sz="1400" b="0" i="0" u="none" strike="noStrike" kern="1200" cap="none" spc="0" normalizeH="0" baseline="0" noProof="1">
                <a:ln>
                  <a:noFill/>
                </a:ln>
                <a:solidFill>
                  <a:srgbClr val="706E70"/>
                </a:solidFill>
                <a:effectLst/>
                <a:uLnTx/>
                <a:uFillTx/>
                <a:latin typeface="Century Gothic" panose="020B0502020202020204" pitchFamily="34" charset="0"/>
              </a:rPr>
              <a:t>ispitanika vidi same procedure kao optimalne ili prilično jednostavne, a oko ¼ ispitanika vidi procedure kao komplikovane. </a:t>
            </a:r>
            <a:r>
              <a:rPr kumimoji="0" lang="en-US" sz="1400" b="0" i="0" u="none" strike="noStrike" kern="1200" cap="none" spc="0" normalizeH="0" baseline="0" noProof="1">
                <a:ln>
                  <a:noFill/>
                </a:ln>
                <a:solidFill>
                  <a:srgbClr val="706E70"/>
                </a:solidFill>
                <a:effectLst/>
                <a:uLnTx/>
                <a:uFillTx/>
                <a:latin typeface="Century Gothic" panose="020B0502020202020204" pitchFamily="34" charset="0"/>
              </a:rPr>
              <a:t>O</a:t>
            </a:r>
            <a:r>
              <a:rPr kumimoji="0" lang="sr-Latn-RS" sz="1400" b="0" i="0" u="none" strike="noStrike" kern="1200" cap="none" spc="0" normalizeH="0" baseline="0" noProof="1">
                <a:ln>
                  <a:noFill/>
                </a:ln>
                <a:solidFill>
                  <a:srgbClr val="706E70"/>
                </a:solidFill>
                <a:effectLst/>
                <a:uLnTx/>
                <a:uFillTx/>
                <a:latin typeface="Century Gothic" panose="020B0502020202020204" pitchFamily="34" charset="0"/>
              </a:rPr>
              <a:t>ko ¼ njih nije upoznato sa tim koliko su procedure komplikovane (tj. nisu upoznati sa tim kako izgleda sama procedura). </a:t>
            </a:r>
          </a:p>
        </p:txBody>
      </p:sp>
      <p:sp>
        <p:nvSpPr>
          <p:cNvPr id="10"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Da li smatrate da su troškovi zaštite intelektualne svojine...?</a:t>
            </a:r>
            <a:br>
              <a:rPr lang="it-IT" sz="1800" dirty="0">
                <a:solidFill>
                  <a:srgbClr val="004B88"/>
                </a:solidFill>
                <a:latin typeface="Century Gothic" panose="020B0502020202020204" pitchFamily="34" charset="0"/>
              </a:rPr>
            </a:br>
            <a:r>
              <a:rPr lang="it-IT" sz="1800" dirty="0">
                <a:solidFill>
                  <a:srgbClr val="004B88"/>
                </a:solidFill>
                <a:latin typeface="Century Gothic" panose="020B0502020202020204" pitchFamily="34" charset="0"/>
              </a:rPr>
              <a:t>Da li smatrate da su procedure za registrovanje patenta, žiga, industrijskog dizajna..?</a:t>
            </a:r>
            <a:endParaRPr lang="en-US" sz="18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425299891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6EB8B483-2341-4437-940A-EF250E6B96C2}"/>
              </a:ext>
            </a:extLst>
          </p:cNvPr>
          <p:cNvSpPr txBox="1"/>
          <p:nvPr/>
        </p:nvSpPr>
        <p:spPr>
          <a:xfrm>
            <a:off x="533968" y="1021827"/>
            <a:ext cx="11044344" cy="400110"/>
          </a:xfrm>
          <a:prstGeom prst="rect">
            <a:avLst/>
          </a:prstGeom>
          <a:noFill/>
        </p:spPr>
        <p:txBody>
          <a:bodyPr wrap="square" lIns="0">
            <a:spAutoFit/>
          </a:bodyPr>
          <a:lstStyle/>
          <a:p>
            <a:pPr marL="0" marR="0">
              <a:spcBef>
                <a:spcPts val="0"/>
              </a:spcBef>
              <a:spcAft>
                <a:spcPts val="0"/>
              </a:spcAft>
            </a:pPr>
            <a:r>
              <a:rPr lang="sr-Latn-RS" sz="1000" i="1" dirty="0">
                <a:solidFill>
                  <a:srgbClr val="0080C6"/>
                </a:solidFill>
                <a:effectLst/>
                <a:latin typeface="Century Gothic" panose="020B0502020202020204" pitchFamily="34" charset="0"/>
                <a:ea typeface="Arial" panose="020B0604020202020204" pitchFamily="34" charset="0"/>
              </a:rPr>
              <a:t>Pod inovacijom se misli na uvođenje novog ili značajno unapređenog proizvoda, usluge, načina organizacije procesa i rada, ili marketinških metoda i koncepata.</a:t>
            </a:r>
          </a:p>
          <a:p>
            <a:pPr marL="0" marR="0">
              <a:spcBef>
                <a:spcPts val="0"/>
              </a:spcBef>
              <a:spcAft>
                <a:spcPts val="0"/>
              </a:spcAft>
            </a:pPr>
            <a:r>
              <a:rPr lang="sr-Latn-RS" sz="1000" i="1" dirty="0">
                <a:solidFill>
                  <a:srgbClr val="0080C6"/>
                </a:solidFill>
                <a:effectLst/>
                <a:latin typeface="Century Gothic" panose="020B0502020202020204" pitchFamily="34" charset="0"/>
                <a:ea typeface="Arial" panose="020B0604020202020204" pitchFamily="34" charset="0"/>
              </a:rPr>
              <a:t>Digitalizacija - primena digitalno-tehnoloških rešenja koja će uticati na unapređenje, reorganizaciju poslovanja i poslovne performanse preduzeća</a:t>
            </a:r>
          </a:p>
        </p:txBody>
      </p:sp>
      <p:sp>
        <p:nvSpPr>
          <p:cNvPr id="10" name="Rounded Rectangle 74">
            <a:extLst>
              <a:ext uri="{FF2B5EF4-FFF2-40B4-BE49-F238E27FC236}">
                <a16:creationId xmlns:a16="http://schemas.microsoft.com/office/drawing/2014/main" id="{A0932627-54CF-40C3-B3E1-6233A87B9957}"/>
              </a:ext>
            </a:extLst>
          </p:cNvPr>
          <p:cNvSpPr/>
          <p:nvPr/>
        </p:nvSpPr>
        <p:spPr>
          <a:xfrm>
            <a:off x="3719305" y="3428118"/>
            <a:ext cx="1445383" cy="1360785"/>
          </a:xfrm>
          <a:prstGeom prst="roundRect">
            <a:avLst/>
          </a:prstGeom>
          <a:solidFill>
            <a:srgbClr val="E64E9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Century Gothic" panose="020B0502020202020204" pitchFamily="34" charset="0"/>
              </a:rPr>
              <a:t>48.9</a:t>
            </a:r>
          </a:p>
        </p:txBody>
      </p:sp>
      <p:sp>
        <p:nvSpPr>
          <p:cNvPr id="15" name="TextBox 14">
            <a:extLst>
              <a:ext uri="{FF2B5EF4-FFF2-40B4-BE49-F238E27FC236}">
                <a16:creationId xmlns:a16="http://schemas.microsoft.com/office/drawing/2014/main" id="{FAF05ABF-3AF2-4510-BA84-8911BEBE6375}"/>
              </a:ext>
            </a:extLst>
          </p:cNvPr>
          <p:cNvSpPr txBox="1"/>
          <p:nvPr/>
        </p:nvSpPr>
        <p:spPr>
          <a:xfrm rot="5400000">
            <a:off x="-484144" y="3102777"/>
            <a:ext cx="2379185"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sr-Latn-CS" sz="1600" b="1" dirty="0">
                <a:solidFill>
                  <a:srgbClr val="6E706E"/>
                </a:solidFill>
                <a:latin typeface="Century Gothic" panose="020B0502020202020204" pitchFamily="34" charset="0"/>
              </a:rPr>
              <a:t>Inovacija</a:t>
            </a:r>
            <a:endParaRPr kumimoji="0" lang="sr-Latn-CS" sz="1600" b="1" u="none" strike="noStrike" kern="1200" cap="none" spc="0" normalizeH="0" baseline="0" dirty="0">
              <a:ln>
                <a:noFill/>
              </a:ln>
              <a:solidFill>
                <a:srgbClr val="6E706E"/>
              </a:solidFill>
              <a:effectLst/>
              <a:uLnTx/>
              <a:uFillTx/>
              <a:latin typeface="Century Gothic" panose="020B0502020202020204" pitchFamily="34" charset="0"/>
            </a:endParaRPr>
          </a:p>
        </p:txBody>
      </p:sp>
      <p:sp>
        <p:nvSpPr>
          <p:cNvPr id="16" name="TextBox 15">
            <a:extLst>
              <a:ext uri="{FF2B5EF4-FFF2-40B4-BE49-F238E27FC236}">
                <a16:creationId xmlns:a16="http://schemas.microsoft.com/office/drawing/2014/main" id="{2A015B14-F7E1-4A8B-B045-7161CFFEE4DA}"/>
              </a:ext>
            </a:extLst>
          </p:cNvPr>
          <p:cNvSpPr txBox="1"/>
          <p:nvPr/>
        </p:nvSpPr>
        <p:spPr>
          <a:xfrm>
            <a:off x="2360305" y="4930599"/>
            <a:ext cx="810870" cy="307777"/>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sr-Latn-CS" sz="1400" b="1" u="none" strike="noStrike" kern="1200" cap="none" spc="0" normalizeH="0" baseline="0" dirty="0">
                <a:ln>
                  <a:noFill/>
                </a:ln>
                <a:solidFill>
                  <a:srgbClr val="6E706E"/>
                </a:solidFill>
                <a:effectLst/>
                <a:uLnTx/>
                <a:uFillTx/>
                <a:latin typeface="Century Gothic" panose="020B0502020202020204" pitchFamily="34" charset="0"/>
              </a:rPr>
              <a:t>Da</a:t>
            </a:r>
          </a:p>
        </p:txBody>
      </p:sp>
      <p:sp>
        <p:nvSpPr>
          <p:cNvPr id="17" name="TextBox 16">
            <a:extLst>
              <a:ext uri="{FF2B5EF4-FFF2-40B4-BE49-F238E27FC236}">
                <a16:creationId xmlns:a16="http://schemas.microsoft.com/office/drawing/2014/main" id="{F5BF395D-AED4-4AAF-8193-68BFDBD7A8A6}"/>
              </a:ext>
            </a:extLst>
          </p:cNvPr>
          <p:cNvSpPr txBox="1"/>
          <p:nvPr/>
        </p:nvSpPr>
        <p:spPr>
          <a:xfrm>
            <a:off x="4018180" y="4930599"/>
            <a:ext cx="847632" cy="307777"/>
          </a:xfrm>
          <a:prstGeom prst="rect">
            <a:avLst/>
          </a:prstGeom>
          <a:noFill/>
        </p:spPr>
        <p:txBody>
          <a:bodyPr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dirty="0">
                <a:ln>
                  <a:noFill/>
                </a:ln>
                <a:solidFill>
                  <a:srgbClr val="6E706E"/>
                </a:solidFill>
                <a:effectLst/>
                <a:uLnTx/>
                <a:uFillTx/>
                <a:latin typeface="Century Gothic" panose="020B0502020202020204" pitchFamily="34" charset="0"/>
              </a:rPr>
              <a:t>Ne</a:t>
            </a:r>
          </a:p>
        </p:txBody>
      </p:sp>
      <p:sp>
        <p:nvSpPr>
          <p:cNvPr id="18" name="Rounded Rectangle 74">
            <a:extLst>
              <a:ext uri="{FF2B5EF4-FFF2-40B4-BE49-F238E27FC236}">
                <a16:creationId xmlns:a16="http://schemas.microsoft.com/office/drawing/2014/main" id="{A7B2B0D3-7051-4013-B01F-9F99526EA6F8}"/>
              </a:ext>
            </a:extLst>
          </p:cNvPr>
          <p:cNvSpPr/>
          <p:nvPr/>
        </p:nvSpPr>
        <p:spPr>
          <a:xfrm>
            <a:off x="2378392" y="3734905"/>
            <a:ext cx="770288" cy="650489"/>
          </a:xfrm>
          <a:prstGeom prst="roundRect">
            <a:avLst/>
          </a:prstGeom>
          <a:solidFill>
            <a:srgbClr val="FDB8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Century Gothic" panose="020B0502020202020204" pitchFamily="34" charset="0"/>
              </a:rPr>
              <a:t>11.3</a:t>
            </a:r>
          </a:p>
        </p:txBody>
      </p:sp>
      <p:sp>
        <p:nvSpPr>
          <p:cNvPr id="19" name="Rounded Rectangle 74">
            <a:extLst>
              <a:ext uri="{FF2B5EF4-FFF2-40B4-BE49-F238E27FC236}">
                <a16:creationId xmlns:a16="http://schemas.microsoft.com/office/drawing/2014/main" id="{69A01A8B-0B15-44F9-8A3D-1A27D9C0CC27}"/>
              </a:ext>
            </a:extLst>
          </p:cNvPr>
          <p:cNvSpPr/>
          <p:nvPr/>
        </p:nvSpPr>
        <p:spPr>
          <a:xfrm>
            <a:off x="2235438" y="2139541"/>
            <a:ext cx="1056197" cy="984978"/>
          </a:xfrm>
          <a:prstGeom prst="roundRect">
            <a:avLst/>
          </a:prstGeom>
          <a:solidFill>
            <a:srgbClr val="0080C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Century Gothic" panose="020B0502020202020204" pitchFamily="34" charset="0"/>
              </a:rPr>
              <a:t>25.8</a:t>
            </a:r>
          </a:p>
        </p:txBody>
      </p:sp>
      <p:sp>
        <p:nvSpPr>
          <p:cNvPr id="20" name="Rounded Rectangle 74">
            <a:extLst>
              <a:ext uri="{FF2B5EF4-FFF2-40B4-BE49-F238E27FC236}">
                <a16:creationId xmlns:a16="http://schemas.microsoft.com/office/drawing/2014/main" id="{D127D9DF-8527-49FD-9ECD-7303CAE4228A}"/>
              </a:ext>
            </a:extLst>
          </p:cNvPr>
          <p:cNvSpPr/>
          <p:nvPr/>
        </p:nvSpPr>
        <p:spPr>
          <a:xfrm>
            <a:off x="4042030" y="2285012"/>
            <a:ext cx="799932" cy="657463"/>
          </a:xfrm>
          <a:prstGeom prst="roundRect">
            <a:avLst/>
          </a:prstGeom>
          <a:solidFill>
            <a:srgbClr val="FDB82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latin typeface="Century Gothic" panose="020B0502020202020204" pitchFamily="34" charset="0"/>
              </a:rPr>
              <a:t>14.0</a:t>
            </a:r>
          </a:p>
        </p:txBody>
      </p:sp>
      <p:sp>
        <p:nvSpPr>
          <p:cNvPr id="21" name="TextBox 20">
            <a:extLst>
              <a:ext uri="{FF2B5EF4-FFF2-40B4-BE49-F238E27FC236}">
                <a16:creationId xmlns:a16="http://schemas.microsoft.com/office/drawing/2014/main" id="{B2BFCF38-3BFE-4320-A1FB-E61AC0A47C56}"/>
              </a:ext>
            </a:extLst>
          </p:cNvPr>
          <p:cNvSpPr txBox="1"/>
          <p:nvPr/>
        </p:nvSpPr>
        <p:spPr>
          <a:xfrm rot="16200000">
            <a:off x="1581708" y="2492628"/>
            <a:ext cx="400110" cy="428476"/>
          </a:xfrm>
          <a:prstGeom prst="rect">
            <a:avLst/>
          </a:prstGeom>
          <a:noFill/>
        </p:spPr>
        <p:txBody>
          <a:bodyPr vert="vert" wrap="square" rtlCol="0" anchor="ctr">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sr-Latn-CS" sz="1400" b="1" u="none" strike="noStrike" kern="1200" cap="none" spc="0" normalizeH="0" baseline="0" dirty="0">
                <a:ln>
                  <a:noFill/>
                </a:ln>
                <a:solidFill>
                  <a:srgbClr val="6E706E"/>
                </a:solidFill>
                <a:effectLst/>
                <a:uLnTx/>
                <a:uFillTx/>
                <a:latin typeface="Century Gothic" panose="020B0502020202020204" pitchFamily="34" charset="0"/>
              </a:rPr>
              <a:t>Da</a:t>
            </a:r>
          </a:p>
        </p:txBody>
      </p:sp>
      <p:sp>
        <p:nvSpPr>
          <p:cNvPr id="22" name="TextBox 21">
            <a:extLst>
              <a:ext uri="{FF2B5EF4-FFF2-40B4-BE49-F238E27FC236}">
                <a16:creationId xmlns:a16="http://schemas.microsoft.com/office/drawing/2014/main" id="{C1311FD0-1E0C-4CAB-A3DD-85AC830D514C}"/>
              </a:ext>
            </a:extLst>
          </p:cNvPr>
          <p:cNvSpPr txBox="1"/>
          <p:nvPr/>
        </p:nvSpPr>
        <p:spPr>
          <a:xfrm rot="16200000">
            <a:off x="1581708" y="3855958"/>
            <a:ext cx="400110" cy="529436"/>
          </a:xfrm>
          <a:prstGeom prst="rect">
            <a:avLst/>
          </a:prstGeom>
          <a:noFill/>
        </p:spPr>
        <p:txBody>
          <a:bodyPr vert="vert" wrap="square" rtlCol="0" anchor="ctr">
            <a:spAutoFit/>
          </a:bodyPr>
          <a:lstStyle/>
          <a:p>
            <a:pPr marL="0" marR="0" lvl="0" indent="0" defTabSz="914400" rtl="0" eaLnBrk="1" fontAlgn="auto" latinLnBrk="0" hangingPunct="1">
              <a:lnSpc>
                <a:spcPct val="100000"/>
              </a:lnSpc>
              <a:spcBef>
                <a:spcPts val="0"/>
              </a:spcBef>
              <a:spcAft>
                <a:spcPts val="0"/>
              </a:spcAft>
              <a:buClrTx/>
              <a:buSzTx/>
              <a:buFontTx/>
              <a:buNone/>
              <a:tabLst/>
              <a:defRPr/>
            </a:pPr>
            <a:r>
              <a:rPr kumimoji="0" lang="en-US" sz="1400" b="1" u="none" strike="noStrike" kern="1200" cap="none" spc="0" normalizeH="0" baseline="0" noProof="0" dirty="0">
                <a:ln>
                  <a:noFill/>
                </a:ln>
                <a:solidFill>
                  <a:srgbClr val="6E706E"/>
                </a:solidFill>
                <a:effectLst/>
                <a:uLnTx/>
                <a:uFillTx/>
                <a:latin typeface="Century Gothic" panose="020B0502020202020204" pitchFamily="34" charset="0"/>
              </a:rPr>
              <a:t>Ne</a:t>
            </a:r>
          </a:p>
        </p:txBody>
      </p:sp>
      <p:sp>
        <p:nvSpPr>
          <p:cNvPr id="23" name="TextBox 22">
            <a:extLst>
              <a:ext uri="{FF2B5EF4-FFF2-40B4-BE49-F238E27FC236}">
                <a16:creationId xmlns:a16="http://schemas.microsoft.com/office/drawing/2014/main" id="{7BAF5B85-EF21-4909-8775-C6D7F1AF1F5F}"/>
              </a:ext>
            </a:extLst>
          </p:cNvPr>
          <p:cNvSpPr txBox="1"/>
          <p:nvPr/>
        </p:nvSpPr>
        <p:spPr>
          <a:xfrm rot="16200000">
            <a:off x="3246762" y="4597889"/>
            <a:ext cx="677108" cy="2253762"/>
          </a:xfrm>
          <a:prstGeom prst="rect">
            <a:avLst/>
          </a:prstGeom>
          <a:noFill/>
        </p:spPr>
        <p:txBody>
          <a:bodyPr vert="vert" wrap="square" rtlCol="0"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sr-Latn-RS" sz="1600" b="1" dirty="0">
                <a:solidFill>
                  <a:srgbClr val="6E706E"/>
                </a:solidFill>
                <a:latin typeface="Century Gothic" panose="020B0502020202020204" pitchFamily="34" charset="0"/>
              </a:rPr>
              <a:t>Digitalna transformacija</a:t>
            </a:r>
            <a:endParaRPr kumimoji="0" lang="sr-Latn-RS" sz="1600" b="1" u="none" strike="noStrike" kern="1200" cap="none" spc="0" normalizeH="0" baseline="0" dirty="0">
              <a:ln>
                <a:noFill/>
              </a:ln>
              <a:solidFill>
                <a:srgbClr val="6E706E"/>
              </a:solidFill>
              <a:effectLst/>
              <a:uLnTx/>
              <a:uFillTx/>
              <a:latin typeface="Century Gothic" panose="020B0502020202020204" pitchFamily="34" charset="0"/>
            </a:endParaRPr>
          </a:p>
        </p:txBody>
      </p:sp>
      <p:cxnSp>
        <p:nvCxnSpPr>
          <p:cNvPr id="24" name="Straight Connector 23">
            <a:extLst>
              <a:ext uri="{FF2B5EF4-FFF2-40B4-BE49-F238E27FC236}">
                <a16:creationId xmlns:a16="http://schemas.microsoft.com/office/drawing/2014/main" id="{FD6D9505-5753-4742-91AC-1D0FABDC3EAE}"/>
              </a:ext>
            </a:extLst>
          </p:cNvPr>
          <p:cNvCxnSpPr/>
          <p:nvPr/>
        </p:nvCxnSpPr>
        <p:spPr>
          <a:xfrm>
            <a:off x="3585316" y="1631393"/>
            <a:ext cx="0" cy="3576205"/>
          </a:xfrm>
          <a:prstGeom prst="line">
            <a:avLst/>
          </a:prstGeom>
          <a:ln>
            <a:solidFill>
              <a:srgbClr val="0080C6"/>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BE8C5342-8BC0-4EC1-872C-188686175238}"/>
              </a:ext>
            </a:extLst>
          </p:cNvPr>
          <p:cNvCxnSpPr>
            <a:cxnSpLocks/>
          </p:cNvCxnSpPr>
          <p:nvPr/>
        </p:nvCxnSpPr>
        <p:spPr>
          <a:xfrm flipH="1">
            <a:off x="1605294" y="3270994"/>
            <a:ext cx="3662209" cy="0"/>
          </a:xfrm>
          <a:prstGeom prst="line">
            <a:avLst/>
          </a:prstGeom>
          <a:ln>
            <a:solidFill>
              <a:srgbClr val="0080C6"/>
            </a:solidFill>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C06F5829-D8AD-4375-BBB1-99AD8D2EA2C4}"/>
              </a:ext>
            </a:extLst>
          </p:cNvPr>
          <p:cNvSpPr txBox="1"/>
          <p:nvPr/>
        </p:nvSpPr>
        <p:spPr>
          <a:xfrm>
            <a:off x="5704060" y="2078256"/>
            <a:ext cx="5874254" cy="4093428"/>
          </a:xfrm>
          <a:prstGeom prst="rect">
            <a:avLst/>
          </a:prstGeom>
          <a:noFill/>
        </p:spPr>
        <p:txBody>
          <a:bodyPr wrap="square" lIns="0" rIns="0" rtlCol="0">
            <a:spAutoFit/>
          </a:bodyPr>
          <a:lstStyle/>
          <a:p>
            <a:pPr marL="742950" marR="0" lvl="1" indent="-285750" algn="just"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rPr>
              <a:t>Oko 40% kompanija koje posluju na teritoriji Srbije su inovativne, a jedna četvrtina firmi su i sasvim inovativne - i uže</a:t>
            </a:r>
            <a:r>
              <a:rPr kumimoji="0" lang="sr-Latn-RS" sz="1200" b="0" i="0" u="none" strike="noStrike" kern="1200" cap="none" spc="0" normalizeH="0" noProof="1">
                <a:ln>
                  <a:noFill/>
                </a:ln>
                <a:solidFill>
                  <a:srgbClr val="6E706E"/>
                </a:solidFill>
                <a:effectLst/>
                <a:uLnTx/>
                <a:uFillTx/>
                <a:latin typeface="Century Gothic" panose="020B0502020202020204" pitchFamily="34" charset="0"/>
              </a:rPr>
              <a:t> gledano u svojoj oblasti i u pogledu digitalne transformacije. </a:t>
            </a:r>
            <a:r>
              <a:rPr lang="sr-Latn-RS" sz="1200" noProof="1">
                <a:solidFill>
                  <a:srgbClr val="6E706E"/>
                </a:solidFill>
                <a:latin typeface="Century Gothic" panose="020B0502020202020204" pitchFamily="34" charset="0"/>
              </a:rPr>
              <a:t>S druge strane, </a:t>
            </a:r>
            <a:r>
              <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rPr>
              <a:t>skoro polovina firmi u poslednjih 5 godina nije uvela ni</a:t>
            </a:r>
            <a:r>
              <a:rPr kumimoji="0" lang="sr-Latn-RS" sz="1200" b="0" i="0" u="none" strike="noStrike" kern="1200" cap="none" spc="0" normalizeH="0" noProof="1">
                <a:ln>
                  <a:noFill/>
                </a:ln>
                <a:solidFill>
                  <a:srgbClr val="6E706E"/>
                </a:solidFill>
                <a:effectLst/>
                <a:uLnTx/>
                <a:uFillTx/>
                <a:latin typeface="Century Gothic" panose="020B0502020202020204" pitchFamily="34" charset="0"/>
              </a:rPr>
              <a:t> jednu inovaciju, ni</a:t>
            </a:r>
            <a:r>
              <a:rPr kumimoji="0" lang="en-US" sz="1200" b="0" i="0" u="none" strike="noStrike" kern="1200" cap="none" spc="0" normalizeH="0" noProof="1">
                <a:ln>
                  <a:noFill/>
                </a:ln>
                <a:solidFill>
                  <a:srgbClr val="6E706E"/>
                </a:solidFill>
                <a:effectLst/>
                <a:uLnTx/>
                <a:uFillTx/>
                <a:latin typeface="Century Gothic" panose="020B0502020202020204" pitchFamily="34" charset="0"/>
              </a:rPr>
              <a:t>ti se </a:t>
            </a:r>
            <a:r>
              <a:rPr kumimoji="0" lang="sr-Latn-RS" sz="1200" b="0" i="0" u="none" strike="noStrike" kern="1200" cap="none" spc="0" normalizeH="0" noProof="1">
                <a:ln>
                  <a:noFill/>
                </a:ln>
                <a:solidFill>
                  <a:srgbClr val="6E706E"/>
                </a:solidFill>
                <a:effectLst/>
                <a:uLnTx/>
                <a:uFillTx/>
                <a:latin typeface="Century Gothic" panose="020B0502020202020204" pitchFamily="34" charset="0"/>
              </a:rPr>
              <a:t>digitaln</a:t>
            </a:r>
            <a:r>
              <a:rPr kumimoji="0" lang="en-US" sz="1200" b="0" i="0" u="none" strike="noStrike" kern="1200" cap="none" spc="0" normalizeH="0" noProof="1">
                <a:ln>
                  <a:noFill/>
                </a:ln>
                <a:solidFill>
                  <a:srgbClr val="6E706E"/>
                </a:solidFill>
                <a:effectLst/>
                <a:uLnTx/>
                <a:uFillTx/>
                <a:latin typeface="Century Gothic" panose="020B0502020202020204" pitchFamily="34" charset="0"/>
              </a:rPr>
              <a:t>o</a:t>
            </a:r>
            <a:r>
              <a:rPr kumimoji="0" lang="sr-Latn-RS" sz="1200" b="0" i="0" u="none" strike="noStrike" kern="1200" cap="none" spc="0" normalizeH="0" noProof="1">
                <a:ln>
                  <a:noFill/>
                </a:ln>
                <a:solidFill>
                  <a:srgbClr val="6E706E"/>
                </a:solidFill>
                <a:effectLst/>
                <a:uLnTx/>
                <a:uFillTx/>
                <a:latin typeface="Century Gothic" panose="020B0502020202020204" pitchFamily="34" charset="0"/>
              </a:rPr>
              <a:t> transform</a:t>
            </a:r>
            <a:r>
              <a:rPr kumimoji="0" lang="en-US" sz="1200" b="0" i="0" u="none" strike="noStrike" kern="1200" cap="none" spc="0" normalizeH="0" noProof="1">
                <a:ln>
                  <a:noFill/>
                </a:ln>
                <a:solidFill>
                  <a:srgbClr val="6E706E"/>
                </a:solidFill>
                <a:effectLst/>
                <a:uLnTx/>
                <a:uFillTx/>
                <a:latin typeface="Century Gothic" panose="020B0502020202020204" pitchFamily="34" charset="0"/>
              </a:rPr>
              <a:t>isal</a:t>
            </a:r>
            <a:r>
              <a:rPr kumimoji="0" lang="sr-Latn-RS" sz="1200" b="0" i="0" u="none" strike="noStrike" kern="1200" cap="none" spc="0" normalizeH="0" noProof="1">
                <a:ln>
                  <a:noFill/>
                </a:ln>
                <a:solidFill>
                  <a:srgbClr val="6E706E"/>
                </a:solidFill>
                <a:effectLst/>
                <a:uLnTx/>
                <a:uFillTx/>
                <a:latin typeface="Century Gothic" panose="020B0502020202020204" pitchFamily="34" charset="0"/>
              </a:rPr>
              <a:t>a</a:t>
            </a:r>
            <a:r>
              <a:rPr kumimoji="0" lang="en-US" sz="1200" b="0" i="0" u="none" strike="noStrike" kern="1200" cap="none" spc="0" normalizeH="0" noProof="1">
                <a:ln>
                  <a:noFill/>
                </a:ln>
                <a:solidFill>
                  <a:srgbClr val="6E706E"/>
                </a:solidFill>
                <a:effectLst/>
                <a:uLnTx/>
                <a:uFillTx/>
                <a:latin typeface="Century Gothic" panose="020B0502020202020204" pitchFamily="34" charset="0"/>
              </a:rPr>
              <a:t> ili u</a:t>
            </a:r>
            <a:r>
              <a:rPr kumimoji="0" lang="sr-Latn-RS" sz="1200" b="0" i="0" u="none" strike="noStrike" kern="1200" cap="none" spc="0" normalizeH="0" noProof="1">
                <a:ln>
                  <a:noFill/>
                </a:ln>
                <a:solidFill>
                  <a:srgbClr val="6E706E"/>
                </a:solidFill>
                <a:effectLst/>
                <a:uLnTx/>
                <a:uFillTx/>
                <a:latin typeface="Century Gothic" panose="020B0502020202020204" pitchFamily="34" charset="0"/>
              </a:rPr>
              <a:t>šla u proces digitalne transformacije. </a:t>
            </a:r>
            <a:endParaRPr kumimoji="0" lang="en-US" sz="1200" b="0" i="0" u="none" strike="noStrike" kern="1200" cap="none" spc="0" normalizeH="0" baseline="0" noProof="1">
              <a:ln>
                <a:noFill/>
              </a:ln>
              <a:solidFill>
                <a:srgbClr val="6E706E"/>
              </a:solidFill>
              <a:effectLst/>
              <a:uLnTx/>
              <a:uFillTx/>
              <a:latin typeface="Century Gothic" panose="020B0502020202020204" pitchFamily="34" charset="0"/>
            </a:endParaRPr>
          </a:p>
          <a:p>
            <a:pPr marL="742950" marR="0" lvl="1" indent="-285750" algn="just" defTabSz="9144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rPr>
              <a:t>Čini se da </a:t>
            </a:r>
            <a:r>
              <a:rPr kumimoji="0" lang="sr-Latn-RS" sz="1200" b="1" i="0" u="none" strike="noStrike" kern="1200" cap="none" spc="0" normalizeH="0" baseline="0" noProof="1">
                <a:ln>
                  <a:noFill/>
                </a:ln>
                <a:solidFill>
                  <a:srgbClr val="6E706E"/>
                </a:solidFill>
                <a:effectLst/>
                <a:uLnTx/>
                <a:uFillTx/>
                <a:latin typeface="Century Gothic" panose="020B0502020202020204" pitchFamily="34" charset="0"/>
              </a:rPr>
              <a:t>veličina preduzeća utiče na ove procese.  Među velikim kompanijama, devet od deset je uvelo inovacije i/ili se digitalizovalo u ovom periodu</a:t>
            </a:r>
            <a:r>
              <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rPr>
              <a:t>, što je značajno više od proseka. Mikro kompanije su po ovim kriterijumima značajno sporije od proseka (što verovatno ima najviše veze sa resursima, mogućnostima za ulaganja).</a:t>
            </a:r>
          </a:p>
          <a:p>
            <a:pPr marL="742950" lvl="1" indent="-285750" algn="just">
              <a:spcAft>
                <a:spcPts val="600"/>
              </a:spcAft>
              <a:buFont typeface="Arial" panose="020B0604020202020204" pitchFamily="34" charset="0"/>
              <a:buChar char="•"/>
              <a:defRPr/>
            </a:pPr>
            <a:r>
              <a:rPr lang="sr-Latn-RS" sz="1200" b="1" noProof="1">
                <a:solidFill>
                  <a:srgbClr val="6E706E"/>
                </a:solidFill>
                <a:latin typeface="Century Gothic" panose="020B0502020202020204" pitchFamily="34" charset="0"/>
              </a:rPr>
              <a:t>Kompanije koje, osim na teritoriji Srbije, posluju i na evropskom ili svetskom tržištu, značajno su odmakle u inovacijama i digitalizaciji </a:t>
            </a:r>
            <a:r>
              <a:rPr lang="sr-Latn-RS" sz="1200" noProof="1">
                <a:solidFill>
                  <a:srgbClr val="6E706E"/>
                </a:solidFill>
                <a:latin typeface="Century Gothic" panose="020B0502020202020204" pitchFamily="34" charset="0"/>
              </a:rPr>
              <a:t>od proseka, što jeste očekivano, dok firme koje posluju na nacionalnom nivou (Srbija), su značajno napredovale u digitalizaciji u poslednjih 5 godina, za razliku od onih koje posluju samo lokalno ili unutar nekog od regiona u Srbiji. </a:t>
            </a:r>
          </a:p>
          <a:p>
            <a:pPr marL="742950" lvl="1" indent="-285750" algn="just">
              <a:spcAft>
                <a:spcPts val="600"/>
              </a:spcAft>
              <a:buFont typeface="Arial" panose="020B0604020202020204" pitchFamily="34" charset="0"/>
              <a:buChar char="•"/>
              <a:defRPr/>
            </a:pPr>
            <a:r>
              <a:rPr lang="sr-Latn-RS" sz="1200" noProof="1">
                <a:solidFill>
                  <a:srgbClr val="6E706E"/>
                </a:solidFill>
                <a:latin typeface="Century Gothic" panose="020B0502020202020204" pitchFamily="34" charset="0"/>
              </a:rPr>
              <a:t>Kompanije koje posluju u oblasti trgovine su lošije u pogledu uvođenja i inovacija i digitalne transformacije od drugih oblasti poslovanja (proizvodnja, usluga...)</a:t>
            </a:r>
            <a:endPar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endParaRPr>
          </a:p>
          <a:p>
            <a:pPr marL="742950" lvl="1" indent="-285750" algn="just">
              <a:spcAft>
                <a:spcPts val="600"/>
              </a:spcAft>
              <a:buFont typeface="Arial" panose="020B0604020202020204" pitchFamily="34" charset="0"/>
              <a:buChar char="•"/>
              <a:defRPr/>
            </a:pPr>
            <a:endParaRPr kumimoji="0" lang="sr-Latn-RS" sz="1200" b="0" i="0" u="none" strike="noStrike" kern="1200" cap="none" spc="0" normalizeH="0" baseline="0" noProof="1">
              <a:ln>
                <a:noFill/>
              </a:ln>
              <a:solidFill>
                <a:srgbClr val="6E706E"/>
              </a:solidFill>
              <a:effectLst/>
              <a:uLnTx/>
              <a:uFillTx/>
              <a:latin typeface="Century Gothic" panose="020B0502020202020204" pitchFamily="34" charset="0"/>
            </a:endParaRPr>
          </a:p>
        </p:txBody>
      </p:sp>
      <p:sp>
        <p:nvSpPr>
          <p:cNvPr id="3" name="Slide Number Placeholder 2">
            <a:extLst>
              <a:ext uri="{FF2B5EF4-FFF2-40B4-BE49-F238E27FC236}">
                <a16:creationId xmlns:a16="http://schemas.microsoft.com/office/drawing/2014/main" id="{BF34270B-7059-4691-81F1-8E821E79CB51}"/>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9</a:t>
            </a:fld>
            <a:endParaRPr lang="en-US" dirty="0"/>
          </a:p>
        </p:txBody>
      </p:sp>
      <p:sp>
        <p:nvSpPr>
          <p:cNvPr id="27"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sr-Latn-RS" sz="1600" dirty="0">
                <a:solidFill>
                  <a:srgbClr val="004B88"/>
                </a:solidFill>
                <a:latin typeface="Century Gothic" panose="020B0502020202020204" pitchFamily="34" charset="0"/>
              </a:rPr>
              <a:t>Da li je Vaše preduzeće u poslednjih 5 godina uvelo ili je u procesu uvođenja inovacije?</a:t>
            </a:r>
          </a:p>
          <a:p>
            <a:r>
              <a:rPr lang="sr-Latn-RS" sz="1600" dirty="0">
                <a:solidFill>
                  <a:srgbClr val="004B88"/>
                </a:solidFill>
                <a:latin typeface="Century Gothic" panose="020B0502020202020204" pitchFamily="34" charset="0"/>
              </a:rPr>
              <a:t>Da li se Vaše preduzeće u poslednjih 5 godina digitalno transformisalo ili je u procesu </a:t>
            </a:r>
          </a:p>
          <a:p>
            <a:r>
              <a:rPr lang="sr-Latn-RS" sz="1600" dirty="0">
                <a:solidFill>
                  <a:srgbClr val="004B88"/>
                </a:solidFill>
                <a:latin typeface="Century Gothic" panose="020B0502020202020204" pitchFamily="34" charset="0"/>
              </a:rPr>
              <a:t>digitalne transformacije? </a:t>
            </a:r>
            <a:endParaRPr lang="en-US" sz="1600" dirty="0">
              <a:solidFill>
                <a:srgbClr val="004B88"/>
              </a:solidFill>
              <a:latin typeface="Century Gothic" panose="020B0502020202020204" pitchFamily="34" charset="0"/>
            </a:endParaRPr>
          </a:p>
        </p:txBody>
      </p:sp>
      <p:sp>
        <p:nvSpPr>
          <p:cNvPr id="28" name="TextBox 27">
            <a:extLst>
              <a:ext uri="{FF2B5EF4-FFF2-40B4-BE49-F238E27FC236}">
                <a16:creationId xmlns:a16="http://schemas.microsoft.com/office/drawing/2014/main" id="{56250930-5722-4197-900B-ADB574003D5E}"/>
              </a:ext>
            </a:extLst>
          </p:cNvPr>
          <p:cNvSpPr txBox="1"/>
          <p:nvPr/>
        </p:nvSpPr>
        <p:spPr>
          <a:xfrm>
            <a:off x="3146102" y="6285170"/>
            <a:ext cx="895928" cy="215444"/>
          </a:xfrm>
          <a:prstGeom prst="rect">
            <a:avLst/>
          </a:prstGeom>
          <a:noFill/>
        </p:spPr>
        <p:txBody>
          <a:bodyPr wrap="square" lIns="0" rIns="0"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40404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404040"/>
                </a:solidFill>
                <a:effectLst/>
                <a:uLnTx/>
                <a:uFillTx/>
                <a:latin typeface="Century Gothic" panose="020B0502020202020204" pitchFamily="34" charset="0"/>
              </a:rPr>
              <a:t>: total</a:t>
            </a:r>
          </a:p>
        </p:txBody>
      </p:sp>
    </p:spTree>
    <p:extLst>
      <p:ext uri="{BB962C8B-B14F-4D97-AF65-F5344CB8AC3E}">
        <p14:creationId xmlns:p14="http://schemas.microsoft.com/office/powerpoint/2010/main" val="3796694111"/>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E659199C-AFFB-4155-A65D-DE8338A1ABA9}"/>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90</a:t>
            </a:fld>
            <a:endParaRPr lang="en-US" dirty="0"/>
          </a:p>
        </p:txBody>
      </p:sp>
      <p:graphicFrame>
        <p:nvGraphicFramePr>
          <p:cNvPr id="5" name="Chart 4">
            <a:extLst>
              <a:ext uri="{FF2B5EF4-FFF2-40B4-BE49-F238E27FC236}">
                <a16:creationId xmlns:a16="http://schemas.microsoft.com/office/drawing/2014/main" id="{9022F368-05B6-44B3-B713-9630A54B43BF}"/>
              </a:ext>
            </a:extLst>
          </p:cNvPr>
          <p:cNvGraphicFramePr/>
          <p:nvPr>
            <p:extLst>
              <p:ext uri="{D42A27DB-BD31-4B8C-83A1-F6EECF244321}">
                <p14:modId xmlns:p14="http://schemas.microsoft.com/office/powerpoint/2010/main" val="2580607513"/>
              </p:ext>
            </p:extLst>
          </p:nvPr>
        </p:nvGraphicFramePr>
        <p:xfrm>
          <a:off x="3656557" y="1907853"/>
          <a:ext cx="5334001" cy="3214703"/>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a:extLst>
              <a:ext uri="{FF2B5EF4-FFF2-40B4-BE49-F238E27FC236}">
                <a16:creationId xmlns:a16="http://schemas.microsoft.com/office/drawing/2014/main" id="{AEC556B9-E64B-4B55-A8BE-754EBC1BCCFE}"/>
              </a:ext>
            </a:extLst>
          </p:cNvPr>
          <p:cNvSpPr txBox="1"/>
          <p:nvPr/>
        </p:nvSpPr>
        <p:spPr>
          <a:xfrm>
            <a:off x="6323557" y="4639547"/>
            <a:ext cx="895928" cy="21544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1" u="none" strike="noStrike" kern="1200" cap="none" spc="0" normalizeH="0" baseline="0" noProof="0" dirty="0" err="1">
                <a:ln>
                  <a:noFill/>
                </a:ln>
                <a:solidFill>
                  <a:srgbClr val="706E70"/>
                </a:solidFill>
                <a:effectLst/>
                <a:uLnTx/>
                <a:uFillTx/>
                <a:latin typeface="Century Gothic" panose="020B0502020202020204" pitchFamily="34" charset="0"/>
              </a:rPr>
              <a:t>Baza</a:t>
            </a:r>
            <a:r>
              <a:rPr kumimoji="0" lang="en-US" sz="800" b="0" i="1" u="none" strike="noStrike" kern="1200" cap="none" spc="0" normalizeH="0" baseline="0" noProof="0" dirty="0">
                <a:ln>
                  <a:noFill/>
                </a:ln>
                <a:solidFill>
                  <a:srgbClr val="706E70"/>
                </a:solidFill>
                <a:effectLst/>
                <a:uLnTx/>
                <a:uFillTx/>
                <a:latin typeface="Century Gothic" panose="020B0502020202020204" pitchFamily="34" charset="0"/>
              </a:rPr>
              <a:t>: n = 49</a:t>
            </a:r>
          </a:p>
        </p:txBody>
      </p:sp>
      <p:sp>
        <p:nvSpPr>
          <p:cNvPr id="2" name="Rectangle: Rounded Corners 1">
            <a:extLst>
              <a:ext uri="{FF2B5EF4-FFF2-40B4-BE49-F238E27FC236}">
                <a16:creationId xmlns:a16="http://schemas.microsoft.com/office/drawing/2014/main" id="{E3A69294-A3FD-4DAA-9069-356668D82F91}"/>
              </a:ext>
            </a:extLst>
          </p:cNvPr>
          <p:cNvSpPr/>
          <p:nvPr/>
        </p:nvSpPr>
        <p:spPr>
          <a:xfrm>
            <a:off x="533967" y="5312229"/>
            <a:ext cx="11142218" cy="1121275"/>
          </a:xfrm>
          <a:prstGeom prst="roundRect">
            <a:avLst/>
          </a:prstGeom>
          <a:noFill/>
          <a:ln>
            <a:noFill/>
          </a:ln>
        </p:spPr>
        <p:style>
          <a:lnRef idx="2">
            <a:schemeClr val="accent6">
              <a:shade val="50000"/>
            </a:schemeClr>
          </a:lnRef>
          <a:fillRef idx="1">
            <a:schemeClr val="accent6"/>
          </a:fillRef>
          <a:effectRef idx="0">
            <a:schemeClr val="accent6"/>
          </a:effectRef>
          <a:fontRef idx="minor">
            <a:schemeClr val="lt1"/>
          </a:fontRef>
        </p:style>
        <p:txBody>
          <a:bodyPr lIns="0" rIns="0" rtlCol="0" anchor="ctr"/>
          <a:lstStyle/>
          <a:p>
            <a:pPr algn="just">
              <a:defRPr/>
            </a:pPr>
            <a:r>
              <a:rPr lang="en-US" sz="1400" dirty="0" err="1">
                <a:solidFill>
                  <a:srgbClr val="706E70"/>
                </a:solidFill>
                <a:latin typeface="Century Gothic" panose="020B0502020202020204" pitchFamily="34" charset="0"/>
              </a:rPr>
              <a:t>Iako</a:t>
            </a:r>
            <a:r>
              <a:rPr lang="en-US" sz="1400" dirty="0">
                <a:solidFill>
                  <a:srgbClr val="706E70"/>
                </a:solidFill>
                <a:latin typeface="Century Gothic" panose="020B0502020202020204" pitchFamily="34" charset="0"/>
              </a:rPr>
              <a:t> </a:t>
            </a:r>
            <a:r>
              <a:rPr lang="en-US" sz="1400" dirty="0" err="1">
                <a:solidFill>
                  <a:srgbClr val="706E70"/>
                </a:solidFill>
                <a:latin typeface="Century Gothic" panose="020B0502020202020204" pitchFamily="34" charset="0"/>
              </a:rPr>
              <a:t>su</a:t>
            </a:r>
            <a:r>
              <a:rPr lang="en-US" sz="1400" dirty="0">
                <a:solidFill>
                  <a:srgbClr val="706E70"/>
                </a:solidFill>
                <a:latin typeface="Century Gothic" panose="020B0502020202020204" pitchFamily="34" charset="0"/>
              </a:rPr>
              <a:t> </a:t>
            </a:r>
            <a:r>
              <a:rPr lang="en-US" sz="1400" dirty="0" err="1">
                <a:solidFill>
                  <a:srgbClr val="706E70"/>
                </a:solidFill>
                <a:latin typeface="Century Gothic" panose="020B0502020202020204" pitchFamily="34" charset="0"/>
              </a:rPr>
              <a:t>samo</a:t>
            </a:r>
            <a:r>
              <a:rPr lang="en-US" sz="1400" dirty="0">
                <a:solidFill>
                  <a:srgbClr val="706E70"/>
                </a:solidFill>
                <a:latin typeface="Century Gothic" panose="020B0502020202020204" pitchFamily="34" charset="0"/>
              </a:rPr>
              <a:t> </a:t>
            </a:r>
            <a:r>
              <a:rPr lang="en-US" sz="1400" dirty="0" err="1">
                <a:solidFill>
                  <a:srgbClr val="706E70"/>
                </a:solidFill>
                <a:latin typeface="Century Gothic" panose="020B0502020202020204" pitchFamily="34" charset="0"/>
              </a:rPr>
              <a:t>ispitanici</a:t>
            </a:r>
            <a:r>
              <a:rPr lang="en-US" sz="1400" dirty="0">
                <a:solidFill>
                  <a:srgbClr val="706E70"/>
                </a:solidFill>
                <a:latin typeface="Century Gothic" panose="020B0502020202020204" pitchFamily="34" charset="0"/>
              </a:rPr>
              <a:t> koji </a:t>
            </a:r>
            <a:r>
              <a:rPr lang="en-US" sz="1400" dirty="0" err="1">
                <a:solidFill>
                  <a:srgbClr val="706E70"/>
                </a:solidFill>
                <a:latin typeface="Century Gothic" panose="020B0502020202020204" pitchFamily="34" charset="0"/>
              </a:rPr>
              <a:t>su</a:t>
            </a:r>
            <a:r>
              <a:rPr lang="en-US" sz="1400" dirty="0">
                <a:solidFill>
                  <a:srgbClr val="706E70"/>
                </a:solidFill>
                <a:latin typeface="Century Gothic" panose="020B0502020202020204" pitchFamily="34" charset="0"/>
              </a:rPr>
              <a:t> </a:t>
            </a:r>
            <a:r>
              <a:rPr lang="en-US" sz="1400" dirty="0" err="1">
                <a:solidFill>
                  <a:srgbClr val="706E70"/>
                </a:solidFill>
                <a:latin typeface="Century Gothic" panose="020B0502020202020204" pitchFamily="34" charset="0"/>
              </a:rPr>
              <a:t>registrovali</a:t>
            </a:r>
            <a:r>
              <a:rPr lang="en-US" sz="1400" dirty="0">
                <a:solidFill>
                  <a:srgbClr val="706E70"/>
                </a:solidFill>
                <a:latin typeface="Century Gothic" panose="020B0502020202020204" pitchFamily="34" charset="0"/>
              </a:rPr>
              <a:t> </a:t>
            </a:r>
            <a:r>
              <a:rPr lang="sr-Latn-RS" sz="1400" dirty="0">
                <a:solidFill>
                  <a:srgbClr val="706E70"/>
                </a:solidFill>
                <a:latin typeface="Century Gothic" panose="020B0502020202020204" pitchFamily="34" charset="0"/>
              </a:rPr>
              <a:t>žig, industrijski dizajn, kupilo patent ili licencu, apliciralo za patent ili licenciralo ili prodalo patent, pitani kako su zaštitili intelektualnu svojinu, skoro polovina kaže da nije štitilo intelektualnu svojinu. Čini se da oni prethodno navedene procedure zapravo ni ne vide kao zaštitu intelektualne svojine. </a:t>
            </a:r>
            <a:endParaRPr lang="en-US" sz="1400" dirty="0">
              <a:solidFill>
                <a:srgbClr val="706E70"/>
              </a:solidFill>
              <a:latin typeface="Century Gothic" panose="020B0502020202020204" pitchFamily="34" charset="0"/>
            </a:endParaRPr>
          </a:p>
        </p:txBody>
      </p:sp>
      <p:sp>
        <p:nvSpPr>
          <p:cNvPr id="7"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Da li ste intelektualnu svojinu zaštitili na:</a:t>
            </a:r>
            <a:endParaRPr lang="en-US" sz="18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2138948075"/>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hart 6">
            <a:extLst>
              <a:ext uri="{FF2B5EF4-FFF2-40B4-BE49-F238E27FC236}">
                <a16:creationId xmlns:a16="http://schemas.microsoft.com/office/drawing/2014/main" id="{13A2D32D-EE76-40EE-BFF5-857816137A62}"/>
              </a:ext>
            </a:extLst>
          </p:cNvPr>
          <p:cNvGraphicFramePr/>
          <p:nvPr>
            <p:extLst>
              <p:ext uri="{D42A27DB-BD31-4B8C-83A1-F6EECF244321}">
                <p14:modId xmlns:p14="http://schemas.microsoft.com/office/powerpoint/2010/main" val="163513595"/>
              </p:ext>
            </p:extLst>
          </p:nvPr>
        </p:nvGraphicFramePr>
        <p:xfrm>
          <a:off x="6912983" y="1708419"/>
          <a:ext cx="6096000" cy="4965959"/>
        </p:xfrm>
        <a:graphic>
          <a:graphicData uri="http://schemas.openxmlformats.org/drawingml/2006/chart">
            <c:chart xmlns:c="http://schemas.openxmlformats.org/drawingml/2006/chart" xmlns:r="http://schemas.openxmlformats.org/officeDocument/2006/relationships" r:id="rId2"/>
          </a:graphicData>
        </a:graphic>
      </p:graphicFrame>
      <p:sp>
        <p:nvSpPr>
          <p:cNvPr id="2" name="Slide Number Placeholder 1">
            <a:extLst>
              <a:ext uri="{FF2B5EF4-FFF2-40B4-BE49-F238E27FC236}">
                <a16:creationId xmlns:a16="http://schemas.microsoft.com/office/drawing/2014/main" id="{F7AAE30B-FC5E-4E92-B074-F9CA93A32DBD}"/>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91</a:t>
            </a:fld>
            <a:endParaRPr lang="en-US" dirty="0"/>
          </a:p>
        </p:txBody>
      </p:sp>
      <p:graphicFrame>
        <p:nvGraphicFramePr>
          <p:cNvPr id="5" name="Chart 4">
            <a:extLst>
              <a:ext uri="{FF2B5EF4-FFF2-40B4-BE49-F238E27FC236}">
                <a16:creationId xmlns:a16="http://schemas.microsoft.com/office/drawing/2014/main" id="{9022F368-05B6-44B3-B713-9630A54B43BF}"/>
              </a:ext>
            </a:extLst>
          </p:cNvPr>
          <p:cNvGraphicFramePr/>
          <p:nvPr>
            <p:extLst>
              <p:ext uri="{D42A27DB-BD31-4B8C-83A1-F6EECF244321}">
                <p14:modId xmlns:p14="http://schemas.microsoft.com/office/powerpoint/2010/main" val="2334200292"/>
              </p:ext>
            </p:extLst>
          </p:nvPr>
        </p:nvGraphicFramePr>
        <p:xfrm>
          <a:off x="904576" y="1593669"/>
          <a:ext cx="5044440" cy="259773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a:extLst>
              <a:ext uri="{FF2B5EF4-FFF2-40B4-BE49-F238E27FC236}">
                <a16:creationId xmlns:a16="http://schemas.microsoft.com/office/drawing/2014/main" id="{AEC556B9-E64B-4B55-A8BE-754EBC1BCCFE}"/>
              </a:ext>
            </a:extLst>
          </p:cNvPr>
          <p:cNvSpPr txBox="1"/>
          <p:nvPr/>
        </p:nvSpPr>
        <p:spPr>
          <a:xfrm>
            <a:off x="2413575" y="3975955"/>
            <a:ext cx="656442" cy="33855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sr-Latn-RS" sz="800" b="0" i="1" u="none" strike="noStrike" kern="1200" cap="none" spc="0" normalizeH="0" baseline="0" noProof="0" dirty="0">
                <a:ln>
                  <a:noFill/>
                </a:ln>
                <a:solidFill>
                  <a:srgbClr val="706E70"/>
                </a:solidFill>
                <a:effectLst/>
                <a:uLnTx/>
                <a:uFillTx/>
                <a:latin typeface="Century Gothic" panose="020B0502020202020204" pitchFamily="34" charset="0"/>
              </a:rPr>
              <a:t>Baza</a:t>
            </a:r>
            <a:r>
              <a:rPr lang="sr-Latn-RS" sz="800" i="1" dirty="0">
                <a:solidFill>
                  <a:srgbClr val="706E70"/>
                </a:solidFill>
                <a:latin typeface="Century Gothic" panose="020B0502020202020204" pitchFamily="34" charset="0"/>
              </a:rPr>
              <a:t>: total</a:t>
            </a:r>
            <a:endParaRPr kumimoji="0" lang="sr-Latn-RS" sz="800" b="0" i="1" u="none" strike="noStrike" kern="1200" cap="none" spc="0" normalizeH="0" baseline="0" noProof="0" dirty="0">
              <a:ln>
                <a:noFill/>
              </a:ln>
              <a:solidFill>
                <a:srgbClr val="706E70"/>
              </a:solidFill>
              <a:effectLst/>
              <a:uLnTx/>
              <a:uFillTx/>
              <a:latin typeface="Century Gothic" panose="020B0502020202020204" pitchFamily="34" charset="0"/>
            </a:endParaRPr>
          </a:p>
        </p:txBody>
      </p:sp>
      <p:sp>
        <p:nvSpPr>
          <p:cNvPr id="9" name="TextBox 8">
            <a:extLst>
              <a:ext uri="{FF2B5EF4-FFF2-40B4-BE49-F238E27FC236}">
                <a16:creationId xmlns:a16="http://schemas.microsoft.com/office/drawing/2014/main" id="{0890B5E4-54F0-4A6C-8989-0C7BC7D33DA7}"/>
              </a:ext>
            </a:extLst>
          </p:cNvPr>
          <p:cNvSpPr txBox="1"/>
          <p:nvPr/>
        </p:nvSpPr>
        <p:spPr>
          <a:xfrm>
            <a:off x="10505005" y="6077904"/>
            <a:ext cx="895928" cy="215444"/>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sr-Latn-RS" sz="800" b="0" i="1" u="none" strike="noStrike" kern="1200" cap="none" spc="0" normalizeH="0" baseline="0" dirty="0">
                <a:ln>
                  <a:noFill/>
                </a:ln>
                <a:solidFill>
                  <a:srgbClr val="706E70"/>
                </a:solidFill>
                <a:effectLst/>
                <a:uLnTx/>
                <a:uFillTx/>
                <a:latin typeface="Century Gothic" panose="020B0502020202020204" pitchFamily="34" charset="0"/>
              </a:rPr>
              <a:t>Baza: n = 38</a:t>
            </a:r>
          </a:p>
        </p:txBody>
      </p:sp>
      <p:sp>
        <p:nvSpPr>
          <p:cNvPr id="11" name="TextBox 10">
            <a:extLst>
              <a:ext uri="{FF2B5EF4-FFF2-40B4-BE49-F238E27FC236}">
                <a16:creationId xmlns:a16="http://schemas.microsoft.com/office/drawing/2014/main" id="{86092AEC-2B38-4B73-BE57-C31C34095C41}"/>
              </a:ext>
            </a:extLst>
          </p:cNvPr>
          <p:cNvSpPr txBox="1"/>
          <p:nvPr/>
        </p:nvSpPr>
        <p:spPr>
          <a:xfrm>
            <a:off x="533968" y="1030659"/>
            <a:ext cx="11048432" cy="400110"/>
          </a:xfrm>
          <a:prstGeom prst="rect">
            <a:avLst/>
          </a:prstGeom>
          <a:noFill/>
        </p:spPr>
        <p:txBody>
          <a:bodyPr wrap="square" lIns="0" rIns="0">
            <a:spAutoFit/>
          </a:bodyPr>
          <a:lstStyle/>
          <a:p>
            <a:pPr marL="0" marR="0">
              <a:spcBef>
                <a:spcPts val="0"/>
              </a:spcBef>
              <a:spcAft>
                <a:spcPts val="0"/>
              </a:spcAft>
            </a:pPr>
            <a:r>
              <a:rPr lang="de-DE" sz="1000" i="1" dirty="0">
                <a:solidFill>
                  <a:srgbClr val="0080C6"/>
                </a:solidFill>
                <a:effectLst/>
                <a:latin typeface="Century Gothic" panose="020B0502020202020204" pitchFamily="34" charset="0"/>
                <a:ea typeface="Arial" panose="020B0604020202020204" pitchFamily="34" charset="0"/>
              </a:rPr>
              <a:t>Otvoreni podaci su podaci javnih institucija koji su svima besplatno dostupni i to u formi koja omogućava njihovu izmenu. korišćenje i deljenje </a:t>
            </a:r>
            <a:endParaRPr lang="sr-Latn-RS" sz="1000" i="1" dirty="0">
              <a:solidFill>
                <a:srgbClr val="0080C6"/>
              </a:solidFill>
              <a:effectLst/>
              <a:latin typeface="Century Gothic" panose="020B0502020202020204" pitchFamily="34" charset="0"/>
              <a:ea typeface="Arial" panose="020B0604020202020204" pitchFamily="34" charset="0"/>
            </a:endParaRPr>
          </a:p>
          <a:p>
            <a:pPr marL="0" marR="0">
              <a:spcBef>
                <a:spcPts val="0"/>
              </a:spcBef>
              <a:spcAft>
                <a:spcPts val="0"/>
              </a:spcAft>
            </a:pPr>
            <a:r>
              <a:rPr lang="de-DE" sz="1000" i="1" dirty="0">
                <a:solidFill>
                  <a:srgbClr val="0080C6"/>
                </a:solidFill>
                <a:effectLst/>
                <a:latin typeface="Century Gothic" panose="020B0502020202020204" pitchFamily="34" charset="0"/>
                <a:ea typeface="Arial" panose="020B0604020202020204" pitchFamily="34" charset="0"/>
              </a:rPr>
              <a:t>(moguće ih je mašinski jednostavno obraditi). </a:t>
            </a:r>
            <a:endParaRPr lang="en-US" sz="1000" i="1" dirty="0">
              <a:solidFill>
                <a:srgbClr val="0080C6"/>
              </a:solidFill>
              <a:effectLst/>
              <a:latin typeface="Century Gothic" panose="020B0502020202020204" pitchFamily="34" charset="0"/>
              <a:ea typeface="Arial" panose="020B0604020202020204" pitchFamily="34" charset="0"/>
            </a:endParaRPr>
          </a:p>
        </p:txBody>
      </p:sp>
      <p:sp>
        <p:nvSpPr>
          <p:cNvPr id="10" name="Rectangle: Rounded Corners 9">
            <a:extLst>
              <a:ext uri="{FF2B5EF4-FFF2-40B4-BE49-F238E27FC236}">
                <a16:creationId xmlns:a16="http://schemas.microsoft.com/office/drawing/2014/main" id="{90C77192-4D13-4561-BD30-8C7CFA5C310A}"/>
              </a:ext>
            </a:extLst>
          </p:cNvPr>
          <p:cNvSpPr/>
          <p:nvPr/>
        </p:nvSpPr>
        <p:spPr>
          <a:xfrm>
            <a:off x="533968" y="4507652"/>
            <a:ext cx="6253694" cy="1912352"/>
          </a:xfrm>
          <a:prstGeom prst="roundRect">
            <a:avLst/>
          </a:prstGeom>
          <a:noFill/>
          <a:ln>
            <a:noFill/>
          </a:ln>
        </p:spPr>
        <p:style>
          <a:lnRef idx="2">
            <a:schemeClr val="accent6">
              <a:shade val="50000"/>
            </a:schemeClr>
          </a:lnRef>
          <a:fillRef idx="1">
            <a:schemeClr val="accent6"/>
          </a:fillRef>
          <a:effectRef idx="0">
            <a:schemeClr val="accent6"/>
          </a:effectRef>
          <a:fontRef idx="minor">
            <a:schemeClr val="lt1"/>
          </a:fontRef>
        </p:style>
        <p:txBody>
          <a:bodyPr lIns="0" rIns="0" rtlCol="0" anchor="ctr"/>
          <a:lstStyle/>
          <a:p>
            <a:pPr algn="just">
              <a:spcAft>
                <a:spcPts val="600"/>
              </a:spcAft>
              <a:defRPr/>
            </a:pPr>
            <a:r>
              <a:rPr lang="sr-Latn-BA" sz="1200" dirty="0">
                <a:solidFill>
                  <a:srgbClr val="404040"/>
                </a:solidFill>
                <a:latin typeface="Century Gothic" panose="020B0502020202020204" pitchFamily="34" charset="0"/>
              </a:rPr>
              <a:t>Samo oko 5% ispitanika smatra da postoje podaci državnih institucija koje bi za njihovo poslovanje bilo bitno otvoriti, što je češće kod mlađih preduze</a:t>
            </a:r>
            <a:r>
              <a:rPr lang="sr-Latn-RS" sz="1200" dirty="0">
                <a:solidFill>
                  <a:srgbClr val="404040"/>
                </a:solidFill>
                <a:latin typeface="Century Gothic" panose="020B0502020202020204" pitchFamily="34" charset="0"/>
              </a:rPr>
              <a:t>ć</a:t>
            </a:r>
            <a:r>
              <a:rPr lang="sr-Latn-BA" sz="1200" dirty="0">
                <a:solidFill>
                  <a:srgbClr val="404040"/>
                </a:solidFill>
                <a:latin typeface="Century Gothic" panose="020B0502020202020204" pitchFamily="34" charset="0"/>
              </a:rPr>
              <a:t>a (2-5 god.) nego starijih. Više od polovine ispitanika smatra da takvi podaci ne postoje, a nezanemarljiv deo privrednika (oko 40%) ne zna da li takvi podaci postoje.</a:t>
            </a:r>
          </a:p>
          <a:p>
            <a:pPr algn="just">
              <a:defRPr/>
            </a:pPr>
            <a:r>
              <a:rPr lang="sr-Latn-BA" sz="1200" dirty="0">
                <a:solidFill>
                  <a:srgbClr val="404040"/>
                </a:solidFill>
                <a:latin typeface="Century Gothic" panose="020B0502020202020204" pitchFamily="34" charset="0"/>
              </a:rPr>
              <a:t>Podaci koje je potrebno otvoriti se najčešće ne odnose na specifične informacije, nego na </a:t>
            </a:r>
            <a:r>
              <a:rPr lang="sr-Latn-BA" sz="1200" b="1" dirty="0">
                <a:solidFill>
                  <a:srgbClr val="404040"/>
                </a:solidFill>
                <a:latin typeface="Century Gothic" panose="020B0502020202020204" pitchFamily="34" charset="0"/>
              </a:rPr>
              <a:t>uopštenu transparentnost i olakšanu, jednostavnu dostupnost podataka. </a:t>
            </a:r>
            <a:r>
              <a:rPr lang="sr-Latn-BA" sz="1200" dirty="0">
                <a:solidFill>
                  <a:srgbClr val="404040"/>
                </a:solidFill>
                <a:latin typeface="Century Gothic" panose="020B0502020202020204" pitchFamily="34" charset="0"/>
              </a:rPr>
              <a:t>Dakle, može se zaključiti da ispitanici ne prave razliku između javno dostupnih i otvorenih podataka.</a:t>
            </a:r>
            <a:r>
              <a:rPr lang="sr-Latn-BA" sz="1200" b="1" dirty="0">
                <a:solidFill>
                  <a:srgbClr val="404040"/>
                </a:solidFill>
                <a:latin typeface="Century Gothic" panose="020B0502020202020204" pitchFamily="34" charset="0"/>
              </a:rPr>
              <a:t> </a:t>
            </a:r>
            <a:r>
              <a:rPr lang="sr-Latn-BA" sz="1200" dirty="0">
                <a:solidFill>
                  <a:srgbClr val="404040"/>
                </a:solidFill>
                <a:latin typeface="Century Gothic" panose="020B0502020202020204" pitchFamily="34" charset="0"/>
              </a:rPr>
              <a:t>Ipak, među češćim konkretnijim podacima koje je privrednicima bitno otvoriti su </a:t>
            </a:r>
            <a:r>
              <a:rPr lang="sr-Latn-BA" sz="1200" b="1" dirty="0">
                <a:solidFill>
                  <a:srgbClr val="404040"/>
                </a:solidFill>
                <a:latin typeface="Century Gothic" panose="020B0502020202020204" pitchFamily="34" charset="0"/>
              </a:rPr>
              <a:t>informacije o tenderima</a:t>
            </a:r>
            <a:r>
              <a:rPr lang="sr-Latn-BA" sz="1200" dirty="0">
                <a:solidFill>
                  <a:srgbClr val="404040"/>
                </a:solidFill>
                <a:latin typeface="Century Gothic" panose="020B0502020202020204" pitchFamily="34" charset="0"/>
              </a:rPr>
              <a:t>.</a:t>
            </a:r>
            <a:endParaRPr lang="en-US" sz="1200" dirty="0">
              <a:solidFill>
                <a:srgbClr val="404040"/>
              </a:solidFill>
              <a:latin typeface="Century Gothic" panose="020B0502020202020204" pitchFamily="34" charset="0"/>
            </a:endParaRPr>
          </a:p>
        </p:txBody>
      </p:sp>
      <p:sp>
        <p:nvSpPr>
          <p:cNvPr id="13"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Da li postoje neki podaci državnih institucija koje bi bilo bitno otvoriti za vaše poslovanje? </a:t>
            </a:r>
            <a:endParaRPr lang="sr-Latn-RS" sz="1800" dirty="0">
              <a:solidFill>
                <a:srgbClr val="004B88"/>
              </a:solidFill>
              <a:latin typeface="Century Gothic" panose="020B0502020202020204" pitchFamily="34" charset="0"/>
            </a:endParaRPr>
          </a:p>
          <a:p>
            <a:r>
              <a:rPr lang="it-IT" sz="1800" dirty="0">
                <a:solidFill>
                  <a:srgbClr val="004B88"/>
                </a:solidFill>
                <a:latin typeface="Century Gothic" panose="020B0502020202020204" pitchFamily="34" charset="0"/>
              </a:rPr>
              <a:t>Koji su to podaci? </a:t>
            </a:r>
            <a:endParaRPr lang="en-US" sz="1800" dirty="0">
              <a:solidFill>
                <a:srgbClr val="004B88"/>
              </a:solidFill>
              <a:latin typeface="Century Gothic" panose="020B0502020202020204" pitchFamily="34" charset="0"/>
            </a:endParaRPr>
          </a:p>
        </p:txBody>
      </p:sp>
    </p:spTree>
    <p:extLst>
      <p:ext uri="{BB962C8B-B14F-4D97-AF65-F5344CB8AC3E}">
        <p14:creationId xmlns:p14="http://schemas.microsoft.com/office/powerpoint/2010/main" val="3875928589"/>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60FE433F-B34B-49EA-BF70-3BADDB4690B6}"/>
              </a:ext>
            </a:extLst>
          </p:cNvPr>
          <p:cNvSpPr>
            <a:spLocks noGrp="1"/>
          </p:cNvSpPr>
          <p:nvPr>
            <p:ph type="sldNum" sz="quarter" idx="12"/>
          </p:nvPr>
        </p:nvSpPr>
        <p:spPr>
          <a:xfrm>
            <a:off x="9361270" y="6356350"/>
            <a:ext cx="2743200" cy="365125"/>
          </a:xfrm>
        </p:spPr>
        <p:txBody>
          <a:bodyPr/>
          <a:lstStyle/>
          <a:p>
            <a:fld id="{0F7899C1-2C73-44D6-B5DF-230399EE6AEB}" type="slidenum">
              <a:rPr lang="en-US" smtClean="0"/>
              <a:pPr/>
              <a:t>92</a:t>
            </a:fld>
            <a:endParaRPr lang="en-US" dirty="0"/>
          </a:p>
        </p:txBody>
      </p:sp>
      <p:graphicFrame>
        <p:nvGraphicFramePr>
          <p:cNvPr id="10" name="Table 9"/>
          <p:cNvGraphicFramePr>
            <a:graphicFrameLocks noGrp="1"/>
          </p:cNvGraphicFramePr>
          <p:nvPr>
            <p:extLst>
              <p:ext uri="{D42A27DB-BD31-4B8C-83A1-F6EECF244321}">
                <p14:modId xmlns:p14="http://schemas.microsoft.com/office/powerpoint/2010/main" val="1674592639"/>
              </p:ext>
            </p:extLst>
          </p:nvPr>
        </p:nvGraphicFramePr>
        <p:xfrm>
          <a:off x="509621" y="2030766"/>
          <a:ext cx="10862665" cy="3623890"/>
        </p:xfrm>
        <a:graphic>
          <a:graphicData uri="http://schemas.openxmlformats.org/drawingml/2006/table">
            <a:tbl>
              <a:tblPr/>
              <a:tblGrid>
                <a:gridCol w="1112658">
                  <a:extLst>
                    <a:ext uri="{9D8B030D-6E8A-4147-A177-3AD203B41FA5}">
                      <a16:colId xmlns:a16="http://schemas.microsoft.com/office/drawing/2014/main" val="20000"/>
                    </a:ext>
                  </a:extLst>
                </a:gridCol>
                <a:gridCol w="335223">
                  <a:extLst>
                    <a:ext uri="{9D8B030D-6E8A-4147-A177-3AD203B41FA5}">
                      <a16:colId xmlns:a16="http://schemas.microsoft.com/office/drawing/2014/main" val="20001"/>
                    </a:ext>
                  </a:extLst>
                </a:gridCol>
                <a:gridCol w="335223">
                  <a:extLst>
                    <a:ext uri="{9D8B030D-6E8A-4147-A177-3AD203B41FA5}">
                      <a16:colId xmlns:a16="http://schemas.microsoft.com/office/drawing/2014/main" val="20002"/>
                    </a:ext>
                  </a:extLst>
                </a:gridCol>
                <a:gridCol w="335223">
                  <a:extLst>
                    <a:ext uri="{9D8B030D-6E8A-4147-A177-3AD203B41FA5}">
                      <a16:colId xmlns:a16="http://schemas.microsoft.com/office/drawing/2014/main" val="20003"/>
                    </a:ext>
                  </a:extLst>
                </a:gridCol>
                <a:gridCol w="335223">
                  <a:extLst>
                    <a:ext uri="{9D8B030D-6E8A-4147-A177-3AD203B41FA5}">
                      <a16:colId xmlns:a16="http://schemas.microsoft.com/office/drawing/2014/main" val="20004"/>
                    </a:ext>
                  </a:extLst>
                </a:gridCol>
                <a:gridCol w="335223">
                  <a:extLst>
                    <a:ext uri="{9D8B030D-6E8A-4147-A177-3AD203B41FA5}">
                      <a16:colId xmlns:a16="http://schemas.microsoft.com/office/drawing/2014/main" val="20005"/>
                    </a:ext>
                  </a:extLst>
                </a:gridCol>
                <a:gridCol w="335223">
                  <a:extLst>
                    <a:ext uri="{9D8B030D-6E8A-4147-A177-3AD203B41FA5}">
                      <a16:colId xmlns:a16="http://schemas.microsoft.com/office/drawing/2014/main" val="20006"/>
                    </a:ext>
                  </a:extLst>
                </a:gridCol>
                <a:gridCol w="335223">
                  <a:extLst>
                    <a:ext uri="{9D8B030D-6E8A-4147-A177-3AD203B41FA5}">
                      <a16:colId xmlns:a16="http://schemas.microsoft.com/office/drawing/2014/main" val="20007"/>
                    </a:ext>
                  </a:extLst>
                </a:gridCol>
                <a:gridCol w="335223">
                  <a:extLst>
                    <a:ext uri="{9D8B030D-6E8A-4147-A177-3AD203B41FA5}">
                      <a16:colId xmlns:a16="http://schemas.microsoft.com/office/drawing/2014/main" val="20008"/>
                    </a:ext>
                  </a:extLst>
                </a:gridCol>
                <a:gridCol w="335223">
                  <a:extLst>
                    <a:ext uri="{9D8B030D-6E8A-4147-A177-3AD203B41FA5}">
                      <a16:colId xmlns:a16="http://schemas.microsoft.com/office/drawing/2014/main" val="20009"/>
                    </a:ext>
                  </a:extLst>
                </a:gridCol>
                <a:gridCol w="335223">
                  <a:extLst>
                    <a:ext uri="{9D8B030D-6E8A-4147-A177-3AD203B41FA5}">
                      <a16:colId xmlns:a16="http://schemas.microsoft.com/office/drawing/2014/main" val="20010"/>
                    </a:ext>
                  </a:extLst>
                </a:gridCol>
                <a:gridCol w="335223">
                  <a:extLst>
                    <a:ext uri="{9D8B030D-6E8A-4147-A177-3AD203B41FA5}">
                      <a16:colId xmlns:a16="http://schemas.microsoft.com/office/drawing/2014/main" val="20011"/>
                    </a:ext>
                  </a:extLst>
                </a:gridCol>
                <a:gridCol w="335223">
                  <a:extLst>
                    <a:ext uri="{9D8B030D-6E8A-4147-A177-3AD203B41FA5}">
                      <a16:colId xmlns:a16="http://schemas.microsoft.com/office/drawing/2014/main" val="20012"/>
                    </a:ext>
                  </a:extLst>
                </a:gridCol>
                <a:gridCol w="335223">
                  <a:extLst>
                    <a:ext uri="{9D8B030D-6E8A-4147-A177-3AD203B41FA5}">
                      <a16:colId xmlns:a16="http://schemas.microsoft.com/office/drawing/2014/main" val="20013"/>
                    </a:ext>
                  </a:extLst>
                </a:gridCol>
                <a:gridCol w="335223">
                  <a:extLst>
                    <a:ext uri="{9D8B030D-6E8A-4147-A177-3AD203B41FA5}">
                      <a16:colId xmlns:a16="http://schemas.microsoft.com/office/drawing/2014/main" val="20014"/>
                    </a:ext>
                  </a:extLst>
                </a:gridCol>
                <a:gridCol w="335223">
                  <a:extLst>
                    <a:ext uri="{9D8B030D-6E8A-4147-A177-3AD203B41FA5}">
                      <a16:colId xmlns:a16="http://schemas.microsoft.com/office/drawing/2014/main" val="20015"/>
                    </a:ext>
                  </a:extLst>
                </a:gridCol>
                <a:gridCol w="335223">
                  <a:extLst>
                    <a:ext uri="{9D8B030D-6E8A-4147-A177-3AD203B41FA5}">
                      <a16:colId xmlns:a16="http://schemas.microsoft.com/office/drawing/2014/main" val="20016"/>
                    </a:ext>
                  </a:extLst>
                </a:gridCol>
                <a:gridCol w="335223">
                  <a:extLst>
                    <a:ext uri="{9D8B030D-6E8A-4147-A177-3AD203B41FA5}">
                      <a16:colId xmlns:a16="http://schemas.microsoft.com/office/drawing/2014/main" val="20017"/>
                    </a:ext>
                  </a:extLst>
                </a:gridCol>
                <a:gridCol w="335223">
                  <a:extLst>
                    <a:ext uri="{9D8B030D-6E8A-4147-A177-3AD203B41FA5}">
                      <a16:colId xmlns:a16="http://schemas.microsoft.com/office/drawing/2014/main" val="20018"/>
                    </a:ext>
                  </a:extLst>
                </a:gridCol>
                <a:gridCol w="335223">
                  <a:extLst>
                    <a:ext uri="{9D8B030D-6E8A-4147-A177-3AD203B41FA5}">
                      <a16:colId xmlns:a16="http://schemas.microsoft.com/office/drawing/2014/main" val="20019"/>
                    </a:ext>
                  </a:extLst>
                </a:gridCol>
                <a:gridCol w="335223">
                  <a:extLst>
                    <a:ext uri="{9D8B030D-6E8A-4147-A177-3AD203B41FA5}">
                      <a16:colId xmlns:a16="http://schemas.microsoft.com/office/drawing/2014/main" val="20020"/>
                    </a:ext>
                  </a:extLst>
                </a:gridCol>
                <a:gridCol w="335223">
                  <a:extLst>
                    <a:ext uri="{9D8B030D-6E8A-4147-A177-3AD203B41FA5}">
                      <a16:colId xmlns:a16="http://schemas.microsoft.com/office/drawing/2014/main" val="20021"/>
                    </a:ext>
                  </a:extLst>
                </a:gridCol>
                <a:gridCol w="335223">
                  <a:extLst>
                    <a:ext uri="{9D8B030D-6E8A-4147-A177-3AD203B41FA5}">
                      <a16:colId xmlns:a16="http://schemas.microsoft.com/office/drawing/2014/main" val="20022"/>
                    </a:ext>
                  </a:extLst>
                </a:gridCol>
                <a:gridCol w="335223">
                  <a:extLst>
                    <a:ext uri="{9D8B030D-6E8A-4147-A177-3AD203B41FA5}">
                      <a16:colId xmlns:a16="http://schemas.microsoft.com/office/drawing/2014/main" val="20023"/>
                    </a:ext>
                  </a:extLst>
                </a:gridCol>
                <a:gridCol w="335223">
                  <a:extLst>
                    <a:ext uri="{9D8B030D-6E8A-4147-A177-3AD203B41FA5}">
                      <a16:colId xmlns:a16="http://schemas.microsoft.com/office/drawing/2014/main" val="20024"/>
                    </a:ext>
                  </a:extLst>
                </a:gridCol>
                <a:gridCol w="335223">
                  <a:extLst>
                    <a:ext uri="{9D8B030D-6E8A-4147-A177-3AD203B41FA5}">
                      <a16:colId xmlns:a16="http://schemas.microsoft.com/office/drawing/2014/main" val="20025"/>
                    </a:ext>
                  </a:extLst>
                </a:gridCol>
                <a:gridCol w="342358">
                  <a:extLst>
                    <a:ext uri="{9D8B030D-6E8A-4147-A177-3AD203B41FA5}">
                      <a16:colId xmlns:a16="http://schemas.microsoft.com/office/drawing/2014/main" val="20026"/>
                    </a:ext>
                  </a:extLst>
                </a:gridCol>
                <a:gridCol w="342358">
                  <a:extLst>
                    <a:ext uri="{9D8B030D-6E8A-4147-A177-3AD203B41FA5}">
                      <a16:colId xmlns:a16="http://schemas.microsoft.com/office/drawing/2014/main" val="20027"/>
                    </a:ext>
                  </a:extLst>
                </a:gridCol>
                <a:gridCol w="342358">
                  <a:extLst>
                    <a:ext uri="{9D8B030D-6E8A-4147-A177-3AD203B41FA5}">
                      <a16:colId xmlns:a16="http://schemas.microsoft.com/office/drawing/2014/main" val="20028"/>
                    </a:ext>
                  </a:extLst>
                </a:gridCol>
                <a:gridCol w="342358">
                  <a:extLst>
                    <a:ext uri="{9D8B030D-6E8A-4147-A177-3AD203B41FA5}">
                      <a16:colId xmlns:a16="http://schemas.microsoft.com/office/drawing/2014/main" val="20029"/>
                    </a:ext>
                  </a:extLst>
                </a:gridCol>
              </a:tblGrid>
              <a:tr h="347888">
                <a:tc>
                  <a:txBody>
                    <a:bodyPr/>
                    <a:lstStyle/>
                    <a:p>
                      <a:pPr algn="l" fontAlgn="ctr"/>
                      <a:endParaRPr lang="en-US" sz="800" b="0" i="0" u="none" strike="noStrike" dirty="0">
                        <a:solidFill>
                          <a:srgbClr val="993300"/>
                        </a:solidFill>
                        <a:latin typeface="Century Gothic" panose="020B0502020202020204" pitchFamily="34" charset="0"/>
                      </a:endParaRPr>
                    </a:p>
                  </a:txBody>
                  <a:tcPr marL="4003" marR="4003" marT="4003" marB="0" anchor="ctr">
                    <a:lnL>
                      <a:noFill/>
                    </a:lnL>
                    <a:lnR w="19050" cap="flat" cmpd="sng" algn="ctr">
                      <a:solidFill>
                        <a:schemeClr val="tx1"/>
                      </a:solidFill>
                      <a:prstDash val="solid"/>
                      <a:round/>
                      <a:headEnd type="none" w="med" len="med"/>
                      <a:tailEnd type="none" w="med" len="med"/>
                    </a:lnR>
                    <a:lnT>
                      <a:noFill/>
                    </a:lnT>
                    <a:lnB>
                      <a:noFill/>
                    </a:lnB>
                  </a:tcPr>
                </a:tc>
                <a:tc gridSpan="5">
                  <a:txBody>
                    <a:bodyPr/>
                    <a:lstStyle/>
                    <a:p>
                      <a:pPr algn="ctr" fontAlgn="ctr"/>
                      <a:r>
                        <a:rPr lang="en-US" sz="800" b="0" i="0" u="none" strike="noStrike" dirty="0" err="1">
                          <a:solidFill>
                            <a:srgbClr val="000000"/>
                          </a:solidFill>
                          <a:latin typeface="Century Gothic" panose="020B0502020202020204" pitchFamily="34" charset="0"/>
                        </a:rPr>
                        <a:t>Veličina</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preduzeća</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2">
                  <a:txBody>
                    <a:bodyPr/>
                    <a:lstStyle/>
                    <a:p>
                      <a:pPr algn="ctr" fontAlgn="ctr"/>
                      <a:r>
                        <a:rPr lang="en-US" sz="800" b="0" i="0" u="none" strike="noStrike">
                          <a:solidFill>
                            <a:srgbClr val="000000"/>
                          </a:solidFill>
                          <a:latin typeface="Century Gothic" panose="020B0502020202020204" pitchFamily="34" charset="0"/>
                        </a:rPr>
                        <a:t>Privredno društvo vs. Preduzetnici</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gridSpan="6">
                  <a:txBody>
                    <a:bodyPr/>
                    <a:lstStyle/>
                    <a:p>
                      <a:pPr algn="ctr" fontAlgn="ctr"/>
                      <a:r>
                        <a:rPr lang="sr-Latn-RS" sz="800" b="0" i="0" u="none" strike="noStrike" noProof="0" dirty="0">
                          <a:solidFill>
                            <a:srgbClr val="000000"/>
                          </a:solidFill>
                          <a:latin typeface="Century Gothic" panose="020B0502020202020204" pitchFamily="34" charset="0"/>
                        </a:rPr>
                        <a:t>Teritorija poslovanja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dirty="0" err="1">
                          <a:solidFill>
                            <a:srgbClr val="000000"/>
                          </a:solidFill>
                          <a:latin typeface="Century Gothic" panose="020B0502020202020204" pitchFamily="34" charset="0"/>
                        </a:rPr>
                        <a:t>Sedište</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dirty="0" err="1">
                          <a:solidFill>
                            <a:srgbClr val="000000"/>
                          </a:solidFill>
                          <a:latin typeface="Century Gothic" panose="020B0502020202020204" pitchFamily="34" charset="0"/>
                        </a:rPr>
                        <a:t>Delatnost</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dirty="0" err="1">
                          <a:solidFill>
                            <a:srgbClr val="000000"/>
                          </a:solidFill>
                          <a:latin typeface="Century Gothic" panose="020B0502020202020204" pitchFamily="34" charset="0"/>
                        </a:rPr>
                        <a:t>Osnivanje</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firme</a:t>
                      </a: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tc gridSpan="4">
                  <a:txBody>
                    <a:bodyPr/>
                    <a:lstStyle/>
                    <a:p>
                      <a:pPr algn="ctr" fontAlgn="ctr"/>
                      <a:r>
                        <a:rPr lang="en-US" sz="800" b="0" i="0" u="none" strike="noStrike">
                          <a:solidFill>
                            <a:srgbClr val="000000"/>
                          </a:solidFill>
                          <a:latin typeface="Century Gothic" panose="020B0502020202020204" pitchFamily="34" charset="0"/>
                        </a:rPr>
                        <a:t>Grupa</a:t>
                      </a:r>
                    </a:p>
                  </a:txBody>
                  <a:tcPr marL="4003" marR="4003" marT="4003" marB="0" anchor="ctr">
                    <a:lnL w="19050" cap="flat" cmpd="sng" algn="ctr">
                      <a:solidFill>
                        <a:schemeClr val="tx1"/>
                      </a:solidFill>
                      <a:prstDash val="solid"/>
                      <a:round/>
                      <a:headEnd type="none" w="med" len="med"/>
                      <a:tailEnd type="none" w="med" len="med"/>
                    </a:lnL>
                    <a:lnR w="19050" cap="flat" cmpd="sng" algn="ctr">
                      <a:solidFill>
                        <a:schemeClr val="tx1"/>
                      </a:solidFill>
                      <a:prstDash val="solid"/>
                      <a:round/>
                      <a:headEnd type="none" w="med" len="med"/>
                      <a:tailEnd type="none" w="med" len="med"/>
                    </a:lnR>
                    <a:lnT w="19050" cap="flat" cmpd="sng" algn="ctr">
                      <a:solidFill>
                        <a:schemeClr val="tx1"/>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004245">
                <a:tc>
                  <a:txBody>
                    <a:bodyPr/>
                    <a:lstStyle/>
                    <a:p>
                      <a:pPr algn="l" fontAlgn="ctr"/>
                      <a:r>
                        <a:rPr lang="en-US" sz="800" b="0" i="0" u="none" strike="noStrike">
                          <a:solidFill>
                            <a:srgbClr val="000000"/>
                          </a:solidFill>
                          <a:latin typeface="Century Gothic" panose="020B0502020202020204" pitchFamily="34" charset="0"/>
                        </a:rPr>
                        <a:t> </a:t>
                      </a:r>
                    </a:p>
                  </a:txBody>
                  <a:tcPr marL="4003" marR="4003" marT="4003" marB="0" anchor="ctr">
                    <a:lnL>
                      <a:noFill/>
                    </a:lnL>
                    <a:lnR w="19050" cap="flat" cmpd="sng" algn="ctr">
                      <a:solidFill>
                        <a:schemeClr val="tx1"/>
                      </a:solidFill>
                      <a:prstDash val="solid"/>
                      <a:round/>
                      <a:headEnd type="none" w="med" len="med"/>
                      <a:tailEnd type="none" w="med" len="med"/>
                    </a:lnR>
                    <a:lnT>
                      <a:noFill/>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Total</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Veliko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Srednje</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Malo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Mikro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Privredno društvo</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Preduzetnik</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Lokalni nivo (grad)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Regionalni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err="1">
                          <a:solidFill>
                            <a:srgbClr val="000000"/>
                          </a:solidFill>
                          <a:latin typeface="Century Gothic" panose="020B0502020202020204" pitchFamily="34" charset="0"/>
                        </a:rPr>
                        <a:t>Nacionalni</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nivo</a:t>
                      </a:r>
                      <a:r>
                        <a:rPr lang="en-US" sz="800" b="0" i="0" u="none" strike="noStrike" dirty="0">
                          <a:solidFill>
                            <a:srgbClr val="000000"/>
                          </a:solidFill>
                          <a:latin typeface="Century Gothic" panose="020B0502020202020204" pitchFamily="34" charset="0"/>
                        </a:rPr>
                        <a:t> (</a:t>
                      </a:r>
                      <a:r>
                        <a:rPr lang="en-US" sz="800" b="0" i="0" u="none" strike="noStrike" dirty="0" err="1">
                          <a:solidFill>
                            <a:srgbClr val="000000"/>
                          </a:solidFill>
                          <a:latin typeface="Century Gothic" panose="020B0502020202020204" pitchFamily="34" charset="0"/>
                        </a:rPr>
                        <a:t>Srbija</a:t>
                      </a:r>
                      <a:r>
                        <a:rPr lang="en-US" sz="800" b="0" i="0" u="none" strike="noStrike" dirty="0">
                          <a:solidFill>
                            <a:srgbClr val="000000"/>
                          </a:solidFill>
                          <a:latin typeface="Century Gothic" panose="020B0502020202020204" pitchFamily="34" charset="0"/>
                        </a:rPr>
                        <a:t>)</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Region Zapadnog Balkana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Evropski nivo</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Drugi kontitenti</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Beograd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Vojvodina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Istočna i Južna Srbija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Šumadija i Zapadna Srbija</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proizvodnja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trgovina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usluga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drugo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Do 2 god.</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2-5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5-10 god.</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 god.</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Samo inovacija</a:t>
                      </a:r>
                    </a:p>
                  </a:txBody>
                  <a:tcPr marL="4003" marR="4003" marT="4003" marB="0" vert="vert27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Inovacija i digitalizacija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Samo digitalizacija</a:t>
                      </a:r>
                    </a:p>
                  </a:txBody>
                  <a:tcPr marL="4003" marR="4003" marT="4003" marB="0" vert="vert27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Nijedno</a:t>
                      </a:r>
                    </a:p>
                  </a:txBody>
                  <a:tcPr marL="4003" marR="4003" marT="4003" marB="0" vert="vert27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71290">
                <a:tc>
                  <a:txBody>
                    <a:bodyPr/>
                    <a:lstStyle/>
                    <a:p>
                      <a:pPr algn="ctr" fontAlgn="ctr"/>
                      <a:r>
                        <a:rPr lang="en-US" sz="800" b="0" i="0" u="none" strike="noStrike" dirty="0">
                          <a:solidFill>
                            <a:srgbClr val="000000"/>
                          </a:solidFill>
                          <a:latin typeface="Century Gothic" panose="020B0502020202020204" pitchFamily="34" charset="0"/>
                        </a:rPr>
                        <a:t>n =</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FFFFFF"/>
                          </a:solidFill>
                          <a:latin typeface="Century Gothic" panose="020B0502020202020204" pitchFamily="34" charset="0"/>
                        </a:rPr>
                        <a:t>833</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30</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30</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99</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674</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320</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513</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475</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118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147</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44</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21</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259</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233</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138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203</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108</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a:solidFill>
                            <a:srgbClr val="FFFFFF"/>
                          </a:solidFill>
                          <a:latin typeface="Century Gothic" panose="020B0502020202020204" pitchFamily="34" charset="0"/>
                        </a:rPr>
                        <a:t>238</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392</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95</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45</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53</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236</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452</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117</a:t>
                      </a:r>
                    </a:p>
                  </a:txBody>
                  <a:tcPr marL="4003" marR="4003" marT="4003" marB="0" anchor="ctr">
                    <a:lnL w="19050" cap="flat" cmpd="sng" algn="ctr">
                      <a:solidFill>
                        <a:schemeClr val="tx1"/>
                      </a:solidFill>
                      <a:prstDash val="solid"/>
                      <a:round/>
                      <a:headEnd type="none" w="med" len="med"/>
                      <a:tailEnd type="none" w="med" len="med"/>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215</a:t>
                      </a:r>
                    </a:p>
                  </a:txBody>
                  <a:tcPr marL="4003" marR="4003" marT="4003" marB="0" anchor="ctr">
                    <a:lnL>
                      <a:noFill/>
                    </a:lnL>
                    <a:lnR>
                      <a:noFill/>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94</a:t>
                      </a:r>
                    </a:p>
                  </a:txBody>
                  <a:tcPr marL="4003" marR="4003" marT="4003" marB="0" anchor="ctr">
                    <a:lnL>
                      <a:noFill/>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tc>
                  <a:txBody>
                    <a:bodyPr/>
                    <a:lstStyle/>
                    <a:p>
                      <a:pPr algn="ctr" fontAlgn="ctr"/>
                      <a:r>
                        <a:rPr lang="en-US" sz="800" b="0" i="0" u="none" strike="noStrike" dirty="0">
                          <a:solidFill>
                            <a:srgbClr val="FFFFFF"/>
                          </a:solidFill>
                          <a:latin typeface="Century Gothic" panose="020B0502020202020204" pitchFamily="34" charset="0"/>
                        </a:rPr>
                        <a:t>407</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4B88"/>
                    </a:solidFill>
                  </a:tcPr>
                </a:tc>
                <a:extLst>
                  <a:ext uri="{0D108BD9-81ED-4DB2-BD59-A6C34878D82A}">
                    <a16:rowId xmlns:a16="http://schemas.microsoft.com/office/drawing/2014/main" val="10002"/>
                  </a:ext>
                </a:extLst>
              </a:tr>
              <a:tr h="341768">
                <a:tc>
                  <a:txBody>
                    <a:bodyPr/>
                    <a:lstStyle/>
                    <a:p>
                      <a:pPr algn="r" fontAlgn="ct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(A)</a:t>
                      </a: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(F)</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(G)</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(B)</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(C)</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(D)</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545608">
                <a:tc>
                  <a:txBody>
                    <a:bodyPr/>
                    <a:lstStyle/>
                    <a:p>
                      <a:pPr algn="ctr" fontAlgn="ctr"/>
                      <a:r>
                        <a:rPr lang="en-US" sz="800" b="0" i="0" u="none" strike="noStrike">
                          <a:solidFill>
                            <a:srgbClr val="000000"/>
                          </a:solidFill>
                          <a:latin typeface="Century Gothic" panose="020B0502020202020204" pitchFamily="34" charset="0"/>
                        </a:rPr>
                        <a:t>Da</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fontAlgn="ctr"/>
                      <a:r>
                        <a:rPr lang="en-US" sz="800" b="0" i="0" u="none" strike="noStrike">
                          <a:solidFill>
                            <a:srgbClr val="000000"/>
                          </a:solidFill>
                          <a:latin typeface="Century Gothic" panose="020B0502020202020204" pitchFamily="34" charset="0"/>
                        </a:rPr>
                        <a:t>4.6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10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2.5</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tc>
                  <a:txBody>
                    <a:bodyPr/>
                    <a:lstStyle/>
                    <a:p>
                      <a:pPr algn="ctr" fontAlgn="ctr"/>
                      <a:r>
                        <a:rPr lang="en-US" sz="800" b="0" i="0" u="none" strike="noStrike">
                          <a:solidFill>
                            <a:srgbClr val="000000"/>
                          </a:solidFill>
                          <a:latin typeface="Century Gothic" panose="020B0502020202020204" pitchFamily="34" charset="0"/>
                        </a:rPr>
                        <a:t>6.8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14.3</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B</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0" i="0" u="none" strike="noStrike">
                          <a:solidFill>
                            <a:srgbClr val="000000"/>
                          </a:solidFill>
                          <a:latin typeface="Century Gothic" panose="020B0502020202020204" pitchFamily="34" charset="0"/>
                        </a:rPr>
                        <a:t>6.8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23.8</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B D</a:t>
                      </a: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5.8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5.2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2.2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3.9</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0</a:t>
                      </a:r>
                      <a:br>
                        <a:rPr lang="en-US" sz="800" b="0" i="0" u="none" strike="noStrike">
                          <a:solidFill>
                            <a:srgbClr val="000000"/>
                          </a:solidFill>
                          <a:latin typeface="Century Gothic" panose="020B0502020202020204" pitchFamily="34" charset="0"/>
                        </a:rPr>
                      </a:br>
                      <a:r>
                        <a:rPr lang="en-US" sz="800" b="0" i="0" u="none" strike="noStrike">
                          <a:solidFill>
                            <a:srgbClr val="000000"/>
                          </a:solidFill>
                          <a:latin typeface="Century Gothic" panose="020B0502020202020204" pitchFamily="34" charset="0"/>
                        </a:rPr>
                        <a:t>.</a:t>
                      </a: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15.1</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D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0" i="0" u="none" strike="noStrike">
                          <a:solidFill>
                            <a:srgbClr val="000000"/>
                          </a:solidFill>
                          <a:latin typeface="Century Gothic" panose="020B0502020202020204" pitchFamily="34" charset="0"/>
                        </a:rPr>
                        <a:t>3.8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1" i="0" u="none" strike="noStrike" dirty="0">
                          <a:solidFill>
                            <a:schemeClr val="bg1"/>
                          </a:solidFill>
                          <a:latin typeface="Century Gothic" panose="020B0502020202020204" pitchFamily="34" charset="0"/>
                        </a:rPr>
                        <a:t>9.3</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A 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0080C6"/>
                    </a:solidFill>
                  </a:tcPr>
                </a:tc>
                <a:tc>
                  <a:txBody>
                    <a:bodyPr/>
                    <a:lstStyle/>
                    <a:p>
                      <a:pPr algn="ctr" fontAlgn="ctr"/>
                      <a:r>
                        <a:rPr lang="en-US" sz="800" b="1" i="0" u="none" strike="noStrike" dirty="0">
                          <a:solidFill>
                            <a:schemeClr val="bg1"/>
                          </a:solidFill>
                          <a:latin typeface="Century Gothic" panose="020B0502020202020204" pitchFamily="34" charset="0"/>
                        </a:rPr>
                        <a:t>8.5</a:t>
                      </a:r>
                      <a:br>
                        <a:rPr lang="en-US" sz="800" b="1" i="0" u="none" strike="noStrike" dirty="0">
                          <a:solidFill>
                            <a:schemeClr val="bg1"/>
                          </a:solidFill>
                          <a:latin typeface="Century Gothic" panose="020B0502020202020204" pitchFamily="34" charset="0"/>
                        </a:rPr>
                      </a:br>
                      <a:r>
                        <a:rPr lang="en-US" sz="800" b="1" i="0" u="none" strike="noStrike" dirty="0">
                          <a:solidFill>
                            <a:schemeClr val="bg1"/>
                          </a:solidFill>
                          <a:latin typeface="Century Gothic" panose="020B0502020202020204" pitchFamily="34" charset="0"/>
                        </a:rPr>
                        <a:t>E</a:t>
                      </a: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FDB82E"/>
                    </a:solidFill>
                  </a:tcPr>
                </a:tc>
                <a:tc>
                  <a:txBody>
                    <a:bodyPr/>
                    <a:lstStyle/>
                    <a:p>
                      <a:pPr algn="ctr" fontAlgn="ctr"/>
                      <a:r>
                        <a:rPr lang="en-US" sz="800" b="1" i="0" u="none" strike="noStrike" dirty="0">
                          <a:solidFill>
                            <a:schemeClr val="bg1"/>
                          </a:solidFill>
                          <a:latin typeface="Century Gothic" panose="020B0502020202020204" pitchFamily="34" charset="0"/>
                        </a:rPr>
                        <a:t>1.5</a:t>
                      </a:r>
                      <a:br>
                        <a:rPr lang="en-US" sz="800" b="1" i="0" u="none" strike="noStrike" dirty="0">
                          <a:solidFill>
                            <a:schemeClr val="bg1"/>
                          </a:solidFill>
                          <a:latin typeface="Century Gothic" panose="020B0502020202020204" pitchFamily="34" charset="0"/>
                        </a:rPr>
                      </a:br>
                      <a:endParaRPr lang="en-US" sz="800" b="1" i="0" u="none" strike="noStrike" dirty="0">
                        <a:solidFill>
                          <a:schemeClr val="bg1"/>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solidFill>
                      <a:srgbClr val="E64E9C"/>
                    </a:solidFill>
                  </a:tcPr>
                </a:tc>
                <a:extLst>
                  <a:ext uri="{0D108BD9-81ED-4DB2-BD59-A6C34878D82A}">
                    <a16:rowId xmlns:a16="http://schemas.microsoft.com/office/drawing/2014/main" val="10004"/>
                  </a:ext>
                </a:extLst>
              </a:tr>
              <a:tr h="545608">
                <a:tc>
                  <a:txBody>
                    <a:bodyPr/>
                    <a:lstStyle/>
                    <a:p>
                      <a:pPr algn="ctr" fontAlgn="ctr"/>
                      <a:r>
                        <a:rPr lang="en-US" sz="800" b="0" i="0" u="none" strike="noStrike">
                          <a:solidFill>
                            <a:srgbClr val="000000"/>
                          </a:solidFill>
                          <a:latin typeface="Century Gothic" panose="020B0502020202020204" pitchFamily="34" charset="0"/>
                        </a:rPr>
                        <a:t>Ne</a:t>
                      </a: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fontAlgn="ctr"/>
                      <a:r>
                        <a:rPr lang="en-US" sz="800" b="0" i="0" u="none" strike="noStrike">
                          <a:solidFill>
                            <a:srgbClr val="000000"/>
                          </a:solidFill>
                          <a:latin typeface="Century Gothic" panose="020B0502020202020204" pitchFamily="34" charset="0"/>
                        </a:rPr>
                        <a:t>57.1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40</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58.2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54.7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58.7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54.2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54.4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53.6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63.6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55.8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62.3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61.1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50.8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58.7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66.7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50.9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57.6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57.5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56.4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57.2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47.9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59.5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635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545608">
                <a:tc>
                  <a:txBody>
                    <a:bodyPr/>
                    <a:lstStyle/>
                    <a:p>
                      <a:pPr algn="ctr" fontAlgn="ctr"/>
                      <a:r>
                        <a:rPr lang="en-US" sz="800" b="0" i="0" u="none" strike="noStrike" dirty="0">
                          <a:solidFill>
                            <a:srgbClr val="000000"/>
                          </a:solidFill>
                          <a:latin typeface="Century Gothic" panose="020B0502020202020204" pitchFamily="34" charset="0"/>
                        </a:rPr>
                        <a:t>Ne </a:t>
                      </a:r>
                      <a:r>
                        <a:rPr lang="en-US" sz="800" b="0" i="0" u="none" strike="noStrike" dirty="0" err="1">
                          <a:solidFill>
                            <a:srgbClr val="000000"/>
                          </a:solidFill>
                          <a:latin typeface="Century Gothic" panose="020B0502020202020204" pitchFamily="34" charset="0"/>
                        </a:rPr>
                        <a:t>znam</a:t>
                      </a:r>
                      <a:endParaRPr lang="en-US" sz="800" b="0" i="0" u="none" strike="noStrike" dirty="0">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FFFFFF"/>
                    </a:solidFill>
                  </a:tcPr>
                </a:tc>
                <a:tc>
                  <a:txBody>
                    <a:bodyPr/>
                    <a:lstStyle/>
                    <a:p>
                      <a:pPr algn="ctr" fontAlgn="ctr"/>
                      <a:r>
                        <a:rPr lang="en-US" sz="800" b="0" i="0" u="none" strike="noStrike">
                          <a:solidFill>
                            <a:srgbClr val="000000"/>
                          </a:solidFill>
                          <a:latin typeface="Century Gothic" panose="020B0502020202020204" pitchFamily="34" charset="0"/>
                        </a:rPr>
                        <a:t>38.3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270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46.7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53.3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37.7</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40.6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36.8</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41.5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32.1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29.5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38.2</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35.5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39.4</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44.1</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37.5</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32.6</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a:solidFill>
                            <a:srgbClr val="000000"/>
                          </a:solidFill>
                          <a:latin typeface="Century Gothic" panose="020B0502020202020204" pitchFamily="34" charset="0"/>
                        </a:rPr>
                        <a:t>33.3</a:t>
                      </a:r>
                      <a:br>
                        <a:rPr lang="en-US" sz="800" b="0" i="0" u="none" strike="noStrike">
                          <a:solidFill>
                            <a:srgbClr val="000000"/>
                          </a:solidFill>
                          <a:latin typeface="Century Gothic" panose="020B0502020202020204" pitchFamily="34" charset="0"/>
                        </a:rPr>
                      </a:br>
                      <a:endParaRPr lang="en-US" sz="800" b="0" i="0" u="none" strike="noStrike">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34</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38.6</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38.5</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40.2</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19050" cap="flat" cmpd="sng" algn="ctr">
                      <a:solidFill>
                        <a:schemeClr val="tx1"/>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33.5</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43.6</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6350" cap="flat" cmpd="sng" algn="ctr">
                      <a:solidFill>
                        <a:srgbClr val="000000"/>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tc>
                  <a:txBody>
                    <a:bodyPr/>
                    <a:lstStyle/>
                    <a:p>
                      <a:pPr algn="ctr" fontAlgn="ctr"/>
                      <a:r>
                        <a:rPr lang="en-US" sz="800" b="0" i="0" u="none" strike="noStrike" dirty="0">
                          <a:solidFill>
                            <a:srgbClr val="000000"/>
                          </a:solidFill>
                          <a:latin typeface="Century Gothic" panose="020B0502020202020204" pitchFamily="34" charset="0"/>
                        </a:rPr>
                        <a:t>39.1</a:t>
                      </a:r>
                      <a:br>
                        <a:rPr lang="en-US" sz="800" b="0" i="0" u="none" strike="noStrike" dirty="0">
                          <a:solidFill>
                            <a:srgbClr val="000000"/>
                          </a:solidFill>
                          <a:latin typeface="Century Gothic" panose="020B0502020202020204" pitchFamily="34" charset="0"/>
                        </a:rPr>
                      </a:br>
                      <a:endParaRPr lang="en-US" sz="800" b="0" i="0" u="none" strike="noStrike" dirty="0">
                        <a:solidFill>
                          <a:srgbClr val="000000"/>
                        </a:solidFill>
                        <a:latin typeface="Century Gothic" panose="020B0502020202020204" pitchFamily="34" charset="0"/>
                      </a:endParaRPr>
                    </a:p>
                  </a:txBody>
                  <a:tcPr marL="4003" marR="4003" marT="4003" marB="0" anchor="ctr">
                    <a:lnL w="6350" cap="flat" cmpd="sng" algn="ctr">
                      <a:solidFill>
                        <a:srgbClr val="000000"/>
                      </a:solidFill>
                      <a:prstDash val="solid"/>
                      <a:round/>
                      <a:headEnd type="none" w="med" len="med"/>
                      <a:tailEnd type="none" w="med" len="med"/>
                    </a:lnL>
                    <a:lnR w="19050" cap="flat" cmpd="sng" algn="ctr">
                      <a:solidFill>
                        <a:schemeClr val="tx1"/>
                      </a:solidFill>
                      <a:prstDash val="solid"/>
                      <a:round/>
                      <a:headEnd type="none" w="med" len="med"/>
                      <a:tailEnd type="none" w="med" len="med"/>
                    </a:lnR>
                    <a:lnT w="6350" cap="flat" cmpd="sng" algn="ctr">
                      <a:solidFill>
                        <a:srgbClr val="000000"/>
                      </a:solidFill>
                      <a:prstDash val="solid"/>
                      <a:round/>
                      <a:headEnd type="none" w="med" len="med"/>
                      <a:tailEnd type="none" w="med" len="med"/>
                    </a:lnT>
                    <a:lnB w="1905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006"/>
                  </a:ext>
                </a:extLst>
              </a:tr>
            </a:tbl>
          </a:graphicData>
        </a:graphic>
      </p:graphicFrame>
      <p:sp>
        <p:nvSpPr>
          <p:cNvPr id="8" name="Title 10">
            <a:extLst>
              <a:ext uri="{FF2B5EF4-FFF2-40B4-BE49-F238E27FC236}">
                <a16:creationId xmlns:a16="http://schemas.microsoft.com/office/drawing/2014/main" id="{572A0F60-3D5C-4A61-B2D0-00906F00D594}"/>
              </a:ext>
            </a:extLst>
          </p:cNvPr>
          <p:cNvSpPr txBox="1">
            <a:spLocks/>
          </p:cNvSpPr>
          <p:nvPr/>
        </p:nvSpPr>
        <p:spPr>
          <a:xfrm>
            <a:off x="533968" y="145034"/>
            <a:ext cx="11232046" cy="719730"/>
          </a:xfrm>
          <a:prstGeom prst="rect">
            <a:avLst/>
          </a:prstGeom>
        </p:spPr>
        <p:txBody>
          <a:bodyPr lIns="0" anchor="ctr"/>
          <a:lstStyle>
            <a:lvl1pPr algn="l" defTabSz="914400" rtl="0" eaLnBrk="1" latinLnBrk="0" hangingPunct="1">
              <a:lnSpc>
                <a:spcPct val="90000"/>
              </a:lnSpc>
              <a:spcBef>
                <a:spcPct val="0"/>
              </a:spcBef>
              <a:buNone/>
              <a:defRPr sz="4000" b="1" kern="1200">
                <a:solidFill>
                  <a:schemeClr val="tx1"/>
                </a:solidFill>
                <a:latin typeface="+mn-lt"/>
                <a:ea typeface="+mj-ea"/>
                <a:cs typeface="+mj-cs"/>
              </a:defRPr>
            </a:lvl1pPr>
          </a:lstStyle>
          <a:p>
            <a:r>
              <a:rPr lang="it-IT" sz="1800" dirty="0">
                <a:solidFill>
                  <a:srgbClr val="004B88"/>
                </a:solidFill>
                <a:latin typeface="Century Gothic" panose="020B0502020202020204" pitchFamily="34" charset="0"/>
              </a:rPr>
              <a:t>Da li postoje neki podaci državnih institucija koje bi bilo bitno otvoriti</a:t>
            </a:r>
            <a:endParaRPr lang="sr-Latn-RS" sz="1800" dirty="0">
              <a:solidFill>
                <a:srgbClr val="004B88"/>
              </a:solidFill>
              <a:latin typeface="Century Gothic" panose="020B0502020202020204" pitchFamily="34" charset="0"/>
            </a:endParaRPr>
          </a:p>
          <a:p>
            <a:r>
              <a:rPr lang="it-IT" sz="1800" dirty="0">
                <a:solidFill>
                  <a:srgbClr val="004B88"/>
                </a:solidFill>
                <a:latin typeface="Century Gothic" panose="020B0502020202020204" pitchFamily="34" charset="0"/>
              </a:rPr>
              <a:t>za vaše poslovanje?</a:t>
            </a:r>
            <a:endParaRPr lang="en-US" sz="1800" dirty="0">
              <a:solidFill>
                <a:srgbClr val="004B88"/>
              </a:solidFill>
              <a:latin typeface="Century Gothic" panose="020B0502020202020204" pitchFamily="34" charset="0"/>
            </a:endParaRPr>
          </a:p>
        </p:txBody>
      </p:sp>
      <p:sp>
        <p:nvSpPr>
          <p:cNvPr id="9" name="TextBox 8">
            <a:extLst>
              <a:ext uri="{FF2B5EF4-FFF2-40B4-BE49-F238E27FC236}">
                <a16:creationId xmlns:a16="http://schemas.microsoft.com/office/drawing/2014/main" id="{86092AEC-2B38-4B73-BE57-C31C34095C41}"/>
              </a:ext>
            </a:extLst>
          </p:cNvPr>
          <p:cNvSpPr txBox="1"/>
          <p:nvPr/>
        </p:nvSpPr>
        <p:spPr>
          <a:xfrm>
            <a:off x="533968" y="1030659"/>
            <a:ext cx="11048432" cy="400110"/>
          </a:xfrm>
          <a:prstGeom prst="rect">
            <a:avLst/>
          </a:prstGeom>
          <a:noFill/>
        </p:spPr>
        <p:txBody>
          <a:bodyPr wrap="square" lIns="0" rIns="0">
            <a:spAutoFit/>
          </a:bodyPr>
          <a:lstStyle/>
          <a:p>
            <a:pPr marL="0" marR="0">
              <a:spcBef>
                <a:spcPts val="0"/>
              </a:spcBef>
              <a:spcAft>
                <a:spcPts val="0"/>
              </a:spcAft>
            </a:pPr>
            <a:r>
              <a:rPr lang="de-DE" sz="1000" i="1" dirty="0">
                <a:solidFill>
                  <a:srgbClr val="0080C6"/>
                </a:solidFill>
                <a:effectLst/>
                <a:latin typeface="Century Gothic" panose="020B0502020202020204" pitchFamily="34" charset="0"/>
                <a:ea typeface="Arial" panose="020B0604020202020204" pitchFamily="34" charset="0"/>
              </a:rPr>
              <a:t>Otvoreni podaci su podaci javnih institucija koji su svima besplatno dostupni i to u formi koja omogućava njihovu izmenu. korišćenje i deljenje </a:t>
            </a:r>
            <a:endParaRPr lang="sr-Latn-RS" sz="1000" i="1" dirty="0">
              <a:solidFill>
                <a:srgbClr val="0080C6"/>
              </a:solidFill>
              <a:effectLst/>
              <a:latin typeface="Century Gothic" panose="020B0502020202020204" pitchFamily="34" charset="0"/>
              <a:ea typeface="Arial" panose="020B0604020202020204" pitchFamily="34" charset="0"/>
            </a:endParaRPr>
          </a:p>
          <a:p>
            <a:pPr marL="0" marR="0">
              <a:spcBef>
                <a:spcPts val="0"/>
              </a:spcBef>
              <a:spcAft>
                <a:spcPts val="0"/>
              </a:spcAft>
            </a:pPr>
            <a:r>
              <a:rPr lang="de-DE" sz="1000" i="1" dirty="0">
                <a:solidFill>
                  <a:srgbClr val="0080C6"/>
                </a:solidFill>
                <a:effectLst/>
                <a:latin typeface="Century Gothic" panose="020B0502020202020204" pitchFamily="34" charset="0"/>
                <a:ea typeface="Arial" panose="020B0604020202020204" pitchFamily="34" charset="0"/>
              </a:rPr>
              <a:t>(moguće ih je mašinski jednostavno obraditi). </a:t>
            </a:r>
            <a:endParaRPr lang="en-US" sz="1000" i="1" dirty="0">
              <a:solidFill>
                <a:srgbClr val="0080C6"/>
              </a:solidFill>
              <a:effectLst/>
              <a:latin typeface="Century Gothic" panose="020B0502020202020204" pitchFamily="34" charset="0"/>
              <a:ea typeface="Arial" panose="020B0604020202020204" pitchFamily="34" charset="0"/>
            </a:endParaRPr>
          </a:p>
        </p:txBody>
      </p:sp>
      <p:sp>
        <p:nvSpPr>
          <p:cNvPr id="12" name="Rectangle 11">
            <a:extLst>
              <a:ext uri="{FF2B5EF4-FFF2-40B4-BE49-F238E27FC236}">
                <a16:creationId xmlns:a16="http://schemas.microsoft.com/office/drawing/2014/main" id="{4FDABC40-6FD3-4E89-9A43-E55628A1226D}"/>
              </a:ext>
            </a:extLst>
          </p:cNvPr>
          <p:cNvSpPr/>
          <p:nvPr/>
        </p:nvSpPr>
        <p:spPr>
          <a:xfrm>
            <a:off x="4979683" y="3397128"/>
            <a:ext cx="327940" cy="2279802"/>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a:p>
        </p:txBody>
      </p:sp>
      <p:sp>
        <p:nvSpPr>
          <p:cNvPr id="13" name="Rectangle 12">
            <a:extLst>
              <a:ext uri="{FF2B5EF4-FFF2-40B4-BE49-F238E27FC236}">
                <a16:creationId xmlns:a16="http://schemas.microsoft.com/office/drawing/2014/main" id="{D7A423FB-5A65-4318-BD5B-DBEB952CE940}"/>
              </a:ext>
            </a:extLst>
          </p:cNvPr>
          <p:cNvSpPr/>
          <p:nvPr/>
        </p:nvSpPr>
        <p:spPr>
          <a:xfrm>
            <a:off x="5649363" y="3397128"/>
            <a:ext cx="327940" cy="2279802"/>
          </a:xfrm>
          <a:prstGeom prst="rect">
            <a:avLst/>
          </a:prstGeom>
          <a:solidFill>
            <a:srgbClr val="F2F2F2">
              <a:alpha val="56863"/>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sr-Latn-RS" b="1" dirty="0"/>
          </a:p>
        </p:txBody>
      </p:sp>
    </p:spTree>
    <p:extLst>
      <p:ext uri="{BB962C8B-B14F-4D97-AF65-F5344CB8AC3E}">
        <p14:creationId xmlns:p14="http://schemas.microsoft.com/office/powerpoint/2010/main" val="721333052"/>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C47D87C-ED7F-4AB6-8670-895412211A2B}"/>
              </a:ext>
            </a:extLst>
          </p:cNvPr>
          <p:cNvSpPr/>
          <p:nvPr/>
        </p:nvSpPr>
        <p:spPr>
          <a:xfrm>
            <a:off x="6958124" y="2900939"/>
            <a:ext cx="5069753" cy="80534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sr-Latn-RS" sz="4800" b="1" i="0" u="none" strike="noStrike" kern="1200" cap="none" spc="0" normalizeH="0" baseline="0" noProof="0" dirty="0">
                <a:ln>
                  <a:noFill/>
                </a:ln>
                <a:solidFill>
                  <a:schemeClr val="bg1"/>
                </a:solidFill>
                <a:effectLst/>
                <a:uLnTx/>
                <a:uFillTx/>
                <a:latin typeface="Century Gothic" panose="020B0502020202020204" pitchFamily="34" charset="0"/>
              </a:rPr>
              <a:t>Hvala na pažnji!</a:t>
            </a:r>
            <a:endParaRPr kumimoji="0" lang="en-US" sz="4800" b="1" i="0" u="none" strike="noStrike" kern="1200" cap="none" spc="0" normalizeH="0" baseline="0" noProof="0" dirty="0">
              <a:ln>
                <a:noFill/>
              </a:ln>
              <a:solidFill>
                <a:schemeClr val="bg1"/>
              </a:solidFill>
              <a:effectLst/>
              <a:uLnTx/>
              <a:uFillTx/>
              <a:latin typeface="Century Gothic" panose="020B0502020202020204" pitchFamily="34" charset="0"/>
            </a:endParaRPr>
          </a:p>
        </p:txBody>
      </p:sp>
    </p:spTree>
    <p:extLst>
      <p:ext uri="{BB962C8B-B14F-4D97-AF65-F5344CB8AC3E}">
        <p14:creationId xmlns:p14="http://schemas.microsoft.com/office/powerpoint/2010/main" val="1676993324"/>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 Theme">
  <a:themeElements>
    <a:clrScheme name="Smart +">
      <a:dk1>
        <a:srgbClr val="404040"/>
      </a:dk1>
      <a:lt1>
        <a:sysClr val="window" lastClr="FFFFFF"/>
      </a:lt1>
      <a:dk2>
        <a:srgbClr val="44546A"/>
      </a:dk2>
      <a:lt2>
        <a:srgbClr val="E7E6E6"/>
      </a:lt2>
      <a:accent1>
        <a:srgbClr val="005C2A"/>
      </a:accent1>
      <a:accent2>
        <a:srgbClr val="8BC145"/>
      </a:accent2>
      <a:accent3>
        <a:srgbClr val="D8D8D8"/>
      </a:accent3>
      <a:accent4>
        <a:srgbClr val="002E15"/>
      </a:accent4>
      <a:accent5>
        <a:srgbClr val="404040"/>
      </a:accent5>
      <a:accent6>
        <a:srgbClr val="C00000"/>
      </a:accent6>
      <a:hlink>
        <a:srgbClr val="323F4F"/>
      </a:hlink>
      <a:folHlink>
        <a:srgbClr val="8496B0"/>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2_Office Theme">
  <a:themeElements>
    <a:clrScheme name="Red">
      <a:dk1>
        <a:sysClr val="windowText" lastClr="000000"/>
      </a:dk1>
      <a:lt1>
        <a:sysClr val="window" lastClr="FFFFFF"/>
      </a:lt1>
      <a:dk2>
        <a:srgbClr val="323232"/>
      </a:dk2>
      <a:lt2>
        <a:srgbClr val="E5C243"/>
      </a:lt2>
      <a:accent1>
        <a:srgbClr val="A5300F"/>
      </a:accent1>
      <a:accent2>
        <a:srgbClr val="D55816"/>
      </a:accent2>
      <a:accent3>
        <a:srgbClr val="E19825"/>
      </a:accent3>
      <a:accent4>
        <a:srgbClr val="B19C7D"/>
      </a:accent4>
      <a:accent5>
        <a:srgbClr val="7F5F52"/>
      </a:accent5>
      <a:accent6>
        <a:srgbClr val="B27D49"/>
      </a:accent6>
      <a:hlink>
        <a:srgbClr val="6B9F25"/>
      </a:hlink>
      <a:folHlink>
        <a:srgbClr val="B26B02"/>
      </a:folHlink>
    </a:clrScheme>
    <a:fontScheme name="Calibri">
      <a:maj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23746</TotalTime>
  <Words>29060</Words>
  <Application>Microsoft Office PowerPoint</Application>
  <PresentationFormat>Widescreen</PresentationFormat>
  <Paragraphs>11597</Paragraphs>
  <Slides>93</Slides>
  <Notes>11</Notes>
  <HiddenSlides>0</HiddenSlides>
  <MMClips>0</MMClips>
  <ScaleCrop>false</ScaleCrop>
  <HeadingPairs>
    <vt:vector size="6" baseType="variant">
      <vt:variant>
        <vt:lpstr>Fonts Used</vt:lpstr>
      </vt:variant>
      <vt:variant>
        <vt:i4>6</vt:i4>
      </vt:variant>
      <vt:variant>
        <vt:lpstr>Theme</vt:lpstr>
      </vt:variant>
      <vt:variant>
        <vt:i4>3</vt:i4>
      </vt:variant>
      <vt:variant>
        <vt:lpstr>Slide Titles</vt:lpstr>
      </vt:variant>
      <vt:variant>
        <vt:i4>93</vt:i4>
      </vt:variant>
    </vt:vector>
  </HeadingPairs>
  <TitlesOfParts>
    <vt:vector size="102" baseType="lpstr">
      <vt:lpstr>Arial</vt:lpstr>
      <vt:lpstr>Calibri</vt:lpstr>
      <vt:lpstr>Calibri Light</vt:lpstr>
      <vt:lpstr>Century Gothic</vt:lpstr>
      <vt:lpstr>Symbol</vt:lpstr>
      <vt:lpstr>Wingdings</vt:lpstr>
      <vt:lpstr>Office Theme</vt:lpstr>
      <vt:lpstr>1_Office Theme</vt:lpstr>
      <vt:lpstr>2_Office Theme</vt:lpstr>
      <vt:lpstr>Inovacioni ekosistem i uslovi za uvođenje  visokotehnoloških rešenja u poslovanje -Privreda-</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Naled privreda</dc:title>
  <dc:creator>Marko Nikolić</dc:creator>
  <cp:lastModifiedBy>Nevena Janjic</cp:lastModifiedBy>
  <cp:revision>1641</cp:revision>
  <dcterms:created xsi:type="dcterms:W3CDTF">2020-11-26T10:09:22Z</dcterms:created>
  <dcterms:modified xsi:type="dcterms:W3CDTF">2021-07-02T12:42:21Z</dcterms:modified>
</cp:coreProperties>
</file>