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7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drawings/drawing1.xml" ContentType="application/vnd.openxmlformats-officedocument.drawingml.chartshapes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4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5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6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heme/themeOverride1.xml" ContentType="application/vnd.openxmlformats-officedocument.themeOverride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theme/themeOverride2.xml" ContentType="application/vnd.openxmlformats-officedocument.themeOverride+xml"/>
  <Override PartName="/ppt/charts/chart3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4">
  <p:sldMasterIdLst>
    <p:sldMasterId id="2147483648" r:id="rId1"/>
    <p:sldMasterId id="2147483683" r:id="rId2"/>
  </p:sldMasterIdLst>
  <p:notesMasterIdLst>
    <p:notesMasterId r:id="rId41"/>
  </p:notesMasterIdLst>
  <p:handoutMasterIdLst>
    <p:handoutMasterId r:id="rId42"/>
  </p:handoutMasterIdLst>
  <p:sldIdLst>
    <p:sldId id="953" r:id="rId3"/>
    <p:sldId id="2253" r:id="rId4"/>
    <p:sldId id="1063" r:id="rId5"/>
    <p:sldId id="1890" r:id="rId6"/>
    <p:sldId id="455" r:id="rId7"/>
    <p:sldId id="428" r:id="rId8"/>
    <p:sldId id="456" r:id="rId9"/>
    <p:sldId id="2251" r:id="rId10"/>
    <p:sldId id="2234" r:id="rId11"/>
    <p:sldId id="2230" r:id="rId12"/>
    <p:sldId id="2254" r:id="rId13"/>
    <p:sldId id="2255" r:id="rId14"/>
    <p:sldId id="2215" r:id="rId15"/>
    <p:sldId id="2235" r:id="rId16"/>
    <p:sldId id="2232" r:id="rId17"/>
    <p:sldId id="2236" r:id="rId18"/>
    <p:sldId id="2252" r:id="rId19"/>
    <p:sldId id="2247" r:id="rId20"/>
    <p:sldId id="2250" r:id="rId21"/>
    <p:sldId id="2226" r:id="rId22"/>
    <p:sldId id="2237" r:id="rId23"/>
    <p:sldId id="2309" r:id="rId24"/>
    <p:sldId id="2187" r:id="rId25"/>
    <p:sldId id="2191" r:id="rId26"/>
    <p:sldId id="2238" r:id="rId27"/>
    <p:sldId id="2240" r:id="rId28"/>
    <p:sldId id="2239" r:id="rId29"/>
    <p:sldId id="2249" r:id="rId30"/>
    <p:sldId id="2224" r:id="rId31"/>
    <p:sldId id="2241" r:id="rId32"/>
    <p:sldId id="2229" r:id="rId33"/>
    <p:sldId id="2307" r:id="rId34"/>
    <p:sldId id="2243" r:id="rId35"/>
    <p:sldId id="2242" r:id="rId36"/>
    <p:sldId id="2308" r:id="rId37"/>
    <p:sldId id="2244" r:id="rId38"/>
    <p:sldId id="2245" r:id="rId39"/>
    <p:sldId id="2248" r:id="rId40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8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Jovana Dukić-Vasić" initials="JDV" lastIdx="1" clrIdx="6">
    <p:extLst>
      <p:ext uri="{19B8F6BF-5375-455C-9EA6-DF929625EA0E}">
        <p15:presenceInfo xmlns:p15="http://schemas.microsoft.com/office/powerpoint/2012/main" userId="S::jovana.dukic-vasic@smart-plus.rs::587f1237-c5dc-4385-9be5-d0d81426ee30" providerId="AD"/>
      </p:ext>
    </p:extLst>
  </p:cmAuthor>
  <p:cmAuthor id="1" name="Nikola Sekulić" initials="NS" lastIdx="67" clrIdx="0">
    <p:extLst>
      <p:ext uri="{19B8F6BF-5375-455C-9EA6-DF929625EA0E}">
        <p15:presenceInfo xmlns:p15="http://schemas.microsoft.com/office/powerpoint/2012/main" userId="Nikola Sekulić" providerId="None"/>
      </p:ext>
    </p:extLst>
  </p:cmAuthor>
  <p:cmAuthor id="2" name="Tara Tešanović" initials="TT" lastIdx="1" clrIdx="1">
    <p:extLst>
      <p:ext uri="{19B8F6BF-5375-455C-9EA6-DF929625EA0E}">
        <p15:presenceInfo xmlns:p15="http://schemas.microsoft.com/office/powerpoint/2012/main" userId="701d21596d8835b1" providerId="Windows Live"/>
      </p:ext>
    </p:extLst>
  </p:cmAuthor>
  <p:cmAuthor id="3" name="Marko Nikolić" initials="MN" lastIdx="22" clrIdx="2">
    <p:extLst>
      <p:ext uri="{19B8F6BF-5375-455C-9EA6-DF929625EA0E}">
        <p15:presenceInfo xmlns:p15="http://schemas.microsoft.com/office/powerpoint/2012/main" userId="3f488587984ea25e" providerId="Windows Live"/>
      </p:ext>
    </p:extLst>
  </p:cmAuthor>
  <p:cmAuthor id="4" name="kristina" initials="k" lastIdx="18" clrIdx="3">
    <p:extLst>
      <p:ext uri="{19B8F6BF-5375-455C-9EA6-DF929625EA0E}">
        <p15:presenceInfo xmlns:p15="http://schemas.microsoft.com/office/powerpoint/2012/main" userId="kristina" providerId="None"/>
      </p:ext>
    </p:extLst>
  </p:cmAuthor>
  <p:cmAuthor id="5" name="Irena Djordjevic" initials="ID" lastIdx="21" clrIdx="4">
    <p:extLst>
      <p:ext uri="{19B8F6BF-5375-455C-9EA6-DF929625EA0E}">
        <p15:presenceInfo xmlns:p15="http://schemas.microsoft.com/office/powerpoint/2012/main" userId="Irena Djordjevic" providerId="None"/>
      </p:ext>
    </p:extLst>
  </p:cmAuthor>
  <p:cmAuthor id="6" name="Nevena Janjic" initials="NJ" lastIdx="7" clrIdx="5">
    <p:extLst>
      <p:ext uri="{19B8F6BF-5375-455C-9EA6-DF929625EA0E}">
        <p15:presenceInfo xmlns:p15="http://schemas.microsoft.com/office/powerpoint/2012/main" userId="S::n.janjic@naled.rs::56fb984a-00f9-4406-a469-2f0f3f2e9d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80C6"/>
    <a:srgbClr val="0070C0"/>
    <a:srgbClr val="FF0066"/>
    <a:srgbClr val="FF7C80"/>
    <a:srgbClr val="FDB82E"/>
    <a:srgbClr val="E64E9C"/>
    <a:srgbClr val="706E70"/>
    <a:srgbClr val="004B88"/>
    <a:srgbClr val="0067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3735" autoAdjust="0"/>
  </p:normalViewPr>
  <p:slideViewPr>
    <p:cSldViewPr snapToGrid="0" snapToObjects="1">
      <p:cViewPr varScale="1">
        <p:scale>
          <a:sx n="64" d="100"/>
          <a:sy n="64" d="100"/>
        </p:scale>
        <p:origin x="1068" y="68"/>
      </p:cViewPr>
      <p:guideLst>
        <p:guide orient="horz" pos="2088"/>
        <p:guide pos="3864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233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commentAuthors" Target="commentAuthor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Word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chartUserShapes" Target="../drawings/drawing1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package" Target="../embeddings/Microsoft_Excel_Worksheet26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package" Target="../embeddings/Microsoft_Excel_Worksheet28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711065064235393E-2"/>
          <c:y val="9.3745204926307293E-2"/>
          <c:w val="0.53901428988043154"/>
          <c:h val="0.9062547950736925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c:spPr>
          <c:dPt>
            <c:idx val="0"/>
            <c:bubble3D val="0"/>
            <c:spPr>
              <a:solidFill>
                <a:srgbClr val="0070C0"/>
              </a:soli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58A-4ECF-9B2F-A644F67D7F41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58A-4ECF-9B2F-A644F67D7F41}"/>
              </c:ext>
            </c:extLst>
          </c:dPt>
          <c:dPt>
            <c:idx val="2"/>
            <c:bubble3D val="0"/>
            <c:spPr>
              <a:solidFill>
                <a:srgbClr val="FF669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58A-4ECF-9B2F-A644F67D7F41}"/>
              </c:ext>
            </c:extLst>
          </c:dPt>
          <c:dLbls>
            <c:dLbl>
              <c:idx val="0"/>
              <c:layout>
                <c:manualLayout>
                  <c:x val="-0.13395597418513433"/>
                  <c:y val="0.1062697382213981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58A-4ECF-9B2F-A644F67D7F41}"/>
                </c:ext>
              </c:extLst>
            </c:dLbl>
            <c:dLbl>
              <c:idx val="1"/>
              <c:layout>
                <c:manualLayout>
                  <c:x val="-0.12379130301670645"/>
                  <c:y val="0.1824868890282015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58A-4ECF-9B2F-A644F67D7F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>
                  <a:defRPr sz="1400" b="0" i="0" u="none" strike="noStrike" kern="1200" baseline="0">
                    <a:ln>
                      <a:noFill/>
                    </a:ln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Proizvod/usluga novi za poslovni subjekat</c:v>
                </c:pt>
                <c:pt idx="1">
                  <c:v>Proizvod/usluga novi na tržištu</c:v>
                </c:pt>
                <c:pt idx="2">
                  <c:v>Nepromenjeni/zanemarljivo promenjen proizvod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0.10100000000000001</c:v>
                </c:pt>
                <c:pt idx="1">
                  <c:v>3.5999999999999997E-2</c:v>
                </c:pt>
                <c:pt idx="2">
                  <c:v>0.86299999999999999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58A-4ECF-9B2F-A644F67D7F4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50826797654918565"/>
          <c:y val="1.3940897584108463E-3"/>
          <c:w val="0.49091075927723976"/>
          <c:h val="0.998605733817157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75000"/>
                </a:schemeClr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238548519155411E-2"/>
          <c:y val="0.15137544536539593"/>
          <c:w val="0.7646123771940897"/>
          <c:h val="0.6501244966856963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1 - uopšte se ne slažem</c:v>
                </c:pt>
              </c:strCache>
            </c:strRef>
          </c:tx>
          <c:spPr>
            <a:solidFill>
              <a:srgbClr val="706E70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706E7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..Unapređuju kvalitet usluge/proizvoda</c:v>
                </c:pt>
                <c:pt idx="1">
                  <c:v>..Povećavaju efikasnost rada</c:v>
                </c:pt>
                <c:pt idx="2">
                  <c:v>..Povećavaju zadovoljstvo kupaca</c:v>
                </c:pt>
                <c:pt idx="3">
                  <c:v>..Povećavaju prihode preduzeća I zaposlenih.</c:v>
                </c:pt>
                <c:pt idx="4">
                  <c:v>..Povećavaju transparentnost rada</c:v>
                </c:pt>
                <c:pt idx="5">
                  <c:v>..Povećavaju zadovoljstvo zaposlenih</c:v>
                </c:pt>
                <c:pt idx="6">
                  <c:v>..Povećavaju sigurnost građana</c:v>
                </c:pt>
                <c:pt idx="7">
                  <c:v>..Povećavaju otuđenost među ljudima</c:v>
                </c:pt>
                <c:pt idx="8">
                  <c:v>..Doprinose većoj podeli među ljudima</c:v>
                </c:pt>
              </c:strCache>
            </c:strRef>
          </c:cat>
          <c:val>
            <c:numRef>
              <c:f>Sheet1!$B$2:$B$10</c:f>
              <c:numCache>
                <c:formatCode>#,##0.0</c:formatCode>
                <c:ptCount val="9"/>
                <c:pt idx="0">
                  <c:v>2.375</c:v>
                </c:pt>
                <c:pt idx="1">
                  <c:v>2.875</c:v>
                </c:pt>
                <c:pt idx="2">
                  <c:v>2.375</c:v>
                </c:pt>
                <c:pt idx="3">
                  <c:v>3.5000000000000004</c:v>
                </c:pt>
                <c:pt idx="4">
                  <c:v>5</c:v>
                </c:pt>
                <c:pt idx="5">
                  <c:v>6.375</c:v>
                </c:pt>
                <c:pt idx="6">
                  <c:v>5.625</c:v>
                </c:pt>
                <c:pt idx="7">
                  <c:v>17.25</c:v>
                </c:pt>
                <c:pt idx="8">
                  <c:v>17.125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0C-4E78-9FED-EB35759B214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E64E9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..Unapređuju kvalitet usluge/proizvoda</c:v>
                </c:pt>
                <c:pt idx="1">
                  <c:v>..Povećavaju efikasnost rada</c:v>
                </c:pt>
                <c:pt idx="2">
                  <c:v>..Povećavaju zadovoljstvo kupaca</c:v>
                </c:pt>
                <c:pt idx="3">
                  <c:v>..Povećavaju prihode preduzeća I zaposlenih.</c:v>
                </c:pt>
                <c:pt idx="4">
                  <c:v>..Povećavaju transparentnost rada</c:v>
                </c:pt>
                <c:pt idx="5">
                  <c:v>..Povećavaju zadovoljstvo zaposlenih</c:v>
                </c:pt>
                <c:pt idx="6">
                  <c:v>..Povećavaju sigurnost građana</c:v>
                </c:pt>
                <c:pt idx="7">
                  <c:v>..Povećavaju otuđenost među ljudima</c:v>
                </c:pt>
                <c:pt idx="8">
                  <c:v>..Doprinose većoj podeli među ljudima</c:v>
                </c:pt>
              </c:strCache>
            </c:strRef>
          </c:cat>
          <c:val>
            <c:numRef>
              <c:f>Sheet1!$C$2:$C$10</c:f>
              <c:numCache>
                <c:formatCode>#,##0.0</c:formatCode>
                <c:ptCount val="9"/>
                <c:pt idx="0">
                  <c:v>10.125</c:v>
                </c:pt>
                <c:pt idx="1">
                  <c:v>8.5</c:v>
                </c:pt>
                <c:pt idx="2">
                  <c:v>12.125</c:v>
                </c:pt>
                <c:pt idx="3">
                  <c:v>13.625000000000002</c:v>
                </c:pt>
                <c:pt idx="4">
                  <c:v>19.625</c:v>
                </c:pt>
                <c:pt idx="5">
                  <c:v>20.125</c:v>
                </c:pt>
                <c:pt idx="6">
                  <c:v>23</c:v>
                </c:pt>
                <c:pt idx="7">
                  <c:v>32.75</c:v>
                </c:pt>
                <c:pt idx="8">
                  <c:v>34.125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0C-4E78-9FED-EB35759B214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DB82E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..Unapređuju kvalitet usluge/proizvoda</c:v>
                </c:pt>
                <c:pt idx="1">
                  <c:v>..Povećavaju efikasnost rada</c:v>
                </c:pt>
                <c:pt idx="2">
                  <c:v>..Povećavaju zadovoljstvo kupaca</c:v>
                </c:pt>
                <c:pt idx="3">
                  <c:v>..Povećavaju prihode preduzeća I zaposlenih.</c:v>
                </c:pt>
                <c:pt idx="4">
                  <c:v>..Povećavaju transparentnost rada</c:v>
                </c:pt>
                <c:pt idx="5">
                  <c:v>..Povećavaju zadovoljstvo zaposlenih</c:v>
                </c:pt>
                <c:pt idx="6">
                  <c:v>..Povećavaju sigurnost građana</c:v>
                </c:pt>
                <c:pt idx="7">
                  <c:v>..Povećavaju otuđenost među ljudima</c:v>
                </c:pt>
                <c:pt idx="8">
                  <c:v>..Doprinose većoj podeli među ljudima</c:v>
                </c:pt>
              </c:strCache>
            </c:strRef>
          </c:cat>
          <c:val>
            <c:numRef>
              <c:f>Sheet1!$D$2:$D$10</c:f>
              <c:numCache>
                <c:formatCode>#,##0.0</c:formatCode>
                <c:ptCount val="9"/>
                <c:pt idx="0">
                  <c:v>38.75</c:v>
                </c:pt>
                <c:pt idx="1">
                  <c:v>41.875</c:v>
                </c:pt>
                <c:pt idx="2">
                  <c:v>43.625</c:v>
                </c:pt>
                <c:pt idx="3">
                  <c:v>40.5</c:v>
                </c:pt>
                <c:pt idx="4">
                  <c:v>48.125</c:v>
                </c:pt>
                <c:pt idx="5">
                  <c:v>44.875</c:v>
                </c:pt>
                <c:pt idx="6">
                  <c:v>48.125</c:v>
                </c:pt>
                <c:pt idx="7">
                  <c:v>31</c:v>
                </c:pt>
                <c:pt idx="8">
                  <c:v>29.625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D0C-4E78-9FED-EB35759B214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4 - u potpunosti se slažem</c:v>
                </c:pt>
              </c:strCache>
            </c:strRef>
          </c:tx>
          <c:spPr>
            <a:solidFill>
              <a:srgbClr val="0080C6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9.7737375550047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D0C-4E78-9FED-EB35759B214B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..Unapređuju kvalitet usluge/proizvoda</c:v>
                </c:pt>
                <c:pt idx="1">
                  <c:v>..Povećavaju efikasnost rada</c:v>
                </c:pt>
                <c:pt idx="2">
                  <c:v>..Povećavaju zadovoljstvo kupaca</c:v>
                </c:pt>
                <c:pt idx="3">
                  <c:v>..Povećavaju prihode preduzeća I zaposlenih.</c:v>
                </c:pt>
                <c:pt idx="4">
                  <c:v>..Povećavaju transparentnost rada</c:v>
                </c:pt>
                <c:pt idx="5">
                  <c:v>..Povećavaju zadovoljstvo zaposlenih</c:v>
                </c:pt>
                <c:pt idx="6">
                  <c:v>..Povećavaju sigurnost građana</c:v>
                </c:pt>
                <c:pt idx="7">
                  <c:v>..Povećavaju otuđenost među ljudima</c:v>
                </c:pt>
                <c:pt idx="8">
                  <c:v>..Doprinose većoj podeli među ljudima</c:v>
                </c:pt>
              </c:strCache>
            </c:strRef>
          </c:cat>
          <c:val>
            <c:numRef>
              <c:f>Sheet1!$E$2:$E$10</c:f>
              <c:numCache>
                <c:formatCode>#,##0.0</c:formatCode>
                <c:ptCount val="9"/>
                <c:pt idx="0">
                  <c:v>48.75</c:v>
                </c:pt>
                <c:pt idx="1">
                  <c:v>46.75</c:v>
                </c:pt>
                <c:pt idx="2">
                  <c:v>41.875</c:v>
                </c:pt>
                <c:pt idx="3">
                  <c:v>42.375</c:v>
                </c:pt>
                <c:pt idx="4">
                  <c:v>27.250000000000004</c:v>
                </c:pt>
                <c:pt idx="5">
                  <c:v>28.625</c:v>
                </c:pt>
                <c:pt idx="6">
                  <c:v>23.25</c:v>
                </c:pt>
                <c:pt idx="7">
                  <c:v>19</c:v>
                </c:pt>
                <c:pt idx="8">
                  <c:v>19.125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0C-4E78-9FED-EB35759B21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187975808"/>
        <c:axId val="-1187977984"/>
      </c:barChart>
      <c:lineChart>
        <c:grouping val="standard"/>
        <c:varyColors val="0"/>
        <c:ser>
          <c:idx val="4"/>
          <c:order val="4"/>
          <c:tx>
            <c:strRef>
              <c:f>Sheet1!$F$1</c:f>
              <c:strCache>
                <c:ptCount val="1"/>
                <c:pt idx="0">
                  <c:v>Prosek</c:v>
                </c:pt>
              </c:strCache>
            </c:strRef>
          </c:tx>
          <c:spPr>
            <a:ln w="28575" cap="rnd">
              <a:solidFill>
                <a:srgbClr val="004B88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6121915537312751E-3"/>
                  <c:y val="-1.80320995118134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D0C-4E78-9FED-EB35759B214B}"/>
                </c:ext>
              </c:extLst>
            </c:dLbl>
            <c:dLbl>
              <c:idx val="1"/>
              <c:layout>
                <c:manualLayout>
                  <c:x val="0"/>
                  <c:y val="-3.010461316446664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D0C-4E78-9FED-EB35759B214B}"/>
                </c:ext>
              </c:extLst>
            </c:dLbl>
            <c:dLbl>
              <c:idx val="2"/>
              <c:layout>
                <c:manualLayout>
                  <c:x val="-1.0706806004646585E-3"/>
                  <c:y val="1.3136710226411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D0C-4E78-9FED-EB35759B214B}"/>
                </c:ext>
              </c:extLst>
            </c:dLbl>
            <c:dLbl>
              <c:idx val="3"/>
              <c:layout>
                <c:manualLayout>
                  <c:x val="3.9723601932653285E-3"/>
                  <c:y val="2.0541902561461529E-3"/>
                </c:manualLayout>
              </c:layout>
              <c:numFmt formatCode="#,##0.00" sourceLinked="0"/>
              <c:spPr>
                <a:solidFill>
                  <a:srgbClr val="004B88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6092136453499721E-2"/>
                      <c:h val="3.168747955373560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3D0C-4E78-9FED-EB35759B214B}"/>
                </c:ext>
              </c:extLst>
            </c:dLbl>
            <c:dLbl>
              <c:idx val="5"/>
              <c:layout>
                <c:manualLayout>
                  <c:x val="-3.9257835173842218E-17"/>
                  <c:y val="9.85253266980878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4C1-4FDB-A770-C239B037DC46}"/>
                </c:ext>
              </c:extLst>
            </c:dLbl>
            <c:numFmt formatCode="#,##0.00" sourceLinked="0"/>
            <c:spPr>
              <a:solidFill>
                <a:srgbClr val="004B88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..Unapređuju kvalitet usluge/proizvoda</c:v>
                </c:pt>
                <c:pt idx="1">
                  <c:v>..Povećavaju efikasnost rada</c:v>
                </c:pt>
                <c:pt idx="2">
                  <c:v>..Povećavaju zadovoljstvo kupaca</c:v>
                </c:pt>
                <c:pt idx="3">
                  <c:v>..Povećavaju prihode preduzeća I zaposlenih.</c:v>
                </c:pt>
                <c:pt idx="4">
                  <c:v>..Povećavaju transparentnost rada</c:v>
                </c:pt>
                <c:pt idx="5">
                  <c:v>..Povećavaju zadovoljstvo zaposlenih</c:v>
                </c:pt>
                <c:pt idx="6">
                  <c:v>..Povećavaju sigurnost građana</c:v>
                </c:pt>
                <c:pt idx="7">
                  <c:v>..Povećavaju otuđenost među ljudima</c:v>
                </c:pt>
                <c:pt idx="8">
                  <c:v>..Doprinose većoj podeli među ljudima</c:v>
                </c:pt>
              </c:strCache>
            </c:strRef>
          </c:cat>
          <c:val>
            <c:numRef>
              <c:f>Sheet1!$F$2:$F$10</c:f>
              <c:numCache>
                <c:formatCode>#,##0.00</c:formatCode>
                <c:ptCount val="9"/>
                <c:pt idx="0">
                  <c:v>3.3387500000000014</c:v>
                </c:pt>
                <c:pt idx="1">
                  <c:v>3.3250000000000011</c:v>
                </c:pt>
                <c:pt idx="2">
                  <c:v>3.2499999999999982</c:v>
                </c:pt>
                <c:pt idx="3">
                  <c:v>3.2175000000000029</c:v>
                </c:pt>
                <c:pt idx="4">
                  <c:v>2.9762499999999981</c:v>
                </c:pt>
                <c:pt idx="5">
                  <c:v>2.9575000000000027</c:v>
                </c:pt>
                <c:pt idx="6">
                  <c:v>2.890000000000005</c:v>
                </c:pt>
                <c:pt idx="7">
                  <c:v>2.5174999999999992</c:v>
                </c:pt>
                <c:pt idx="8">
                  <c:v>2.5074999999999985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3D0C-4E78-9FED-EB35759B21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187990496"/>
        <c:axId val="-1187980704"/>
      </c:lineChart>
      <c:catAx>
        <c:axId val="-1187975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706E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187977984"/>
        <c:crosses val="autoZero"/>
        <c:auto val="1"/>
        <c:lblAlgn val="ctr"/>
        <c:lblOffset val="100"/>
        <c:noMultiLvlLbl val="0"/>
      </c:catAx>
      <c:valAx>
        <c:axId val="-1187977984"/>
        <c:scaling>
          <c:orientation val="minMax"/>
          <c:max val="100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706E7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-1187975808"/>
        <c:crosses val="autoZero"/>
        <c:crossBetween val="between"/>
        <c:majorUnit val="20"/>
      </c:valAx>
      <c:valAx>
        <c:axId val="-1187980704"/>
        <c:scaling>
          <c:orientation val="minMax"/>
          <c:min val="1"/>
        </c:scaling>
        <c:delete val="0"/>
        <c:axPos val="r"/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706E7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-1187990496"/>
        <c:crosses val="max"/>
        <c:crossBetween val="between"/>
        <c:majorUnit val="1"/>
      </c:valAx>
      <c:catAx>
        <c:axId val="-11879904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1879807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766053339241722"/>
          <c:y val="0.24542876583781034"/>
          <c:w val="0.11739829341363416"/>
          <c:h val="0.449584450251797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706E7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94571874167903"/>
          <c:y val="0"/>
          <c:w val="0.33565464643006587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682F"/>
            </a:solidFill>
          </c:spPr>
          <c:explosion val="4"/>
          <c:dPt>
            <c:idx val="0"/>
            <c:bubble3D val="0"/>
            <c:spPr>
              <a:solidFill>
                <a:srgbClr val="0080C6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741-47AA-89E1-B8FCEB195B37}"/>
              </c:ext>
            </c:extLst>
          </c:dPt>
          <c:dPt>
            <c:idx val="1"/>
            <c:bubble3D val="0"/>
            <c:spPr>
              <a:solidFill>
                <a:srgbClr val="FDB82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741-47AA-89E1-B8FCEB195B37}"/>
              </c:ext>
            </c:extLst>
          </c:dPt>
          <c:dPt>
            <c:idx val="2"/>
            <c:bubble3D val="0"/>
            <c:spPr>
              <a:solidFill>
                <a:srgbClr val="E64E9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741-47AA-89E1-B8FCEB195B37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Da, radije biram proizvode inovativnih kompanija</c:v>
                </c:pt>
                <c:pt idx="1">
                  <c:v>I da i ne, zavisi i od drugih kriterijuma</c:v>
                </c:pt>
                <c:pt idx="2">
                  <c:v>Ne, obično biram proizvode po drugim kriterijumima</c:v>
                </c:pt>
              </c:strCache>
            </c:strRef>
          </c:cat>
          <c:val>
            <c:numRef>
              <c:f>Sheet1!$B$2:$B$4</c:f>
              <c:numCache>
                <c:formatCode>#,##0.0</c:formatCode>
                <c:ptCount val="3"/>
                <c:pt idx="0">
                  <c:v>21.75</c:v>
                </c:pt>
                <c:pt idx="1">
                  <c:v>64.875</c:v>
                </c:pt>
                <c:pt idx="2">
                  <c:v>13.375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741-47AA-89E1-B8FCEB195B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1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242987180174257"/>
          <c:y val="5.3323955368294625E-5"/>
          <c:w val="0.39757012819825749"/>
          <c:h val="0.997258555042569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706E7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383313761791127E-2"/>
          <c:y val="4.3388805677387253E-2"/>
          <c:w val="0.413384926684776"/>
          <c:h val="0.6804239459186209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682F"/>
            </a:solidFill>
          </c:spPr>
          <c:explosion val="4"/>
          <c:dPt>
            <c:idx val="0"/>
            <c:bubble3D val="0"/>
            <c:spPr>
              <a:solidFill>
                <a:srgbClr val="0080C6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3E5-478F-AF20-A88946CCB622}"/>
              </c:ext>
            </c:extLst>
          </c:dPt>
          <c:dPt>
            <c:idx val="1"/>
            <c:bubble3D val="0"/>
            <c:spPr>
              <a:solidFill>
                <a:srgbClr val="FDB82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3E5-478F-AF20-A88946CCB622}"/>
              </c:ext>
            </c:extLst>
          </c:dPt>
          <c:dPt>
            <c:idx val="2"/>
            <c:bubble3D val="0"/>
            <c:spPr>
              <a:solidFill>
                <a:srgbClr val="E64E9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3E5-478F-AF20-A88946CCB622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Ja sam među prvima koji kupuju nove proizvode na tržištu,  šta god da je u pitanju</c:v>
                </c:pt>
                <c:pt idx="1">
                  <c:v>Volim da probam nove ili unapredjene proizvode, ali samo kada su u pitanju marke/proizvođači čije proizvode inače koristim </c:v>
                </c:pt>
                <c:pt idx="2">
                  <c:v>Ne volim da probam nove ili unapređene proizvode</c:v>
                </c:pt>
              </c:strCache>
            </c:strRef>
          </c:cat>
          <c:val>
            <c:numRef>
              <c:f>Sheet1!$B$2:$B$4</c:f>
              <c:numCache>
                <c:formatCode>#,##0.0</c:formatCode>
                <c:ptCount val="3"/>
                <c:pt idx="0">
                  <c:v>15.5</c:v>
                </c:pt>
                <c:pt idx="1">
                  <c:v>74.625</c:v>
                </c:pt>
                <c:pt idx="2">
                  <c:v>9.875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3E5-478F-AF20-A88946CCB6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1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855231010313813"/>
          <c:y val="0"/>
          <c:w val="0.51447689896861881"/>
          <c:h val="0.782372143634385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222869677033045"/>
          <c:y val="5.6860631628167638E-2"/>
          <c:w val="0.48697509339329847"/>
          <c:h val="0.8668721238613373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DB82E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706E7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14D-4BA6-A7D7-88566DE77119}"/>
              </c:ext>
            </c:extLst>
          </c:dPt>
          <c:dPt>
            <c:idx val="7"/>
            <c:invertIfNegative val="0"/>
            <c:bubble3D val="0"/>
            <c:spPr>
              <a:solidFill>
                <a:srgbClr val="706E7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14D-4BA6-A7D7-88566DE77119}"/>
              </c:ext>
            </c:extLst>
          </c:dPt>
          <c:dPt>
            <c:idx val="15"/>
            <c:invertIfNegative val="0"/>
            <c:bubble3D val="0"/>
            <c:spPr>
              <a:solidFill>
                <a:srgbClr val="FDB82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14D-4BA6-A7D7-88566DE77119}"/>
              </c:ext>
            </c:extLst>
          </c:dPt>
          <c:dPt>
            <c:idx val="16"/>
            <c:invertIfNegative val="0"/>
            <c:bubble3D val="0"/>
            <c:spPr>
              <a:solidFill>
                <a:srgbClr val="FDB82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14D-4BA6-A7D7-88566DE7711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Uvođenje digitalizacije i prelazak na digitalno poslovanje</c:v>
                </c:pt>
                <c:pt idx="1">
                  <c:v>Korišćenje novih tehnologija</c:v>
                </c:pt>
                <c:pt idx="2">
                  <c:v>Unapređenje poslovanja, procesa, resursa, načina</c:v>
                </c:pt>
                <c:pt idx="3">
                  <c:v>Obavljanje poslova online/posredstvom interneta</c:v>
                </c:pt>
                <c:pt idx="4">
                  <c:v>Promena društva u celini</c:v>
                </c:pt>
                <c:pt idx="5">
                  <c:v>Modernizacija/osavremenjavanje</c:v>
                </c:pt>
                <c:pt idx="6">
                  <c:v>Ne znam</c:v>
                </c:pt>
                <c:pt idx="7">
                  <c:v>Drugo</c:v>
                </c:pt>
              </c:strCache>
            </c:strRef>
          </c:cat>
          <c:val>
            <c:numRef>
              <c:f>Sheet1!$B$2:$B$9</c:f>
              <c:numCache>
                <c:formatCode>0.0</c:formatCode>
                <c:ptCount val="8"/>
                <c:pt idx="0">
                  <c:v>41.4</c:v>
                </c:pt>
                <c:pt idx="1">
                  <c:v>15.8</c:v>
                </c:pt>
                <c:pt idx="2">
                  <c:v>14.4</c:v>
                </c:pt>
                <c:pt idx="3">
                  <c:v>9.9</c:v>
                </c:pt>
                <c:pt idx="4">
                  <c:v>1.9</c:v>
                </c:pt>
                <c:pt idx="5">
                  <c:v>1.8</c:v>
                </c:pt>
                <c:pt idx="6">
                  <c:v>15.1</c:v>
                </c:pt>
                <c:pt idx="7">
                  <c:v>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14D-4BA6-A7D7-88566DE771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axId val="-983869664"/>
        <c:axId val="-983860960"/>
      </c:barChart>
      <c:catAx>
        <c:axId val="-98386966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983860960"/>
        <c:crosses val="autoZero"/>
        <c:auto val="1"/>
        <c:lblAlgn val="ctr"/>
        <c:lblOffset val="100"/>
        <c:noMultiLvlLbl val="0"/>
      </c:catAx>
      <c:valAx>
        <c:axId val="-983860960"/>
        <c:scaling>
          <c:orientation val="minMax"/>
          <c:max val="80"/>
        </c:scaling>
        <c:delete val="1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crossAx val="-983869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271815023458971E-2"/>
          <c:y val="0.15167010374267537"/>
          <c:w val="0.46154874657465128"/>
          <c:h val="0.7763732516796582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682F"/>
            </a:solidFill>
          </c:spPr>
          <c:explosion val="9"/>
          <c:dPt>
            <c:idx val="0"/>
            <c:bubble3D val="0"/>
            <c:spPr>
              <a:solidFill>
                <a:srgbClr val="0080C6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7D7-4954-B907-86A5826571BE}"/>
              </c:ext>
            </c:extLst>
          </c:dPt>
          <c:dPt>
            <c:idx val="1"/>
            <c:bubble3D val="0"/>
            <c:explosion val="0"/>
            <c:spPr>
              <a:solidFill>
                <a:srgbClr val="E64E9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7D7-4954-B907-86A5826571BE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Da, većina koristi ili uvodi digitalno-tehnološka rešenja</c:v>
                </c:pt>
                <c:pt idx="1">
                  <c:v>Ne, većina ne koristi niti uvodi digitalno-tehnološka rešenja</c:v>
                </c:pt>
              </c:strCache>
            </c:strRef>
          </c:cat>
          <c:val>
            <c:numRef>
              <c:f>Sheet1!$B$2:$B$3</c:f>
              <c:numCache>
                <c:formatCode>#,##0.0</c:formatCode>
                <c:ptCount val="2"/>
                <c:pt idx="0">
                  <c:v>56.25</c:v>
                </c:pt>
                <c:pt idx="1">
                  <c:v>43.75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7D7-4954-B907-86A5826571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2730801616151901"/>
          <c:y val="0.20889478354840005"/>
          <c:w val="0.47196704346170709"/>
          <c:h val="0.641919130358520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555580200362284"/>
          <c:y val="0"/>
          <c:w val="0.53667442978078439"/>
          <c:h val="0.9808566367753873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E54E9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Državna uprava</c:v>
                </c:pt>
                <c:pt idx="1">
                  <c:v>mts</c:v>
                </c:pt>
                <c:pt idx="2">
                  <c:v>Telekom</c:v>
                </c:pt>
                <c:pt idx="3">
                  <c:v>A1</c:v>
                </c:pt>
                <c:pt idx="4">
                  <c:v>SBB</c:v>
                </c:pt>
                <c:pt idx="5">
                  <c:v>Banke</c:v>
                </c:pt>
                <c:pt idx="6">
                  <c:v>NIS</c:v>
                </c:pt>
                <c:pt idx="7">
                  <c:v>Obrazovanje</c:v>
                </c:pt>
              </c:strCache>
            </c:strRef>
          </c:cat>
          <c:val>
            <c:numRef>
              <c:f>Sheet1!$B$2:$B$9</c:f>
              <c:numCache>
                <c:formatCode>0.0%</c:formatCode>
                <c:ptCount val="8"/>
                <c:pt idx="0">
                  <c:v>0.14899999999999999</c:v>
                </c:pt>
                <c:pt idx="1">
                  <c:v>0.14299999999999999</c:v>
                </c:pt>
                <c:pt idx="2">
                  <c:v>9.2999999999999999E-2</c:v>
                </c:pt>
                <c:pt idx="3">
                  <c:v>8.8999999999999996E-2</c:v>
                </c:pt>
                <c:pt idx="4">
                  <c:v>5.3999999999999999E-2</c:v>
                </c:pt>
                <c:pt idx="5">
                  <c:v>5.2999999999999999E-2</c:v>
                </c:pt>
                <c:pt idx="6">
                  <c:v>3.7999999999999999E-2</c:v>
                </c:pt>
                <c:pt idx="7">
                  <c:v>3.5999999999999997E-2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66-408D-9C80-02E83699429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2815424"/>
        <c:axId val="82801280"/>
      </c:barChart>
      <c:catAx>
        <c:axId val="82815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2801280"/>
        <c:crosses val="autoZero"/>
        <c:auto val="1"/>
        <c:lblAlgn val="ctr"/>
        <c:lblOffset val="100"/>
        <c:noMultiLvlLbl val="0"/>
      </c:catAx>
      <c:valAx>
        <c:axId val="82801280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82815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4788551470344904"/>
          <c:y val="2.8066340279045393E-2"/>
          <c:w val="0.45052443717767826"/>
          <c:h val="0.9719336150829308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7FC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Da bi bila produktivnija</c:v>
                </c:pt>
                <c:pt idx="1">
                  <c:v>Da bi povećale prihode</c:v>
                </c:pt>
                <c:pt idx="2">
                  <c:v>Da bi uštedele vreme</c:v>
                </c:pt>
                <c:pt idx="3">
                  <c:v>Da bi smanjile potrebe za angažovanjem radnika</c:v>
                </c:pt>
                <c:pt idx="4">
                  <c:v>Da bi unapredile iskustvo korisnika</c:v>
                </c:pt>
                <c:pt idx="5">
                  <c:v>Da bi unapredile proces donošenja odluka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0.72499999999999998</c:v>
                </c:pt>
                <c:pt idx="1">
                  <c:v>0.70099999999999996</c:v>
                </c:pt>
                <c:pt idx="2">
                  <c:v>0.61599999999999999</c:v>
                </c:pt>
                <c:pt idx="3">
                  <c:v>0.59499999999999997</c:v>
                </c:pt>
                <c:pt idx="4">
                  <c:v>0.38100000000000001</c:v>
                </c:pt>
                <c:pt idx="5">
                  <c:v>0.28299999999999997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53-42D3-8D88-F582DBE3CFD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2812704"/>
        <c:axId val="82812160"/>
      </c:barChart>
      <c:catAx>
        <c:axId val="828127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2812160"/>
        <c:crosses val="autoZero"/>
        <c:auto val="1"/>
        <c:lblAlgn val="ctr"/>
        <c:lblOffset val="100"/>
        <c:noMultiLvlLbl val="0"/>
      </c:catAx>
      <c:valAx>
        <c:axId val="82812160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82812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166134715254282"/>
          <c:y val="5.5605177685739707E-2"/>
          <c:w val="0.52216113843190015"/>
          <c:h val="0.869974555021119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</c:v>
                </c:pt>
              </c:strCache>
            </c:strRef>
          </c:tx>
          <c:spPr>
            <a:solidFill>
              <a:srgbClr val="FDB82E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DB82E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2BD-4FCD-8265-443B51D9B700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Društveni mediji (imate nalog)</c:v>
                </c:pt>
                <c:pt idx="1">
                  <c:v>Website</c:v>
                </c:pt>
                <c:pt idx="2">
                  <c:v>Platforme za video komunikaciju (Zoom, Skype)</c:v>
                </c:pt>
                <c:pt idx="3">
                  <c:v>Internet stvari (Internet of Things)</c:v>
                </c:pt>
                <c:pt idx="4">
                  <c:v>Računarstvo u oblaku (Cloud computing)</c:v>
                </c:pt>
                <c:pt idx="5">
                  <c:v>Alate za analitiku podataka</c:v>
                </c:pt>
                <c:pt idx="6">
                  <c:v>eCommerce (kupovali i plaćali online)</c:v>
                </c:pt>
                <c:pt idx="7">
                  <c:v>Vestačku inteligenciju </c:v>
                </c:pt>
                <c:pt idx="8">
                  <c:v>Blockchain</c:v>
                </c:pt>
              </c:strCache>
            </c:strRef>
          </c:cat>
          <c:val>
            <c:numRef>
              <c:f>Sheet1!$B$2:$B$10</c:f>
              <c:numCache>
                <c:formatCode>#,##0.0</c:formatCode>
                <c:ptCount val="9"/>
                <c:pt idx="0">
                  <c:v>77.375</c:v>
                </c:pt>
                <c:pt idx="1">
                  <c:v>70.75</c:v>
                </c:pt>
                <c:pt idx="2">
                  <c:v>64.25</c:v>
                </c:pt>
                <c:pt idx="3">
                  <c:v>42.875</c:v>
                </c:pt>
                <c:pt idx="4">
                  <c:v>25.124999999999996</c:v>
                </c:pt>
                <c:pt idx="5">
                  <c:v>23</c:v>
                </c:pt>
                <c:pt idx="6">
                  <c:v>22.75</c:v>
                </c:pt>
                <c:pt idx="7">
                  <c:v>10.375</c:v>
                </c:pt>
                <c:pt idx="8">
                  <c:v>7.375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BD-4FCD-8265-443B51D9B70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rgbClr val="E64E9C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Društveni mediji (imate nalog)</c:v>
                </c:pt>
                <c:pt idx="1">
                  <c:v>Website</c:v>
                </c:pt>
                <c:pt idx="2">
                  <c:v>Platforme za video komunikaciju (Zoom, Skype)</c:v>
                </c:pt>
                <c:pt idx="3">
                  <c:v>Internet stvari (Internet of Things)</c:v>
                </c:pt>
                <c:pt idx="4">
                  <c:v>Računarstvo u oblaku (Cloud computing)</c:v>
                </c:pt>
                <c:pt idx="5">
                  <c:v>Alate za analitiku podataka</c:v>
                </c:pt>
                <c:pt idx="6">
                  <c:v>eCommerce (kupovali i plaćali online)</c:v>
                </c:pt>
                <c:pt idx="7">
                  <c:v>Vestačku inteligenciju </c:v>
                </c:pt>
                <c:pt idx="8">
                  <c:v>Blockchain</c:v>
                </c:pt>
              </c:strCache>
            </c:strRef>
          </c:cat>
          <c:val>
            <c:numRef>
              <c:f>Sheet1!$C$2:$C$10</c:f>
              <c:numCache>
                <c:formatCode>###0.0</c:formatCode>
                <c:ptCount val="9"/>
                <c:pt idx="0">
                  <c:v>22.625</c:v>
                </c:pt>
                <c:pt idx="1">
                  <c:v>29.25</c:v>
                </c:pt>
                <c:pt idx="2">
                  <c:v>35.75</c:v>
                </c:pt>
                <c:pt idx="3">
                  <c:v>57.125</c:v>
                </c:pt>
                <c:pt idx="4">
                  <c:v>74.875</c:v>
                </c:pt>
                <c:pt idx="5">
                  <c:v>77</c:v>
                </c:pt>
                <c:pt idx="6">
                  <c:v>77.25</c:v>
                </c:pt>
                <c:pt idx="7">
                  <c:v>89.625</c:v>
                </c:pt>
                <c:pt idx="8">
                  <c:v>92.625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BD-4FCD-8265-443B51D9B7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-983857696"/>
        <c:axId val="-983866944"/>
      </c:barChart>
      <c:valAx>
        <c:axId val="-98386694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-983857696"/>
        <c:crosses val="autoZero"/>
        <c:crossBetween val="between"/>
      </c:valAx>
      <c:catAx>
        <c:axId val="-9838576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9838669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6039366084753591"/>
          <c:y val="1.4552429711478028E-2"/>
          <c:w val="0.37994389804820117"/>
          <c:h val="4.38583876709982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3037823915093862"/>
          <c:y val="0"/>
          <c:w val="0.46945421659135544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6818046936131399E-2"/>
                  <c:y val="-1.2809167893483871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77-4B15-9452-3029A9890378}"/>
                </c:ext>
              </c:extLst>
            </c:dLbl>
            <c:dLbl>
              <c:idx val="1"/>
              <c:layout>
                <c:manualLayout>
                  <c:x val="-5.5311974712230184E-2"/>
                  <c:y val="6.666712512464326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177-4B15-9452-3029A9890378}"/>
                </c:ext>
              </c:extLst>
            </c:dLbl>
            <c:dLbl>
              <c:idx val="2"/>
              <c:layout>
                <c:manualLayout>
                  <c:x val="-8.3837640027281862E-2"/>
                  <c:y val="-1.2809167893483871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177-4B15-9452-3029A9890378}"/>
                </c:ext>
              </c:extLst>
            </c:dLbl>
            <c:dLbl>
              <c:idx val="3"/>
              <c:layout>
                <c:manualLayout>
                  <c:x val="-9.6276908519482354E-2"/>
                  <c:y val="-6.111040515849597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177-4B15-9452-3029A9890378}"/>
                </c:ext>
              </c:extLst>
            </c:dLbl>
            <c:dLbl>
              <c:idx val="4"/>
              <c:layout>
                <c:manualLayout>
                  <c:x val="-0.12326180257510737"/>
                  <c:y val="-6.111040515849597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177-4B15-9452-3029A9890378}"/>
                </c:ext>
              </c:extLst>
            </c:dLbl>
            <c:dLbl>
              <c:idx val="5"/>
              <c:layout>
                <c:manualLayout>
                  <c:x val="-0.11975566895339806"/>
                  <c:y val="6.087139107611548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177-4B15-9452-3029A9890378}"/>
                </c:ext>
              </c:extLst>
            </c:dLbl>
            <c:dLbl>
              <c:idx val="6"/>
              <c:layout>
                <c:manualLayout>
                  <c:x val="-7.6805447602311672E-2"/>
                  <c:y val="5.795275590551181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177-4B15-9452-3029A98903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Poboljšavanja prema potrebama potrošača</c:v>
                </c:pt>
                <c:pt idx="1">
                  <c:v>Brzina usluge</c:v>
                </c:pt>
                <c:pt idx="2">
                  <c:v>Ulaganje u kvalitet proizvoda/usluge</c:v>
                </c:pt>
                <c:pt idx="3">
                  <c:v>Nova organizacija rada</c:v>
                </c:pt>
                <c:pt idx="4">
                  <c:v>Nova oprema, alati, mašine, sredstva za rad</c:v>
                </c:pt>
                <c:pt idx="5">
                  <c:v>Digitalizacija, novi softver</c:v>
                </c:pt>
                <c:pt idx="6">
                  <c:v>Uvođenje novog proizvoda/usluge u ponudu</c:v>
                </c:pt>
              </c:strCache>
            </c:strRef>
          </c:cat>
          <c:val>
            <c:numRef>
              <c:f>Sheet1!$B$2:$B$8</c:f>
              <c:numCache>
                <c:formatCode>0.0%</c:formatCode>
                <c:ptCount val="7"/>
                <c:pt idx="0">
                  <c:v>3.9E-2</c:v>
                </c:pt>
                <c:pt idx="1">
                  <c:v>3.9E-2</c:v>
                </c:pt>
                <c:pt idx="2">
                  <c:v>6.9000000000000006E-2</c:v>
                </c:pt>
                <c:pt idx="3">
                  <c:v>8.4000000000000005E-2</c:v>
                </c:pt>
                <c:pt idx="4">
                  <c:v>0.20499999999999999</c:v>
                </c:pt>
                <c:pt idx="5">
                  <c:v>0.21099999999999999</c:v>
                </c:pt>
                <c:pt idx="6">
                  <c:v>0.34599999999999997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177-4B15-9452-3029A989037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952356400"/>
        <c:axId val="1952362928"/>
      </c:barChart>
      <c:catAx>
        <c:axId val="1952356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52362928"/>
        <c:crosses val="autoZero"/>
        <c:auto val="1"/>
        <c:lblAlgn val="ctr"/>
        <c:lblOffset val="100"/>
        <c:noMultiLvlLbl val="0"/>
      </c:catAx>
      <c:valAx>
        <c:axId val="1952362928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1952356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 algn="just">
        <a:defRPr sz="1200">
          <a:latin typeface="Century Gothic" panose="020B0502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166134715254282"/>
          <c:y val="5.5605177685739707E-2"/>
          <c:w val="0.31075602356286702"/>
          <c:h val="0.8699745550211196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</c:v>
                </c:pt>
              </c:strCache>
            </c:strRef>
          </c:tx>
          <c:spPr>
            <a:solidFill>
              <a:srgbClr val="FDB82E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DB82E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1AC-4323-A20D-4D7B3F51750C}"/>
              </c:ext>
            </c:extLst>
          </c:dPt>
          <c:dLbls>
            <c:numFmt formatCode="#,##0.0" sourceLinked="0"/>
            <c:spPr>
              <a:solidFill>
                <a:srgbClr val="FDB82E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Samo u Vašoj firmi</c:v>
                </c:pt>
                <c:pt idx="1">
                  <c:v>Na tržištu Srbije</c:v>
                </c:pt>
                <c:pt idx="2">
                  <c:v>Na tržištu Zapadnog Balkana</c:v>
                </c:pt>
                <c:pt idx="3">
                  <c:v>U Evropi</c:v>
                </c:pt>
                <c:pt idx="4">
                  <c:v>Na svetu</c:v>
                </c:pt>
              </c:strCache>
            </c:strRef>
          </c:cat>
          <c:val>
            <c:numRef>
              <c:f>Sheet1!$B$2:$B$6</c:f>
              <c:numCache>
                <c:formatCode>#,##0.0</c:formatCode>
                <c:ptCount val="5"/>
                <c:pt idx="0">
                  <c:v>48.456790123456791</c:v>
                </c:pt>
                <c:pt idx="1">
                  <c:v>14.81481481481482</c:v>
                </c:pt>
                <c:pt idx="2">
                  <c:v>6.7901234567901234</c:v>
                </c:pt>
                <c:pt idx="3">
                  <c:v>4.9382716049382793</c:v>
                </c:pt>
                <c:pt idx="4">
                  <c:v>4.6296296296296324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1AC-4323-A20D-4D7B3F51750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rgbClr val="E64E9C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Samo u Vašoj firmi</c:v>
                </c:pt>
                <c:pt idx="1">
                  <c:v>Na tržištu Srbije</c:v>
                </c:pt>
                <c:pt idx="2">
                  <c:v>Na tržištu Zapadnog Balkana</c:v>
                </c:pt>
                <c:pt idx="3">
                  <c:v>U Evropi</c:v>
                </c:pt>
                <c:pt idx="4">
                  <c:v>Na svetu</c:v>
                </c:pt>
              </c:strCache>
            </c:strRef>
          </c:cat>
          <c:val>
            <c:numRef>
              <c:f>Sheet1!$C$2:$C$6</c:f>
              <c:numCache>
                <c:formatCode>#,##0.0</c:formatCode>
                <c:ptCount val="5"/>
                <c:pt idx="0">
                  <c:v>50.308641975308575</c:v>
                </c:pt>
                <c:pt idx="1">
                  <c:v>82.407407407407405</c:v>
                </c:pt>
                <c:pt idx="2">
                  <c:v>88.271604938271622</c:v>
                </c:pt>
                <c:pt idx="3">
                  <c:v>90.432098765432102</c:v>
                </c:pt>
                <c:pt idx="4">
                  <c:v>90.432098765432102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1AC-4323-A20D-4D7B3F51750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 znam</c:v>
                </c:pt>
              </c:strCache>
            </c:strRef>
          </c:tx>
          <c:spPr>
            <a:solidFill>
              <a:srgbClr val="0080C6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solidFill>
                <a:srgbClr val="0080C6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Samo u Vašoj firmi</c:v>
                </c:pt>
                <c:pt idx="1">
                  <c:v>Na tržištu Srbije</c:v>
                </c:pt>
                <c:pt idx="2">
                  <c:v>Na tržištu Zapadnog Balkana</c:v>
                </c:pt>
                <c:pt idx="3">
                  <c:v>U Evropi</c:v>
                </c:pt>
                <c:pt idx="4">
                  <c:v>Na svetu</c:v>
                </c:pt>
              </c:strCache>
            </c:strRef>
          </c:cat>
          <c:val>
            <c:numRef>
              <c:f>Sheet1!$D$2:$D$6</c:f>
              <c:numCache>
                <c:formatCode>#,##0.0</c:formatCode>
                <c:ptCount val="5"/>
                <c:pt idx="0">
                  <c:v>1.2345679012345681</c:v>
                </c:pt>
                <c:pt idx="1">
                  <c:v>2.7777777777777835</c:v>
                </c:pt>
                <c:pt idx="2">
                  <c:v>4.9382716049382793</c:v>
                </c:pt>
                <c:pt idx="3">
                  <c:v>4.6296296296296324</c:v>
                </c:pt>
                <c:pt idx="4">
                  <c:v>4.9382716049382793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1AC-4323-A20D-4D7B3F5175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523199232"/>
        <c:axId val="523205216"/>
      </c:barChart>
      <c:valAx>
        <c:axId val="52320521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523199232"/>
        <c:crosses val="autoZero"/>
        <c:crossBetween val="between"/>
      </c:valAx>
      <c:catAx>
        <c:axId val="52319923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232052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0382679129026028"/>
          <c:y val="2.0481233733613383E-2"/>
          <c:w val="0.33080187997455368"/>
          <c:h val="6.17267292733005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Srbija</c:v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'[Chart in Microsoft Word]Анализа броја истраживача'!$B$6:$B$17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'[Chart in Microsoft Word]Анализа броја истраживача'!$H$6:$H$17</c:f>
              <c:numCache>
                <c:formatCode>0.00</c:formatCode>
                <c:ptCount val="12"/>
                <c:pt idx="0">
                  <c:v>1.3546928948679298</c:v>
                </c:pt>
                <c:pt idx="1">
                  <c:v>1.4238704436043554</c:v>
                </c:pt>
                <c:pt idx="2">
                  <c:v>1.5034194066605107</c:v>
                </c:pt>
                <c:pt idx="3">
                  <c:v>1.6162064132780458</c:v>
                </c:pt>
                <c:pt idx="4">
                  <c:v>1.6353850658387292</c:v>
                </c:pt>
                <c:pt idx="5">
                  <c:v>1.718581272309913</c:v>
                </c:pt>
                <c:pt idx="6">
                  <c:v>1.822644362290655</c:v>
                </c:pt>
                <c:pt idx="7">
                  <c:v>2.0601898152098146</c:v>
                </c:pt>
                <c:pt idx="8">
                  <c:v>2.1218500101464426</c:v>
                </c:pt>
                <c:pt idx="9">
                  <c:v>2.0676757943443094</c:v>
                </c:pt>
                <c:pt idx="10">
                  <c:v>2.0760003222192451</c:v>
                </c:pt>
                <c:pt idx="11" formatCode="0">
                  <c:v>2.0872332836092666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3DB-437C-AF10-EDD3475E00F5}"/>
            </c:ext>
          </c:extLst>
        </c:ser>
        <c:ser>
          <c:idx val="1"/>
          <c:order val="1"/>
          <c:tx>
            <c:v>ЕU 28</c:v>
          </c:tx>
          <c:spPr>
            <a:ln w="28575" cap="rnd">
              <a:solidFill>
                <a:srgbClr val="FF6699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'[Chart in Microsoft Word]Анализа броја истраживача'!$B$6:$B$17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'[Chart in Microsoft Word]Анализа броја истраживача'!$I$6:$I$17</c:f>
              <c:numCache>
                <c:formatCode>0.00</c:formatCode>
                <c:ptCount val="12"/>
                <c:pt idx="0">
                  <c:v>3.0446852560087039</c:v>
                </c:pt>
                <c:pt idx="1">
                  <c:v>3.0982478677363643</c:v>
                </c:pt>
                <c:pt idx="2">
                  <c:v>3.1852972782285947</c:v>
                </c:pt>
                <c:pt idx="3">
                  <c:v>3.2344269028890387</c:v>
                </c:pt>
                <c:pt idx="4">
                  <c:v>3.3483732510429287</c:v>
                </c:pt>
                <c:pt idx="5">
                  <c:v>3.4520279930290152</c:v>
                </c:pt>
                <c:pt idx="6">
                  <c:v>3.5004932259310113</c:v>
                </c:pt>
                <c:pt idx="7">
                  <c:v>3.6339401695946383</c:v>
                </c:pt>
                <c:pt idx="8">
                  <c:v>3.7253048311943755</c:v>
                </c:pt>
                <c:pt idx="9">
                  <c:v>3.9260835512677676</c:v>
                </c:pt>
                <c:pt idx="10">
                  <c:v>4.0929539475225036</c:v>
                </c:pt>
                <c:pt idx="11" formatCode="0">
                  <c:v>4.2309753420556735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3DB-437C-AF10-EDD3475E00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6162720"/>
        <c:axId val="436163896"/>
      </c:lineChart>
      <c:catAx>
        <c:axId val="436162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36163896"/>
        <c:crosses val="autoZero"/>
        <c:auto val="1"/>
        <c:lblAlgn val="ctr"/>
        <c:lblOffset val="100"/>
        <c:noMultiLvlLbl val="0"/>
      </c:catAx>
      <c:valAx>
        <c:axId val="436163896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43616272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0.40441798326668355"/>
          <c:y val="3.3969496105767279E-2"/>
          <c:w val="0.19702606005461609"/>
          <c:h val="0.10913213286976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222869677033045"/>
          <c:y val="5.6860631628167721E-2"/>
          <c:w val="0.48697509339329897"/>
          <c:h val="0.8668721238613373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DB82E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FDB82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3AB-4273-806F-0D4182ABDE76}"/>
              </c:ext>
            </c:extLst>
          </c:dPt>
          <c:dPt>
            <c:idx val="3"/>
            <c:invertIfNegative val="0"/>
            <c:bubble3D val="0"/>
            <c:spPr>
              <a:solidFill>
                <a:srgbClr val="FDB82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3AB-4273-806F-0D4182ABDE7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Uz saradnji sa drugim preduzećima</c:v>
                </c:pt>
                <c:pt idx="1">
                  <c:v>Samostalno</c:v>
                </c:pt>
                <c:pt idx="2">
                  <c:v>Modifikovanjem i adaptacijom već postojećeg rešenja</c:v>
                </c:pt>
                <c:pt idx="3">
                  <c:v>Kopiranjem postojeće inovacije</c:v>
                </c:pt>
                <c:pt idx="4">
                  <c:v>U saradnji sa univerzitetima i naučnim organizacijama</c:v>
                </c:pt>
              </c:strCache>
            </c:strRef>
          </c:cat>
          <c:val>
            <c:numRef>
              <c:f>Sheet1!$B$2:$B$6</c:f>
              <c:numCache>
                <c:formatCode>#,##0.0</c:formatCode>
                <c:ptCount val="5"/>
                <c:pt idx="0">
                  <c:v>50.903614457831303</c:v>
                </c:pt>
                <c:pt idx="1">
                  <c:v>46.686746987951821</c:v>
                </c:pt>
                <c:pt idx="2">
                  <c:v>17.771084337349389</c:v>
                </c:pt>
                <c:pt idx="3">
                  <c:v>13.253012048192771</c:v>
                </c:pt>
                <c:pt idx="4">
                  <c:v>3.3132530120481927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4C-46BA-B991-B83769FCC0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axId val="523195968"/>
        <c:axId val="523207936"/>
      </c:barChart>
      <c:catAx>
        <c:axId val="52319596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23207936"/>
        <c:crosses val="autoZero"/>
        <c:auto val="1"/>
        <c:lblAlgn val="ctr"/>
        <c:lblOffset val="100"/>
        <c:noMultiLvlLbl val="0"/>
      </c:catAx>
      <c:valAx>
        <c:axId val="523207936"/>
        <c:scaling>
          <c:orientation val="minMax"/>
          <c:max val="80"/>
        </c:scaling>
        <c:delete val="1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.0" sourceLinked="1"/>
        <c:majorTickMark val="out"/>
        <c:minorTickMark val="none"/>
        <c:tickLblPos val="none"/>
        <c:crossAx val="523195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636637740092012"/>
          <c:y val="7.6613609406529934E-2"/>
          <c:w val="0.42021836167371801"/>
          <c:h val="0.8668721238613373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E64E9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Internet</c:v>
                </c:pt>
                <c:pt idx="1">
                  <c:v>Poznanici - Kolege</c:v>
                </c:pt>
                <c:pt idx="2">
                  <c:v>Primer iz inostranstva</c:v>
                </c:pt>
                <c:pt idx="3">
                  <c:v>Konferencija</c:v>
                </c:pt>
                <c:pt idx="4">
                  <c:v>Organizacije - Asocijacije</c:v>
                </c:pt>
                <c:pt idx="5">
                  <c:v>Mediji</c:v>
                </c:pt>
                <c:pt idx="6">
                  <c:v>Primerom iz druge firme</c:v>
                </c:pt>
                <c:pt idx="7">
                  <c:v>Ne znam</c:v>
                </c:pt>
              </c:strCache>
            </c:strRef>
          </c:cat>
          <c:val>
            <c:numRef>
              <c:f>Sheet1!$B$2:$B$9</c:f>
              <c:numCache>
                <c:formatCode>0.0</c:formatCode>
                <c:ptCount val="8"/>
                <c:pt idx="0">
                  <c:v>45.555555555555557</c:v>
                </c:pt>
                <c:pt idx="1">
                  <c:v>41.111111111111107</c:v>
                </c:pt>
                <c:pt idx="2">
                  <c:v>33.333333333333329</c:v>
                </c:pt>
                <c:pt idx="3">
                  <c:v>15.555555555555559</c:v>
                </c:pt>
                <c:pt idx="4">
                  <c:v>10</c:v>
                </c:pt>
                <c:pt idx="5">
                  <c:v>10</c:v>
                </c:pt>
                <c:pt idx="6">
                  <c:v>4.4444444444444464</c:v>
                </c:pt>
                <c:pt idx="7">
                  <c:v>1.1111111111111116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A0-4FB3-A264-51AAB15E42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axId val="523201952"/>
        <c:axId val="523198144"/>
      </c:barChart>
      <c:catAx>
        <c:axId val="52320195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23198144"/>
        <c:crosses val="autoZero"/>
        <c:auto val="1"/>
        <c:lblAlgn val="ctr"/>
        <c:lblOffset val="100"/>
        <c:noMultiLvlLbl val="0"/>
      </c:catAx>
      <c:valAx>
        <c:axId val="523198144"/>
        <c:scaling>
          <c:orientation val="minMax"/>
          <c:max val="80"/>
        </c:scaling>
        <c:delete val="1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out"/>
        <c:minorTickMark val="none"/>
        <c:tickLblPos val="none"/>
        <c:crossAx val="523201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28719852090649"/>
          <c:y val="0.16614956472205186"/>
          <c:w val="0.8022116140393537"/>
          <c:h val="0.655614184342454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 tri meseca</c:v>
                </c:pt>
              </c:strCache>
            </c:strRef>
          </c:tx>
          <c:spPr>
            <a:solidFill>
              <a:srgbClr val="005C2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2FC8-4D9D-9BD2-192EE647FBCD}"/>
              </c:ext>
            </c:extLst>
          </c:dPt>
          <c:dPt>
            <c:idx val="1"/>
            <c:invertIfNegative val="0"/>
            <c:bubble3D val="0"/>
            <c:spPr>
              <a:solidFill>
                <a:srgbClr val="0080C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2FC8-4D9D-9BD2-192EE647FBCD}"/>
              </c:ext>
            </c:extLst>
          </c:dPt>
          <c:dPt>
            <c:idx val="2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FC8-4D9D-9BD2-192EE647FBCD}"/>
              </c:ext>
            </c:extLst>
          </c:dPt>
          <c:dPt>
            <c:idx val="3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2FC8-4D9D-9BD2-192EE647FBCD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4DE-4455-8D1F-FC83E24A1A1A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4DE-4455-8D1F-FC83E24A1A1A}"/>
              </c:ext>
            </c:extLst>
          </c:dPt>
          <c:dPt>
            <c:idx val="6"/>
            <c:invertIfNegative val="0"/>
            <c:bubble3D val="0"/>
            <c:spPr>
              <a:solidFill>
                <a:srgbClr val="40404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4DE-4455-8D1F-FC83E24A1A1A}"/>
              </c:ext>
            </c:extLst>
          </c:dPt>
          <c:dPt>
            <c:idx val="7"/>
            <c:invertIfNegative val="0"/>
            <c:bubble3D val="0"/>
            <c:spPr>
              <a:solidFill>
                <a:srgbClr val="40404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4DE-4455-8D1F-FC83E24A1A1A}"/>
              </c:ext>
            </c:extLst>
          </c:dPt>
          <c:dPt>
            <c:idx val="8"/>
            <c:invertIfNegative val="0"/>
            <c:bubble3D val="0"/>
            <c:spPr>
              <a:solidFill>
                <a:srgbClr val="FDB82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4DE-4455-8D1F-FC83E24A1A1A}"/>
              </c:ext>
            </c:extLst>
          </c:dPt>
          <c:dPt>
            <c:idx val="9"/>
            <c:invertIfNegative val="0"/>
            <c:bubble3D val="0"/>
            <c:spPr>
              <a:solidFill>
                <a:srgbClr val="E64E9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44DE-4455-8D1F-FC83E24A1A1A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Povećao do 5%</c:v>
                </c:pt>
                <c:pt idx="1">
                  <c:v>Povećao do 10%</c:v>
                </c:pt>
                <c:pt idx="2">
                  <c:v>Povećao do 20%</c:v>
                </c:pt>
                <c:pt idx="3">
                  <c:v>Povećao više od 20%</c:v>
                </c:pt>
                <c:pt idx="4">
                  <c:v>Smanjio do 5%</c:v>
                </c:pt>
                <c:pt idx="5">
                  <c:v>Smanjio do 10%</c:v>
                </c:pt>
                <c:pt idx="6">
                  <c:v>Smanjio do 20%</c:v>
                </c:pt>
                <c:pt idx="7">
                  <c:v>Smanjio više od 20%</c:v>
                </c:pt>
                <c:pt idx="8">
                  <c:v>Ostao isti</c:v>
                </c:pt>
                <c:pt idx="9">
                  <c:v>Nemamo budžet za istraživanje i razvoj</c:v>
                </c:pt>
              </c:strCache>
            </c:strRef>
          </c:cat>
          <c:val>
            <c:numRef>
              <c:f>Sheet1!$B$2:$B$11</c:f>
              <c:numCache>
                <c:formatCode>###0.0</c:formatCode>
                <c:ptCount val="10"/>
                <c:pt idx="0">
                  <c:v>3.3132530120481927</c:v>
                </c:pt>
                <c:pt idx="1">
                  <c:v>6.0240963855421734</c:v>
                </c:pt>
                <c:pt idx="2">
                  <c:v>2.1084337349397591</c:v>
                </c:pt>
                <c:pt idx="3">
                  <c:v>2.7108433734939736</c:v>
                </c:pt>
                <c:pt idx="4">
                  <c:v>1.8072289156626498</c:v>
                </c:pt>
                <c:pt idx="5">
                  <c:v>0.90361445783132521</c:v>
                </c:pt>
                <c:pt idx="6">
                  <c:v>0.90361445783132521</c:v>
                </c:pt>
                <c:pt idx="7">
                  <c:v>0.30120481927710885</c:v>
                </c:pt>
                <c:pt idx="8">
                  <c:v>14.457831325301214</c:v>
                </c:pt>
                <c:pt idx="9">
                  <c:v>67.46987951807229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9F5C-4C86-835D-8627B1C25D4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8"/>
        <c:axId val="523199776"/>
        <c:axId val="523201408"/>
        <c:extLst/>
      </c:barChart>
      <c:catAx>
        <c:axId val="523199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523201408"/>
        <c:crosses val="autoZero"/>
        <c:auto val="1"/>
        <c:lblAlgn val="ctr"/>
        <c:lblOffset val="100"/>
        <c:noMultiLvlLbl val="0"/>
      </c:catAx>
      <c:valAx>
        <c:axId val="523201408"/>
        <c:scaling>
          <c:orientation val="minMax"/>
          <c:max val="100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523199776"/>
        <c:crosses val="autoZero"/>
        <c:crossBetween val="between"/>
        <c:majorUnit val="20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352267189363977"/>
          <c:y val="1.1411175886939604E-2"/>
          <c:w val="0.53647727079471441"/>
          <c:h val="0.960027289007646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E54E9C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5781351015333614E-2"/>
                  <c:y val="1.242211571379653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5519933692498948E-2"/>
                      <c:h val="9.657113512984789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10CA-4BBB-9568-EF076BE35084}"/>
                </c:ext>
              </c:extLst>
            </c:dLbl>
            <c:dLbl>
              <c:idx val="1"/>
              <c:layout>
                <c:manualLayout>
                  <c:x val="-0.11409183588893494"/>
                  <c:y val="3.47214750330121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526652452025587"/>
                      <c:h val="9.586832895888014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0CA-4BBB-9568-EF076BE35084}"/>
                </c:ext>
              </c:extLst>
            </c:dLbl>
            <c:dLbl>
              <c:idx val="2"/>
              <c:layout>
                <c:manualLayout>
                  <c:x val="-0.10919983423124741"/>
                  <c:y val="6.211180124223488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0CA-4BBB-9568-EF076BE35084}"/>
                </c:ext>
              </c:extLst>
            </c:dLbl>
            <c:dLbl>
              <c:idx val="3"/>
              <c:layout>
                <c:manualLayout>
                  <c:x val="-7.3298300870286034E-2"/>
                  <c:y val="6.211180124223602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0CA-4BBB-9568-EF076BE35084}"/>
                </c:ext>
              </c:extLst>
            </c:dLbl>
            <c:dLbl>
              <c:idx val="4"/>
              <c:layout>
                <c:manualLayout>
                  <c:x val="-4.216698104269679E-2"/>
                  <c:y val="1.431115723736068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0CA-4BBB-9568-EF076BE35084}"/>
                </c:ext>
              </c:extLst>
            </c:dLbl>
            <c:dLbl>
              <c:idx val="5"/>
              <c:layout>
                <c:manualLayout>
                  <c:x val="-4.2095540271382556E-2"/>
                  <c:y val="8.844464202105092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019935931916287E-2"/>
                      <c:h val="7.6564691219879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10CA-4BBB-9568-EF076BE35084}"/>
                </c:ext>
              </c:extLst>
            </c:dLbl>
            <c:dLbl>
              <c:idx val="6"/>
              <c:layout>
                <c:manualLayout>
                  <c:x val="-3.5231071328004807E-2"/>
                  <c:y val="7.055569547434974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4615988268765902E-2"/>
                      <c:h val="8.014248052921983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10CA-4BBB-9568-EF076BE35084}"/>
                </c:ext>
              </c:extLst>
            </c:dLbl>
            <c:dLbl>
              <c:idx val="7"/>
              <c:layout>
                <c:manualLayout>
                  <c:x val="-3.559287638342095E-2"/>
                  <c:y val="4.548298685101125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4941031715345852E-2"/>
                      <c:h val="8.797499228786448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10CA-4BBB-9568-EF076BE350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3000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Menadžer/ direktor/ osnivač</c:v>
                </c:pt>
                <c:pt idx="1">
                  <c:v>Nova tehnologija</c:v>
                </c:pt>
                <c:pt idx="2">
                  <c:v>Zaposleni</c:v>
                </c:pt>
                <c:pt idx="3">
                  <c:v>Organizaciona promena</c:v>
                </c:pt>
                <c:pt idx="4">
                  <c:v>Inspiracija iz inostranstva</c:v>
                </c:pt>
                <c:pt idx="5">
                  <c:v>Novi zakon ili drugi propisi</c:v>
                </c:pt>
                <c:pt idx="6">
                  <c:v>Finansijski pritisak</c:v>
                </c:pt>
                <c:pt idx="7">
                  <c:v>Građani</c:v>
                </c:pt>
              </c:strCache>
            </c:strRef>
          </c:cat>
          <c:val>
            <c:numRef>
              <c:f>Sheet1!$B$2:$B$9</c:f>
              <c:numCache>
                <c:formatCode>0.0%</c:formatCode>
                <c:ptCount val="8"/>
                <c:pt idx="0" formatCode="0%">
                  <c:v>0.53</c:v>
                </c:pt>
                <c:pt idx="1">
                  <c:v>0.13300000000000001</c:v>
                </c:pt>
                <c:pt idx="2">
                  <c:v>0.11700000000000001</c:v>
                </c:pt>
                <c:pt idx="3">
                  <c:v>6.3E-2</c:v>
                </c:pt>
                <c:pt idx="4">
                  <c:v>3.3000000000000002E-2</c:v>
                </c:pt>
                <c:pt idx="5">
                  <c:v>3.3000000000000002E-2</c:v>
                </c:pt>
                <c:pt idx="6">
                  <c:v>0.03</c:v>
                </c:pt>
                <c:pt idx="7">
                  <c:v>2.7E-2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0CA-4BBB-9568-EF076BE350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52355856"/>
        <c:axId val="1952352592"/>
      </c:barChart>
      <c:catAx>
        <c:axId val="19523558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30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52352592"/>
        <c:crosses val="autoZero"/>
        <c:auto val="1"/>
        <c:lblAlgn val="ctr"/>
        <c:lblOffset val="100"/>
        <c:noMultiLvlLbl val="0"/>
      </c:catAx>
      <c:valAx>
        <c:axId val="195235259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952355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 baseline="30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954893793617433"/>
          <c:y val="5.5605177685739707E-2"/>
          <c:w val="0.3395941014511733"/>
          <c:h val="0.8699745550211196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</c:v>
                </c:pt>
              </c:strCache>
            </c:strRef>
          </c:tx>
          <c:spPr>
            <a:solidFill>
              <a:srgbClr val="0080C6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80C6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DC6-4368-865F-C5B78786C81C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Dizajniranje proizvoda ili usluga</c:v>
                </c:pt>
                <c:pt idx="1">
                  <c:v>Pribavljanje znanja od drugih preduzeća-organizacija (consultancy)</c:v>
                </c:pt>
                <c:pt idx="2">
                  <c:v>Nabavka softvera</c:v>
                </c:pt>
                <c:pt idx="3">
                  <c:v>Sprovođenje istraživanja i razvoja unutar preduzeća</c:v>
                </c:pt>
                <c:pt idx="4">
                  <c:v>Pružanje obuka za inovativne aktivnosti</c:v>
                </c:pt>
                <c:pt idx="5">
                  <c:v>Angažovanje  drugih organizacija za sprovođenje istraživanja i razvoja</c:v>
                </c:pt>
              </c:strCache>
            </c:strRef>
          </c:cat>
          <c:val>
            <c:numRef>
              <c:f>Sheet1!$B$2:$B$7</c:f>
              <c:numCache>
                <c:formatCode>#,##0.0</c:formatCode>
                <c:ptCount val="6"/>
                <c:pt idx="0">
                  <c:v>39.457831325301193</c:v>
                </c:pt>
                <c:pt idx="1">
                  <c:v>36.144578313253014</c:v>
                </c:pt>
                <c:pt idx="2">
                  <c:v>35.843373493975903</c:v>
                </c:pt>
                <c:pt idx="3">
                  <c:v>27.710843373493976</c:v>
                </c:pt>
                <c:pt idx="4">
                  <c:v>27.108433734939748</c:v>
                </c:pt>
                <c:pt idx="5">
                  <c:v>15.060240963855421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DC6-4368-865F-C5B78786C81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rgbClr val="E64E9C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Dizajniranje proizvoda ili usluga</c:v>
                </c:pt>
                <c:pt idx="1">
                  <c:v>Pribavljanje znanja od drugih preduzeća-organizacija (consultancy)</c:v>
                </c:pt>
                <c:pt idx="2">
                  <c:v>Nabavka softvera</c:v>
                </c:pt>
                <c:pt idx="3">
                  <c:v>Sprovođenje istraživanja i razvoja unutar preduzeća</c:v>
                </c:pt>
                <c:pt idx="4">
                  <c:v>Pružanje obuka za inovativne aktivnosti</c:v>
                </c:pt>
                <c:pt idx="5">
                  <c:v>Angažovanje  drugih organizacija za sprovođenje istraživanja i razvoja</c:v>
                </c:pt>
              </c:strCache>
            </c:strRef>
          </c:cat>
          <c:val>
            <c:numRef>
              <c:f>Sheet1!$C$2:$C$7</c:f>
              <c:numCache>
                <c:formatCode>###0.0</c:formatCode>
                <c:ptCount val="6"/>
                <c:pt idx="0">
                  <c:v>60.542168674698793</c:v>
                </c:pt>
                <c:pt idx="1">
                  <c:v>63.855421686746958</c:v>
                </c:pt>
                <c:pt idx="2">
                  <c:v>64.156626506024054</c:v>
                </c:pt>
                <c:pt idx="3">
                  <c:v>72.289156626506028</c:v>
                </c:pt>
                <c:pt idx="4">
                  <c:v>72.891566265060291</c:v>
                </c:pt>
                <c:pt idx="5">
                  <c:v>84.939759036144579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DC6-4368-865F-C5B78786C8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528168800"/>
        <c:axId val="528180224"/>
      </c:barChart>
      <c:valAx>
        <c:axId val="52818022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528168800"/>
        <c:crosses val="autoZero"/>
        <c:crossBetween val="between"/>
      </c:valAx>
      <c:catAx>
        <c:axId val="52816880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281802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5620338200853285"/>
          <c:y val="0.45282826089489125"/>
          <c:w val="0.14240245724157471"/>
          <c:h val="7.92916442507686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7665656635756013"/>
          <c:y val="0"/>
          <c:w val="0.53720400525589873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129819659639319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FF4-42A9-86F3-B32118686B89}"/>
                </c:ext>
              </c:extLst>
            </c:dLbl>
            <c:dLbl>
              <c:idx val="1"/>
              <c:layout>
                <c:manualLayout>
                  <c:x val="-0.11347293559857764"/>
                  <c:y val="-1.1161717837168212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FF4-42A9-86F3-B32118686B89}"/>
                </c:ext>
              </c:extLst>
            </c:dLbl>
            <c:dLbl>
              <c:idx val="2"/>
              <c:layout>
                <c:manualLayout>
                  <c:x val="-9.5344488188976381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FF4-42A9-86F3-B32118686B89}"/>
                </c:ext>
              </c:extLst>
            </c:dLbl>
            <c:dLbl>
              <c:idx val="3"/>
              <c:layout>
                <c:manualLayout>
                  <c:x val="-8.7198735677597866E-2"/>
                  <c:y val="-1.1161717837168212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FF4-42A9-86F3-B32118686B89}"/>
                </c:ext>
              </c:extLst>
            </c:dLbl>
            <c:dLbl>
              <c:idx val="4"/>
              <c:layout>
                <c:manualLayout>
                  <c:x val="-0.12137495061240616"/>
                  <c:y val="-1.1161717837168212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FF4-42A9-86F3-B32118686B89}"/>
                </c:ext>
              </c:extLst>
            </c:dLbl>
            <c:dLbl>
              <c:idx val="5"/>
              <c:layout>
                <c:manualLayout>
                  <c:x val="-0.11627597320781373"/>
                  <c:y val="-5.5808589185841061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FF4-42A9-86F3-B32118686B89}"/>
                </c:ext>
              </c:extLst>
            </c:dLbl>
            <c:dLbl>
              <c:idx val="6"/>
              <c:layout>
                <c:manualLayout>
                  <c:x val="-0.12837663367938359"/>
                  <c:y val="2.3969606538908662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223524360916758"/>
                      <c:h val="0.1013017893311281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DFF4-42A9-86F3-B32118686B89}"/>
                </c:ext>
              </c:extLst>
            </c:dLbl>
            <c:dLbl>
              <c:idx val="7"/>
              <c:layout>
                <c:manualLayout>
                  <c:x val="-7.9512944404676753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FF4-42A9-86F3-B32118686B89}"/>
                </c:ext>
              </c:extLst>
            </c:dLbl>
            <c:dLbl>
              <c:idx val="8"/>
              <c:layout>
                <c:manualLayout>
                  <c:x val="-4.7062166624333247E-2"/>
                  <c:y val="-5.115283666464768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FF4-42A9-86F3-B32118686B89}"/>
                </c:ext>
              </c:extLst>
            </c:dLbl>
            <c:dLbl>
              <c:idx val="9"/>
              <c:layout>
                <c:manualLayout>
                  <c:x val="-3.6941280706517858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FF4-42A9-86F3-B32118686B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Web site</c:v>
                </c:pt>
                <c:pt idx="1">
                  <c:v>Društvene mreže</c:v>
                </c:pt>
                <c:pt idx="2">
                  <c:v>Platforme za video komunikaciju</c:v>
                </c:pt>
                <c:pt idx="3">
                  <c:v>Internet stvari </c:v>
                </c:pt>
                <c:pt idx="4">
                  <c:v>Analitika podataka</c:v>
                </c:pt>
                <c:pt idx="5">
                  <c:v>Elektronska trgovina </c:v>
                </c:pt>
                <c:pt idx="6">
                  <c:v>Računarstvo u oblaku </c:v>
                </c:pt>
                <c:pt idx="7">
                  <c:v>Ništa od ponuđenog</c:v>
                </c:pt>
                <c:pt idx="8">
                  <c:v>Veštačka inteligencija</c:v>
                </c:pt>
                <c:pt idx="9">
                  <c:v>Blockchain</c:v>
                </c:pt>
              </c:strCache>
            </c:strRef>
          </c:cat>
          <c:val>
            <c:numRef>
              <c:f>Sheet1!$B$2:$B$11</c:f>
              <c:numCache>
                <c:formatCode>0.0%</c:formatCode>
                <c:ptCount val="10"/>
                <c:pt idx="0">
                  <c:v>0.58299999999999996</c:v>
                </c:pt>
                <c:pt idx="1">
                  <c:v>0.47599999999999998</c:v>
                </c:pt>
                <c:pt idx="2" formatCode="0%">
                  <c:v>0.35</c:v>
                </c:pt>
                <c:pt idx="3" formatCode="0%">
                  <c:v>0.32</c:v>
                </c:pt>
                <c:pt idx="4">
                  <c:v>0.26200000000000001</c:v>
                </c:pt>
                <c:pt idx="5">
                  <c:v>0.214</c:v>
                </c:pt>
                <c:pt idx="6">
                  <c:v>0.19400000000000001</c:v>
                </c:pt>
                <c:pt idx="7">
                  <c:v>9.7000000000000003E-2</c:v>
                </c:pt>
                <c:pt idx="8">
                  <c:v>4.9000000000000002E-2</c:v>
                </c:pt>
                <c:pt idx="9">
                  <c:v>1.6E-2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FF4-42A9-86F3-B32118686B8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952363472"/>
        <c:axId val="1952364560"/>
      </c:barChart>
      <c:catAx>
        <c:axId val="1952363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52364560"/>
        <c:crosses val="autoZero"/>
        <c:auto val="1"/>
        <c:lblAlgn val="ctr"/>
        <c:lblOffset val="100"/>
        <c:noMultiLvlLbl val="0"/>
      </c:catAx>
      <c:valAx>
        <c:axId val="1952364560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1952363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 algn="just"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01362208682618"/>
          <c:y val="0.10422220121077962"/>
          <c:w val="0.36900164040958539"/>
          <c:h val="0.791120573970928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682F"/>
            </a:solidFill>
          </c:spPr>
          <c:dPt>
            <c:idx val="0"/>
            <c:bubble3D val="0"/>
            <c:spPr>
              <a:solidFill>
                <a:srgbClr val="0080C6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49B-404F-AE70-D7352088D0BA}"/>
              </c:ext>
            </c:extLst>
          </c:dPt>
          <c:dPt>
            <c:idx val="1"/>
            <c:bubble3D val="0"/>
            <c:spPr>
              <a:solidFill>
                <a:srgbClr val="FDB82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49B-404F-AE70-D7352088D0BA}"/>
              </c:ext>
            </c:extLst>
          </c:dPt>
          <c:dPt>
            <c:idx val="2"/>
            <c:bubble3D val="0"/>
            <c:spPr>
              <a:solidFill>
                <a:srgbClr val="E64E9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49B-404F-AE70-D7352088D0BA}"/>
              </c:ext>
            </c:extLst>
          </c:dPt>
          <c:dPt>
            <c:idx val="3"/>
            <c:bubble3D val="0"/>
            <c:spPr>
              <a:solidFill>
                <a:srgbClr val="89898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49B-404F-AE70-D7352088D0BA}"/>
              </c:ext>
            </c:extLst>
          </c:dPt>
          <c:dPt>
            <c:idx val="4"/>
            <c:bubble3D val="0"/>
            <c:spPr>
              <a:solidFill>
                <a:srgbClr val="30303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49B-404F-AE70-D7352088D0BA}"/>
              </c:ext>
            </c:extLst>
          </c:dPt>
          <c:dLbls>
            <c:dLbl>
              <c:idx val="1"/>
              <c:layout>
                <c:manualLayout>
                  <c:x val="-1.5638287401574798E-2"/>
                  <c:y val="-4.3028698637903123E-2"/>
                </c:manualLayout>
              </c:layout>
              <c:numFmt formatCode="#,##0.0" sourceLinked="0"/>
              <c:spPr>
                <a:solidFill>
                  <a:srgbClr val="FDB82E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376476377952756E-2"/>
                      <c:h val="6.097973689380974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49B-404F-AE70-D7352088D0BA}"/>
                </c:ext>
              </c:extLst>
            </c:dLbl>
            <c:dLbl>
              <c:idx val="2"/>
              <c:layout>
                <c:manualLayout>
                  <c:x val="0"/>
                  <c:y val="-2.709366279227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49B-404F-AE70-D7352088D0BA}"/>
                </c:ext>
              </c:extLst>
            </c:dLbl>
            <c:dLbl>
              <c:idx val="3"/>
              <c:layout>
                <c:manualLayout>
                  <c:x val="1.0778591394726967E-2"/>
                  <c:y val="-4.8554449104772746E-2"/>
                </c:manualLayout>
              </c:layout>
              <c:numFmt formatCode="#,##0.0" sourceLinked="0"/>
              <c:spPr>
                <a:solidFill>
                  <a:srgbClr val="898989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4999999999999998E-2"/>
                      <c:h val="4.119602094361467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849B-404F-AE70-D7352088D0BA}"/>
                </c:ext>
              </c:extLst>
            </c:dLbl>
            <c:dLbl>
              <c:idx val="4"/>
              <c:layout>
                <c:manualLayout>
                  <c:x val="1.2952553024136945E-2"/>
                  <c:y val="4.1175445307941889E-3"/>
                </c:manualLayout>
              </c:layout>
              <c:numFmt formatCode="#,##0.0" sourceLinked="0"/>
              <c:spPr>
                <a:solidFill>
                  <a:srgbClr val="30303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376476377952756E-2"/>
                      <c:h val="4.493785871133533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849B-404F-AE70-D7352088D0BA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Sopstvena sredstva</c:v>
                </c:pt>
                <c:pt idx="1">
                  <c:v>Pozajmice članova porodice i prijatelja</c:v>
                </c:pt>
                <c:pt idx="2">
                  <c:v>Krediti komercijalnih banaka</c:v>
                </c:pt>
                <c:pt idx="3">
                  <c:v>Lizing</c:v>
                </c:pt>
                <c:pt idx="4">
                  <c:v>Drugo</c:v>
                </c:pt>
              </c:strCache>
            </c:strRef>
          </c:cat>
          <c:val>
            <c:numRef>
              <c:f>Sheet1!$B$2:$B$6</c:f>
              <c:numCache>
                <c:formatCode>###0.0</c:formatCode>
                <c:ptCount val="5"/>
                <c:pt idx="0">
                  <c:v>88.497652582159631</c:v>
                </c:pt>
                <c:pt idx="1">
                  <c:v>1.8779342723004686</c:v>
                </c:pt>
                <c:pt idx="2">
                  <c:v>7.7464788732394361</c:v>
                </c:pt>
                <c:pt idx="3">
                  <c:v>0.93896713615023453</c:v>
                </c:pt>
                <c:pt idx="4">
                  <c:v>0.93896713615023453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49B-404F-AE70-D7352088D0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7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84904855643045"/>
          <c:y val="9.88037401620806E-2"/>
          <c:w val="0.38689461272013476"/>
          <c:h val="0.791537814958393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74156984815675953"/>
          <c:y val="5.68606316281677E-2"/>
          <c:w val="0.25843015184324053"/>
          <c:h val="0.8668721238613373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682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80C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C49-4F84-8D30-DC55B1AA6D96}"/>
              </c:ext>
            </c:extLst>
          </c:dPt>
          <c:dPt>
            <c:idx val="1"/>
            <c:invertIfNegative val="0"/>
            <c:bubble3D val="0"/>
            <c:spPr>
              <a:solidFill>
                <a:srgbClr val="0080C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C49-4F84-8D30-DC55B1AA6D96}"/>
              </c:ext>
            </c:extLst>
          </c:dPt>
          <c:dPt>
            <c:idx val="2"/>
            <c:invertIfNegative val="0"/>
            <c:bubble3D val="0"/>
            <c:spPr>
              <a:solidFill>
                <a:srgbClr val="0080C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C49-4F84-8D30-DC55B1AA6D96}"/>
              </c:ext>
            </c:extLst>
          </c:dPt>
          <c:dPt>
            <c:idx val="3"/>
            <c:invertIfNegative val="0"/>
            <c:bubble3D val="0"/>
            <c:spPr>
              <a:solidFill>
                <a:srgbClr val="0080C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C49-4F84-8D30-DC55B1AA6D96}"/>
              </c:ext>
            </c:extLst>
          </c:dPt>
          <c:dPt>
            <c:idx val="4"/>
            <c:invertIfNegative val="0"/>
            <c:bubble3D val="0"/>
            <c:spPr>
              <a:solidFill>
                <a:srgbClr val="0080C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C49-4F84-8D30-DC55B1AA6D96}"/>
              </c:ext>
            </c:extLst>
          </c:dPt>
          <c:dPt>
            <c:idx val="5"/>
            <c:invertIfNegative val="0"/>
            <c:bubble3D val="0"/>
            <c:spPr>
              <a:solidFill>
                <a:srgbClr val="0080C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C49-4F84-8D30-DC55B1AA6D96}"/>
              </c:ext>
            </c:extLst>
          </c:dPt>
          <c:dPt>
            <c:idx val="6"/>
            <c:invertIfNegative val="0"/>
            <c:bubble3D val="0"/>
            <c:spPr>
              <a:solidFill>
                <a:srgbClr val="0080C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3C49-4F84-8D30-DC55B1AA6D96}"/>
              </c:ext>
            </c:extLst>
          </c:dPt>
          <c:dPt>
            <c:idx val="7"/>
            <c:invertIfNegative val="0"/>
            <c:bubble3D val="0"/>
            <c:spPr>
              <a:solidFill>
                <a:srgbClr val="0080C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3C49-4F84-8D30-DC55B1AA6D96}"/>
              </c:ext>
            </c:extLst>
          </c:dPt>
          <c:dPt>
            <c:idx val="8"/>
            <c:invertIfNegative val="0"/>
            <c:bubble3D val="0"/>
            <c:spPr>
              <a:solidFill>
                <a:srgbClr val="0080C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3C49-4F84-8D30-DC55B1AA6D96}"/>
              </c:ext>
            </c:extLst>
          </c:dPt>
          <c:dPt>
            <c:idx val="9"/>
            <c:invertIfNegative val="0"/>
            <c:bubble3D val="0"/>
            <c:spPr>
              <a:solidFill>
                <a:srgbClr val="0080C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3C49-4F84-8D30-DC55B1AA6D96}"/>
              </c:ext>
            </c:extLst>
          </c:dPt>
          <c:dPt>
            <c:idx val="10"/>
            <c:invertIfNegative val="0"/>
            <c:bubble3D val="0"/>
            <c:spPr>
              <a:solidFill>
                <a:srgbClr val="FDB82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3C49-4F84-8D30-DC55B1AA6D9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Do 70% oslobađanja od poreza i doprinosa za novo zapošljavanje</c:v>
                </c:pt>
                <c:pt idx="1">
                  <c:v>70% umanjene osnovice poreza i doprinosa za zapošljavanje mladih povratnika</c:v>
                </c:pt>
                <c:pt idx="2">
                  <c:v>Poreska olakšica Step up in basis</c:v>
                </c:pt>
                <c:pt idx="3">
                  <c:v>Odložena naplata poreskih obaveza</c:v>
                </c:pt>
                <c:pt idx="4">
                  <c:v>Oslobađanje od poreza i doprinosa na zarade osnivača – inovaciona društva</c:v>
                </c:pt>
                <c:pt idx="5">
                  <c:v>70% manja osnovica poreza i doprinosa za zapošljavanje povratnika i stranaca</c:v>
                </c:pt>
                <c:pt idx="6">
                  <c:v>Zapošljavanje ljudi težih kategorija</c:v>
                </c:pt>
                <c:pt idx="7">
                  <c:v>Reprogram 3 meseca odlaganja poreskih obaveza</c:v>
                </c:pt>
                <c:pt idx="8">
                  <c:v>Polovinu troška snosi država</c:v>
                </c:pt>
                <c:pt idx="9">
                  <c:v>Olakišice primenjene zbog Covida</c:v>
                </c:pt>
                <c:pt idx="10">
                  <c:v>Nije ostvarena poreska olakšica</c:v>
                </c:pt>
              </c:strCache>
            </c:strRef>
          </c:cat>
          <c:val>
            <c:numRef>
              <c:f>Sheet1!$B$2:$B$12</c:f>
              <c:numCache>
                <c:formatCode>#,##0.0</c:formatCode>
                <c:ptCount val="11"/>
                <c:pt idx="0">
                  <c:v>27.586206896551701</c:v>
                </c:pt>
                <c:pt idx="1">
                  <c:v>17.241379310344829</c:v>
                </c:pt>
                <c:pt idx="2">
                  <c:v>13.793103448275849</c:v>
                </c:pt>
                <c:pt idx="3">
                  <c:v>6.8965517241379306</c:v>
                </c:pt>
                <c:pt idx="4">
                  <c:v>3.4482758620689653</c:v>
                </c:pt>
                <c:pt idx="5">
                  <c:v>3.4482758620689653</c:v>
                </c:pt>
                <c:pt idx="6">
                  <c:v>3.4482758620689653</c:v>
                </c:pt>
                <c:pt idx="7">
                  <c:v>3.4482758620689653</c:v>
                </c:pt>
                <c:pt idx="8">
                  <c:v>3.4482758620689653</c:v>
                </c:pt>
                <c:pt idx="9">
                  <c:v>3.4482758620689653</c:v>
                </c:pt>
                <c:pt idx="10" formatCode="0.0">
                  <c:v>20.689655172413794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3C49-4F84-8D30-DC55B1AA6D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axId val="563958592"/>
        <c:axId val="563952064"/>
      </c:barChart>
      <c:catAx>
        <c:axId val="5639585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63952064"/>
        <c:crosses val="autoZero"/>
        <c:auto val="1"/>
        <c:lblAlgn val="ctr"/>
        <c:lblOffset val="100"/>
        <c:noMultiLvlLbl val="0"/>
      </c:catAx>
      <c:valAx>
        <c:axId val="563952064"/>
        <c:scaling>
          <c:orientation val="minMax"/>
          <c:max val="80"/>
        </c:scaling>
        <c:delete val="1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.0" sourceLinked="1"/>
        <c:majorTickMark val="out"/>
        <c:minorTickMark val="none"/>
        <c:tickLblPos val="none"/>
        <c:crossAx val="563958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0351022298683253"/>
          <c:y val="0.122580498763303"/>
          <c:w val="0.59648977701316752"/>
          <c:h val="0.8240032676030770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dPt>
            <c:idx val="0"/>
            <c:bubble3D val="0"/>
            <c:spPr>
              <a:solidFill>
                <a:srgbClr val="007FC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612-4B14-BE03-6AE9C358A01B}"/>
              </c:ext>
            </c:extLst>
          </c:dPt>
          <c:dPt>
            <c:idx val="1"/>
            <c:bubble3D val="0"/>
            <c:spPr>
              <a:solidFill>
                <a:srgbClr val="E54E9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612-4B14-BE03-6AE9C358A01B}"/>
              </c:ext>
            </c:extLst>
          </c:dPt>
          <c:dPt>
            <c:idx val="2"/>
            <c:bubble3D val="0"/>
            <c:spPr>
              <a:solidFill>
                <a:srgbClr val="FCB82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612-4B14-BE03-6AE9C358A01B}"/>
              </c:ext>
            </c:extLst>
          </c:dPt>
          <c:dPt>
            <c:idx val="3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612-4B14-BE03-6AE9C358A01B}"/>
              </c:ext>
            </c:extLst>
          </c:dPt>
          <c:dPt>
            <c:idx val="4"/>
            <c:bubble3D val="0"/>
            <c:spPr>
              <a:solidFill>
                <a:srgbClr val="FF99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612-4B14-BE03-6AE9C358A01B}"/>
              </c:ext>
            </c:extLst>
          </c:dPt>
          <c:dPt>
            <c:idx val="5"/>
            <c:bubble3D val="0"/>
            <c:spPr>
              <a:solidFill>
                <a:srgbClr val="CC00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612-4B14-BE03-6AE9C358A01B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612-4B14-BE03-6AE9C358A01B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612-4B14-BE03-6AE9C358A01B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1612-4B14-BE03-6AE9C358A01B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1612-4B14-BE03-6AE9C358A01B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1612-4B14-BE03-6AE9C358A01B}"/>
                </c:ext>
              </c:extLst>
            </c:dLbl>
            <c:dLbl>
              <c:idx val="5"/>
              <c:layout>
                <c:manualLayout>
                  <c:x val="2.5372017482695953E-2"/>
                  <c:y val="0.1132655465310930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612-4B14-BE03-6AE9C358A0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Nema potrebe za inovacijom</c:v>
                </c:pt>
                <c:pt idx="1">
                  <c:v>Ne postoji benefit inovacije</c:v>
                </c:pt>
                <c:pt idx="2">
                  <c:v>Previše barijera inoviranju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0.82199999999999995</c:v>
                </c:pt>
                <c:pt idx="1">
                  <c:v>7.2999999999999995E-2</c:v>
                </c:pt>
                <c:pt idx="2">
                  <c:v>0.105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612-4B14-BE03-6AE9C358A0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2.6845637583892617E-2"/>
          <c:y val="4.1492076148709256E-2"/>
          <c:w val="0.38852658351334401"/>
          <c:h val="0.917015847702581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405429790026382E-2"/>
          <c:y val="0.16614956472205186"/>
          <c:w val="0.87570472440944969"/>
          <c:h val="0.655614184342454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 tri meseca</c:v>
                </c:pt>
              </c:strCache>
            </c:strRef>
          </c:tx>
          <c:spPr>
            <a:solidFill>
              <a:srgbClr val="005C2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80C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289-4470-95E5-2CF5320899AC}"/>
              </c:ext>
            </c:extLst>
          </c:dPt>
          <c:dPt>
            <c:idx val="3"/>
            <c:invertIfNegative val="0"/>
            <c:bubble3D val="0"/>
            <c:spPr>
              <a:solidFill>
                <a:srgbClr val="FDB82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289-4470-95E5-2CF5320899AC}"/>
              </c:ext>
            </c:extLst>
          </c:dPt>
          <c:dPt>
            <c:idx val="4"/>
            <c:invertIfNegative val="0"/>
            <c:bubble3D val="0"/>
            <c:spPr>
              <a:solidFill>
                <a:srgbClr val="40404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289-4470-95E5-2CF5320899AC}"/>
              </c:ext>
            </c:extLst>
          </c:dPt>
          <c:dPt>
            <c:idx val="5"/>
            <c:invertIfNegative val="0"/>
            <c:bubble3D val="0"/>
            <c:spPr>
              <a:solidFill>
                <a:srgbClr val="40404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289-4470-95E5-2CF5320899AC}"/>
              </c:ext>
            </c:extLst>
          </c:dPt>
          <c:dPt>
            <c:idx val="6"/>
            <c:invertIfNegative val="0"/>
            <c:bubble3D val="0"/>
            <c:spPr>
              <a:solidFill>
                <a:srgbClr val="40404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289-4470-95E5-2CF5320899AC}"/>
              </c:ext>
            </c:extLst>
          </c:dPt>
          <c:dPt>
            <c:idx val="7"/>
            <c:invertIfNegative val="0"/>
            <c:bubble3D val="0"/>
            <c:spPr>
              <a:solidFill>
                <a:srgbClr val="83838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289-4470-95E5-2CF5320899AC}"/>
              </c:ext>
            </c:extLst>
          </c:dPt>
          <c:dPt>
            <c:idx val="8"/>
            <c:invertIfNegative val="0"/>
            <c:bubble3D val="0"/>
            <c:spPr>
              <a:solidFill>
                <a:srgbClr val="83838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9289-4470-95E5-2CF5320899AC}"/>
              </c:ext>
            </c:extLst>
          </c:dPt>
          <c:dPt>
            <c:idx val="9"/>
            <c:invertIfNegative val="0"/>
            <c:bubble3D val="0"/>
            <c:spPr>
              <a:solidFill>
                <a:srgbClr val="E64E9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9289-4470-95E5-2CF5320899AC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Povećao do 5%</c:v>
                </c:pt>
                <c:pt idx="1">
                  <c:v>Povećao do 10%</c:v>
                </c:pt>
                <c:pt idx="2">
                  <c:v>Povećao do 20%</c:v>
                </c:pt>
                <c:pt idx="3">
                  <c:v>Smanjio do 5%</c:v>
                </c:pt>
                <c:pt idx="4">
                  <c:v>Smanjio do 10%</c:v>
                </c:pt>
                <c:pt idx="5">
                  <c:v>Smanjio do 20%</c:v>
                </c:pt>
                <c:pt idx="6">
                  <c:v>Smanjio više od 20%</c:v>
                </c:pt>
                <c:pt idx="7">
                  <c:v>Ostao isti</c:v>
                </c:pt>
                <c:pt idx="8">
                  <c:v>Drugo</c:v>
                </c:pt>
                <c:pt idx="9">
                  <c:v>Nemamo budžet za istraživanje i razvoj</c:v>
                </c:pt>
              </c:strCache>
            </c:strRef>
          </c:cat>
          <c:val>
            <c:numRef>
              <c:f>Sheet1!$B$2:$B$11</c:f>
              <c:numCache>
                <c:formatCode>###0.0</c:formatCode>
                <c:ptCount val="10"/>
                <c:pt idx="0">
                  <c:v>1.3972055888223553</c:v>
                </c:pt>
                <c:pt idx="1">
                  <c:v>0.39920159680638717</c:v>
                </c:pt>
                <c:pt idx="2">
                  <c:v>0.19960079840319359</c:v>
                </c:pt>
                <c:pt idx="3">
                  <c:v>5.5888223552894214</c:v>
                </c:pt>
                <c:pt idx="4">
                  <c:v>2.5948103792415171</c:v>
                </c:pt>
                <c:pt idx="5">
                  <c:v>1.1976047904191593</c:v>
                </c:pt>
                <c:pt idx="6">
                  <c:v>1.1976047904191593</c:v>
                </c:pt>
                <c:pt idx="7">
                  <c:v>9.780439121756487</c:v>
                </c:pt>
                <c:pt idx="8">
                  <c:v>1.3972055888223553</c:v>
                </c:pt>
                <c:pt idx="9">
                  <c:v>76.247504990020076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0-9289-4470-95E5-2CF5320899A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8"/>
        <c:axId val="573250000"/>
        <c:axId val="573236944"/>
        <c:extLst/>
      </c:barChart>
      <c:catAx>
        <c:axId val="573250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573236944"/>
        <c:crosses val="autoZero"/>
        <c:auto val="1"/>
        <c:lblAlgn val="ctr"/>
        <c:lblOffset val="100"/>
        <c:noMultiLvlLbl val="0"/>
      </c:catAx>
      <c:valAx>
        <c:axId val="573236944"/>
        <c:scaling>
          <c:orientation val="minMax"/>
          <c:max val="100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573250000"/>
        <c:crosses val="autoZero"/>
        <c:crossBetween val="between"/>
        <c:majorUnit val="20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781115921395436"/>
          <c:y val="0.16660575446937056"/>
          <c:w val="0.49678896520913607"/>
          <c:h val="0.766940628771768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rgbClr val="FCB82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70B-4EBB-861D-047842B45838}"/>
              </c:ext>
            </c:extLst>
          </c:dPt>
          <c:dPt>
            <c:idx val="1"/>
            <c:bubble3D val="0"/>
            <c:spPr>
              <a:solidFill>
                <a:srgbClr val="E54E9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70B-4EBB-861D-047842B45838}"/>
              </c:ext>
            </c:extLst>
          </c:dPt>
          <c:dPt>
            <c:idx val="2"/>
            <c:bubble3D val="0"/>
            <c:spPr>
              <a:solidFill>
                <a:srgbClr val="004B8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70B-4EBB-861D-047842B45838}"/>
              </c:ext>
            </c:extLst>
          </c:dPt>
          <c:dPt>
            <c:idx val="3"/>
            <c:bubble3D val="0"/>
            <c:spPr>
              <a:solidFill>
                <a:srgbClr val="0067B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70B-4EBB-861D-047842B45838}"/>
              </c:ext>
            </c:extLst>
          </c:dPt>
          <c:dPt>
            <c:idx val="4"/>
            <c:bubble3D val="0"/>
            <c:spPr>
              <a:solidFill>
                <a:srgbClr val="007FC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70B-4EBB-861D-047842B45838}"/>
              </c:ext>
            </c:extLst>
          </c:dPt>
          <c:dPt>
            <c:idx val="5"/>
            <c:bubble3D val="0"/>
            <c:spPr>
              <a:solidFill>
                <a:srgbClr val="6E706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70B-4EBB-861D-047842B45838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921985815602836"/>
                      <c:h val="9.094488188976378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70B-4EBB-861D-047842B45838}"/>
                </c:ext>
              </c:extLst>
            </c:dLbl>
            <c:dLbl>
              <c:idx val="4"/>
              <c:layout>
                <c:manualLayout>
                  <c:x val="7.6949691633373327E-2"/>
                  <c:y val="0.1412900601446958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70B-4EBB-861D-047842B45838}"/>
                </c:ext>
              </c:extLst>
            </c:dLbl>
            <c:dLbl>
              <c:idx val="5"/>
              <c:layout>
                <c:manualLayout>
                  <c:x val="2.6005182896441742E-2"/>
                  <c:y val="0.1042242361214281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70B-4EBB-861D-047842B458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Novine</c:v>
                </c:pt>
                <c:pt idx="1">
                  <c:v>Olakšavanje života</c:v>
                </c:pt>
                <c:pt idx="2">
                  <c:v>Poboljšanja trenutnog stanja</c:v>
                </c:pt>
                <c:pt idx="3">
                  <c:v>Tehnološke novine</c:v>
                </c:pt>
                <c:pt idx="4">
                  <c:v>Promene</c:v>
                </c:pt>
                <c:pt idx="5">
                  <c:v>Drugo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0.58899999999999997</c:v>
                </c:pt>
                <c:pt idx="1">
                  <c:v>0.18099999999999999</c:v>
                </c:pt>
                <c:pt idx="2">
                  <c:v>0.14499999999999999</c:v>
                </c:pt>
                <c:pt idx="3">
                  <c:v>0.14299999999999999</c:v>
                </c:pt>
                <c:pt idx="4">
                  <c:v>6.8000000000000005E-2</c:v>
                </c:pt>
                <c:pt idx="5">
                  <c:v>3.7999999999999999E-2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70B-4EBB-861D-047842B458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"/>
          <c:w val="0.43448223227415722"/>
          <c:h val="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098852801115277"/>
          <c:y val="6.0538884045801933E-2"/>
          <c:w val="0.62848774687745579"/>
          <c:h val="0.8706997176153471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dPt>
            <c:idx val="0"/>
            <c:bubble3D val="0"/>
            <c:spPr>
              <a:solidFill>
                <a:srgbClr val="E54E9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140-4D4F-ADDF-89FAB441CD41}"/>
              </c:ext>
            </c:extLst>
          </c:dPt>
          <c:dPt>
            <c:idx val="1"/>
            <c:bubble3D val="0"/>
            <c:spPr>
              <a:solidFill>
                <a:srgbClr val="FCB82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140-4D4F-ADDF-89FAB441CD41}"/>
              </c:ext>
            </c:extLst>
          </c:dPt>
          <c:dPt>
            <c:idx val="2"/>
            <c:bubble3D val="0"/>
            <c:spPr>
              <a:solidFill>
                <a:srgbClr val="007FC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140-4D4F-ADDF-89FAB441CD41}"/>
              </c:ext>
            </c:extLst>
          </c:dPt>
          <c:dPt>
            <c:idx val="3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140-4D4F-ADDF-89FAB441CD41}"/>
              </c:ext>
            </c:extLst>
          </c:dPt>
          <c:dPt>
            <c:idx val="4"/>
            <c:bubble3D val="0"/>
            <c:spPr>
              <a:solidFill>
                <a:srgbClr val="FF99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140-4D4F-ADDF-89FAB441CD41}"/>
              </c:ext>
            </c:extLst>
          </c:dPt>
          <c:dPt>
            <c:idx val="5"/>
            <c:bubble3D val="0"/>
            <c:spPr>
              <a:solidFill>
                <a:srgbClr val="CC00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140-4D4F-ADDF-89FAB441CD4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140-4D4F-ADDF-89FAB441CD41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2140-4D4F-ADDF-89FAB441CD41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2140-4D4F-ADDF-89FAB441CD41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2140-4D4F-ADDF-89FAB441CD41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2140-4D4F-ADDF-89FAB441CD41}"/>
                </c:ext>
              </c:extLst>
            </c:dLbl>
            <c:dLbl>
              <c:idx val="5"/>
              <c:layout>
                <c:manualLayout>
                  <c:x val="2.5372017482695953E-2"/>
                  <c:y val="0.1132655465310930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140-4D4F-ADDF-89FAB441CD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Optimalni</c:v>
                </c:pt>
                <c:pt idx="1">
                  <c:v>Niski</c:v>
                </c:pt>
                <c:pt idx="2">
                  <c:v>Visoki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0.71399999999999997</c:v>
                </c:pt>
                <c:pt idx="1">
                  <c:v>4.1000000000000002E-2</c:v>
                </c:pt>
                <c:pt idx="2">
                  <c:v>0.245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140-4D4F-ADDF-89FAB441CD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"/>
          <c:y val="8.8388936725514611E-3"/>
          <c:w val="0.23061962058255323"/>
          <c:h val="0.991161176281536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030501541508303"/>
          <c:y val="5.5605177685739707E-2"/>
          <c:w val="0.35468787159430448"/>
          <c:h val="0.8699745550211196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</c:v>
                </c:pt>
              </c:strCache>
            </c:strRef>
          </c:tx>
          <c:spPr>
            <a:solidFill>
              <a:srgbClr val="FDB82E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FDB82E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728-422D-A5D6-DAC2251D09BE}"/>
              </c:ext>
            </c:extLst>
          </c:dPt>
          <c:dLbls>
            <c:numFmt formatCode="#,##0.0" sourceLinked="0"/>
            <c:spPr>
              <a:solidFill>
                <a:srgbClr val="FDB82E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Registrovalo žig</c:v>
                </c:pt>
                <c:pt idx="1">
                  <c:v>Registrovalo industrijski dizajn</c:v>
                </c:pt>
                <c:pt idx="2">
                  <c:v>Kupilo patent ili licencu, industrijski dizajn, autorsko pravo ili žig od drugog preuzeća, univerziteta ili instraživačkog instituta</c:v>
                </c:pt>
                <c:pt idx="3">
                  <c:v>Apliciralo za patent</c:v>
                </c:pt>
                <c:pt idx="4">
                  <c:v>Licenciralo ili prodalo patent, pravo na industrijski dizajn ili žig drugom preduzeću, univerzitetu ili istraživačkom institutu</c:v>
                </c:pt>
              </c:strCache>
            </c:strRef>
          </c:cat>
          <c:val>
            <c:numRef>
              <c:f>Sheet1!$B$2:$B$6</c:f>
              <c:numCache>
                <c:formatCode>#,##0.0</c:formatCode>
                <c:ptCount val="5"/>
                <c:pt idx="0">
                  <c:v>4.4417767106842803</c:v>
                </c:pt>
                <c:pt idx="1">
                  <c:v>2.40096038415366</c:v>
                </c:pt>
                <c:pt idx="2">
                  <c:v>2.2809123649459804</c:v>
                </c:pt>
                <c:pt idx="3">
                  <c:v>2.0408163265306132</c:v>
                </c:pt>
                <c:pt idx="4">
                  <c:v>1.0804321728691477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28-422D-A5D6-DAC2251D09B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rgbClr val="E64E9C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Registrovalo žig</c:v>
                </c:pt>
                <c:pt idx="1">
                  <c:v>Registrovalo industrijski dizajn</c:v>
                </c:pt>
                <c:pt idx="2">
                  <c:v>Kupilo patent ili licencu, industrijski dizajn, autorsko pravo ili žig od drugog preuzeća, univerziteta ili instraživačkog instituta</c:v>
                </c:pt>
                <c:pt idx="3">
                  <c:v>Apliciralo za patent</c:v>
                </c:pt>
                <c:pt idx="4">
                  <c:v>Licenciralo ili prodalo patent, pravo na industrijski dizajn ili žig drugom preduzeću, univerzitetu ili istraživačkom institutu</c:v>
                </c:pt>
              </c:strCache>
            </c:strRef>
          </c:cat>
          <c:val>
            <c:numRef>
              <c:f>Sheet1!$C$2:$C$6</c:f>
              <c:numCache>
                <c:formatCode>#,##0.0</c:formatCode>
                <c:ptCount val="5"/>
                <c:pt idx="0">
                  <c:v>95.558223289315862</c:v>
                </c:pt>
                <c:pt idx="1">
                  <c:v>97.599039615846337</c:v>
                </c:pt>
                <c:pt idx="2">
                  <c:v>97.719087635054009</c:v>
                </c:pt>
                <c:pt idx="3">
                  <c:v>97.959183673469383</c:v>
                </c:pt>
                <c:pt idx="4">
                  <c:v>98.919567827130862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728-422D-A5D6-DAC2251D09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573321472"/>
        <c:axId val="573330176"/>
      </c:barChart>
      <c:valAx>
        <c:axId val="57333017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573321472"/>
        <c:crosses val="autoZero"/>
        <c:crossBetween val="between"/>
      </c:valAx>
      <c:catAx>
        <c:axId val="57332147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733301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5359476276338586"/>
          <c:y val="0.3595629097505097"/>
          <c:w val="9.1254048351040132E-2"/>
          <c:h val="0.252106840923331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706E70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758024222875754E-2"/>
          <c:y val="9.2277820111195757E-2"/>
          <c:w val="0.40042405843847834"/>
          <c:h val="0.7147354161374989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Koje od kompanija koje posluju na srpskom tržištu smatrate inovativnim?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E54E9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C93-4E36-B7F8-D0BACAD3073C}"/>
              </c:ext>
            </c:extLst>
          </c:dPt>
          <c:dPt>
            <c:idx val="1"/>
            <c:bubble3D val="0"/>
            <c:spPr>
              <a:solidFill>
                <a:srgbClr val="FCB82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C93-4E36-B7F8-D0BACAD3073C}"/>
              </c:ext>
            </c:extLst>
          </c:dPt>
          <c:dPt>
            <c:idx val="2"/>
            <c:bubble3D val="0"/>
            <c:spPr>
              <a:solidFill>
                <a:srgbClr val="004B8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C93-4E36-B7F8-D0BACAD3073C}"/>
              </c:ext>
            </c:extLst>
          </c:dPt>
          <c:dPt>
            <c:idx val="3"/>
            <c:bubble3D val="0"/>
            <c:spPr>
              <a:solidFill>
                <a:srgbClr val="0067B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C93-4E36-B7F8-D0BACAD3073C}"/>
              </c:ext>
            </c:extLst>
          </c:dPt>
          <c:dPt>
            <c:idx val="4"/>
            <c:bubble3D val="0"/>
            <c:spPr>
              <a:solidFill>
                <a:srgbClr val="0080C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C93-4E36-B7F8-D0BACAD3073C}"/>
              </c:ext>
            </c:extLst>
          </c:dPt>
          <c:dPt>
            <c:idx val="5"/>
            <c:bubble3D val="0"/>
            <c:spPr>
              <a:solidFill>
                <a:srgbClr val="6E706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C93-4E36-B7F8-D0BACAD3073C}"/>
              </c:ext>
            </c:extLst>
          </c:dPt>
          <c:dLbls>
            <c:dLbl>
              <c:idx val="4"/>
              <c:layout>
                <c:manualLayout>
                  <c:x val="8.3648915923424258E-2"/>
                  <c:y val="0.116614735658042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C93-4E36-B7F8-D0BACAD3073C}"/>
                </c:ext>
              </c:extLst>
            </c:dLbl>
            <c:dLbl>
              <c:idx val="5"/>
              <c:layout>
                <c:manualLayout>
                  <c:x val="4.5497630331753552E-2"/>
                  <c:y val="0.114285714285714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C93-4E36-B7F8-D0BACAD307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Novi način, modeli poslovanja</c:v>
                </c:pt>
                <c:pt idx="1">
                  <c:v>Primena novih tehnologija u poslovanju</c:v>
                </c:pt>
                <c:pt idx="2">
                  <c:v>Moderno, savremeno poslovanje</c:v>
                </c:pt>
                <c:pt idx="3">
                  <c:v>Unapređeno poslovanje</c:v>
                </c:pt>
                <c:pt idx="4">
                  <c:v>Nove ideje u poslovanju</c:v>
                </c:pt>
                <c:pt idx="5">
                  <c:v>Drugo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 formatCode="0.0%">
                  <c:v>0.33400000000000002</c:v>
                </c:pt>
                <c:pt idx="1">
                  <c:v>0.14000000000000001</c:v>
                </c:pt>
                <c:pt idx="2" formatCode="0.0%">
                  <c:v>0.106</c:v>
                </c:pt>
                <c:pt idx="3" formatCode="0.0%">
                  <c:v>9.0999999999999998E-2</c:v>
                </c:pt>
                <c:pt idx="4" formatCode="0.0%">
                  <c:v>6.3E-2</c:v>
                </c:pt>
                <c:pt idx="5" formatCode="0.0%">
                  <c:v>5.6000000000000001E-2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C93-4E36-B7F8-D0BACAD307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52381199991510496"/>
          <c:y val="8.877706741779103E-4"/>
          <c:w val="0.47618805504133216"/>
          <c:h val="0.999112187899589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42776942964462"/>
          <c:y val="2.3415444012420362E-3"/>
          <c:w val="0.6255722925938606"/>
          <c:h val="0.9748002967020428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accent1"/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-5.1091320481491703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544-4C9F-92A2-AA2141E845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mts</c:v>
                </c:pt>
                <c:pt idx="1">
                  <c:v>Telenor</c:v>
                </c:pt>
                <c:pt idx="2">
                  <c:v>A1</c:v>
                </c:pt>
                <c:pt idx="3">
                  <c:v>NIS Gazprom</c:v>
                </c:pt>
                <c:pt idx="4">
                  <c:v>Coca-Cola</c:v>
                </c:pt>
                <c:pt idx="5">
                  <c:v>Lild</c:v>
                </c:pt>
                <c:pt idx="6">
                  <c:v>SBB</c:v>
                </c:pt>
                <c:pt idx="7">
                  <c:v>Delhaize</c:v>
                </c:pt>
              </c:strCache>
            </c:strRef>
          </c:cat>
          <c:val>
            <c:numRef>
              <c:f>Sheet1!$B$2:$B$9</c:f>
              <c:numCache>
                <c:formatCode>0.0%</c:formatCode>
                <c:ptCount val="8"/>
                <c:pt idx="0" formatCode="0%">
                  <c:v>0.28000000000000003</c:v>
                </c:pt>
                <c:pt idx="1">
                  <c:v>0.26600000000000001</c:v>
                </c:pt>
                <c:pt idx="2">
                  <c:v>0.183</c:v>
                </c:pt>
                <c:pt idx="3">
                  <c:v>0.13800000000000001</c:v>
                </c:pt>
                <c:pt idx="4">
                  <c:v>0.11600000000000001</c:v>
                </c:pt>
                <c:pt idx="5">
                  <c:v>8.5000000000000006E-2</c:v>
                </c:pt>
                <c:pt idx="6">
                  <c:v>6.9000000000000006E-2</c:v>
                </c:pt>
                <c:pt idx="7">
                  <c:v>4.5999999999999999E-2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44-4C9F-92A2-AA2141E845A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2815968"/>
        <c:axId val="82805632"/>
      </c:barChart>
      <c:catAx>
        <c:axId val="82815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2805632"/>
        <c:crosses val="autoZero"/>
        <c:auto val="1"/>
        <c:lblAlgn val="ctr"/>
        <c:lblOffset val="100"/>
        <c:noMultiLvlLbl val="0"/>
      </c:catAx>
      <c:valAx>
        <c:axId val="8280563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82815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37582163794635"/>
          <c:y val="0.14750010301864572"/>
          <c:w val="0.53844232412562132"/>
          <c:h val="0.7013168339784613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682F"/>
            </a:solidFill>
          </c:spPr>
          <c:explosion val="9"/>
          <c:dPt>
            <c:idx val="0"/>
            <c:bubble3D val="0"/>
            <c:explosion val="0"/>
            <c:spPr>
              <a:solidFill>
                <a:srgbClr val="0080C6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2D5-456B-B85B-FCCA67D37084}"/>
              </c:ext>
            </c:extLst>
          </c:dPt>
          <c:dPt>
            <c:idx val="1"/>
            <c:bubble3D val="0"/>
            <c:explosion val="0"/>
            <c:spPr>
              <a:solidFill>
                <a:srgbClr val="E64E9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2D5-456B-B85B-FCCA67D37084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Da, većina je inovativna</c:v>
                </c:pt>
                <c:pt idx="1">
                  <c:v>Ne, većina nije inovativna</c:v>
                </c:pt>
              </c:strCache>
            </c:strRef>
          </c:cat>
          <c:val>
            <c:numRef>
              <c:f>Sheet1!$B$2:$B$3</c:f>
              <c:numCache>
                <c:formatCode>#,##0.0</c:formatCode>
                <c:ptCount val="2"/>
                <c:pt idx="0">
                  <c:v>45.625</c:v>
                </c:pt>
                <c:pt idx="1">
                  <c:v>54.374999999999993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2D5-456B-B85B-FCCA67D370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3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2115282395305493"/>
          <c:y val="0.14808730929919406"/>
          <c:w val="0.28260168430491756"/>
          <c:h val="0.420733786199782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706E7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903455570603985"/>
          <c:y val="8.3479411976916038E-2"/>
          <c:w val="0.32048727343208572"/>
          <c:h val="0.8271734760152166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80C6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80C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6B3-405E-8298-6BF01A65ACF5}"/>
              </c:ext>
            </c:extLst>
          </c:dPt>
          <c:dPt>
            <c:idx val="2"/>
            <c:invertIfNegative val="0"/>
            <c:bubble3D val="0"/>
            <c:spPr>
              <a:solidFill>
                <a:srgbClr val="0080C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6B3-405E-8298-6BF01A65ACF5}"/>
              </c:ext>
            </c:extLst>
          </c:dPt>
          <c:dPt>
            <c:idx val="21"/>
            <c:invertIfNegative val="0"/>
            <c:bubble3D val="0"/>
            <c:spPr>
              <a:solidFill>
                <a:srgbClr val="706E7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568-4A59-A939-19219999B98B}"/>
              </c:ext>
            </c:extLst>
          </c:dPt>
          <c:dLbls>
            <c:dLbl>
              <c:idx val="1"/>
              <c:layout>
                <c:manualLayout>
                  <c:x val="0"/>
                  <c:y val="-9.1559696758362061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B3-405E-8298-6BF01A65ACF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706E7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Sheet1!$A$2:$A$23</c:f>
              <c:strCache>
                <c:ptCount val="22"/>
                <c:pt idx="0">
                  <c:v>Hrana</c:v>
                </c:pt>
                <c:pt idx="1">
                  <c:v>Mobilni telefoni</c:v>
                </c:pt>
                <c:pt idx="2">
                  <c:v>Tehnika</c:v>
                </c:pt>
                <c:pt idx="3">
                  <c:v>Samsung</c:v>
                </c:pt>
                <c:pt idx="4">
                  <c:v>Kozmetika</c:v>
                </c:pt>
                <c:pt idx="5">
                  <c:v>A1</c:v>
                </c:pt>
                <c:pt idx="6">
                  <c:v>Pametni TV</c:v>
                </c:pt>
                <c:pt idx="7">
                  <c:v>Električni automobil</c:v>
                </c:pt>
                <c:pt idx="8">
                  <c:v>Robot usisivač</c:v>
                </c:pt>
                <c:pt idx="9">
                  <c:v>Plazma keks</c:v>
                </c:pt>
                <c:pt idx="10">
                  <c:v>mts</c:v>
                </c:pt>
                <c:pt idx="11">
                  <c:v>Pametni sat</c:v>
                </c:pt>
                <c:pt idx="12">
                  <c:v>Apple Iphone</c:v>
                </c:pt>
                <c:pt idx="13">
                  <c:v>Automobilska industrija</c:v>
                </c:pt>
                <c:pt idx="14">
                  <c:v>Hemikalije</c:v>
                </c:pt>
                <c:pt idx="15">
                  <c:v>Ledena bananica</c:v>
                </c:pt>
                <c:pt idx="16">
                  <c:v>Optički internet</c:v>
                </c:pt>
                <c:pt idx="17">
                  <c:v>Bosh kućni aparati</c:v>
                </c:pt>
                <c:pt idx="18">
                  <c:v>Ostali bankarski proizvodi</c:v>
                </c:pt>
                <c:pt idx="19">
                  <c:v>eUprava</c:v>
                </c:pt>
                <c:pt idx="20">
                  <c:v>IQOS</c:v>
                </c:pt>
                <c:pt idx="21">
                  <c:v>Nijedan</c:v>
                </c:pt>
              </c:strCache>
            </c:strRef>
          </c:cat>
          <c:val>
            <c:numRef>
              <c:f>Sheet1!$B$2:$B$23</c:f>
              <c:numCache>
                <c:formatCode>0.0</c:formatCode>
                <c:ptCount val="22"/>
                <c:pt idx="0">
                  <c:v>8.75</c:v>
                </c:pt>
                <c:pt idx="1">
                  <c:v>8.25</c:v>
                </c:pt>
                <c:pt idx="2">
                  <c:v>5.75</c:v>
                </c:pt>
                <c:pt idx="3">
                  <c:v>4.625</c:v>
                </c:pt>
                <c:pt idx="4">
                  <c:v>4</c:v>
                </c:pt>
                <c:pt idx="5">
                  <c:v>3</c:v>
                </c:pt>
                <c:pt idx="6">
                  <c:v>2.875</c:v>
                </c:pt>
                <c:pt idx="7">
                  <c:v>2.5</c:v>
                </c:pt>
                <c:pt idx="8">
                  <c:v>2.375</c:v>
                </c:pt>
                <c:pt idx="9">
                  <c:v>2.375</c:v>
                </c:pt>
                <c:pt idx="10">
                  <c:v>2.375</c:v>
                </c:pt>
                <c:pt idx="11">
                  <c:v>2.25</c:v>
                </c:pt>
                <c:pt idx="12">
                  <c:v>1.7500000000000002</c:v>
                </c:pt>
                <c:pt idx="13">
                  <c:v>1.5</c:v>
                </c:pt>
                <c:pt idx="14">
                  <c:v>1.5</c:v>
                </c:pt>
                <c:pt idx="15">
                  <c:v>1.375</c:v>
                </c:pt>
                <c:pt idx="16">
                  <c:v>1.375</c:v>
                </c:pt>
                <c:pt idx="17">
                  <c:v>1.375</c:v>
                </c:pt>
                <c:pt idx="18">
                  <c:v>1.25</c:v>
                </c:pt>
                <c:pt idx="19">
                  <c:v>1.25</c:v>
                </c:pt>
                <c:pt idx="20">
                  <c:v>1.125</c:v>
                </c:pt>
                <c:pt idx="21" formatCode="#,##0.0">
                  <c:v>33.375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6B3-405E-8298-6BF01A65AC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-979447648"/>
        <c:axId val="-979442752"/>
      </c:barChart>
      <c:catAx>
        <c:axId val="-97944764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706E7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-979442752"/>
        <c:crosses val="autoZero"/>
        <c:auto val="1"/>
        <c:lblAlgn val="ctr"/>
        <c:lblOffset val="100"/>
        <c:noMultiLvlLbl val="0"/>
      </c:catAx>
      <c:valAx>
        <c:axId val="-979442752"/>
        <c:scaling>
          <c:orientation val="minMax"/>
          <c:max val="40"/>
          <c:min val="0"/>
        </c:scaling>
        <c:delete val="1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crossAx val="-979447648"/>
        <c:crosses val="autoZero"/>
        <c:crossBetween val="between"/>
        <c:majorUnit val="20"/>
        <c:minorUnit val="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903455570603985"/>
          <c:y val="8.3479411976916038E-2"/>
          <c:w val="0.32048727343208572"/>
          <c:h val="0.8271734760152166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DB82E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DB82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745-4EA0-B674-F5C15FC5527B}"/>
              </c:ext>
            </c:extLst>
          </c:dPt>
          <c:dPt>
            <c:idx val="2"/>
            <c:invertIfNegative val="0"/>
            <c:bubble3D val="0"/>
            <c:spPr>
              <a:solidFill>
                <a:srgbClr val="FDB82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745-4EA0-B674-F5C15FC5527B}"/>
              </c:ext>
            </c:extLst>
          </c:dPt>
          <c:dPt>
            <c:idx val="21"/>
            <c:invertIfNegative val="0"/>
            <c:bubble3D val="0"/>
            <c:spPr>
              <a:solidFill>
                <a:srgbClr val="706E7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745-4EA0-B674-F5C15FC5527B}"/>
              </c:ext>
            </c:extLst>
          </c:dPt>
          <c:dLbls>
            <c:dLbl>
              <c:idx val="1"/>
              <c:layout>
                <c:manualLayout>
                  <c:x val="0"/>
                  <c:y val="-9.1559696758362061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45-4EA0-B674-F5C15FC5527B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706E7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Sheet1!$A$2:$A$23</c:f>
              <c:strCache>
                <c:ptCount val="22"/>
                <c:pt idx="0">
                  <c:v>Hrana</c:v>
                </c:pt>
                <c:pt idx="1">
                  <c:v>Tehnika</c:v>
                </c:pt>
                <c:pt idx="2">
                  <c:v>Kozmetika</c:v>
                </c:pt>
                <c:pt idx="3">
                  <c:v>Mobilni telefoni</c:v>
                </c:pt>
                <c:pt idx="4">
                  <c:v>Samsung</c:v>
                </c:pt>
                <c:pt idx="5">
                  <c:v>Plazma keks</c:v>
                </c:pt>
                <c:pt idx="6">
                  <c:v>Pametni sat</c:v>
                </c:pt>
                <c:pt idx="7">
                  <c:v>A1</c:v>
                </c:pt>
                <c:pt idx="8">
                  <c:v>Elektronsko bankarstvo</c:v>
                </c:pt>
                <c:pt idx="9">
                  <c:v>Xiaomi</c:v>
                </c:pt>
                <c:pt idx="10">
                  <c:v>Pametni TV</c:v>
                </c:pt>
                <c:pt idx="11">
                  <c:v>Ledena bananica</c:v>
                </c:pt>
                <c:pt idx="12">
                  <c:v>Coca-Cola</c:v>
                </c:pt>
                <c:pt idx="13">
                  <c:v>Tablete za pranje veša</c:v>
                </c:pt>
                <c:pt idx="14">
                  <c:v>Hemikalije</c:v>
                </c:pt>
                <c:pt idx="15">
                  <c:v>Veš mašina</c:v>
                </c:pt>
                <c:pt idx="16">
                  <c:v>Sony</c:v>
                </c:pt>
                <c:pt idx="17">
                  <c:v>Robot usisivač</c:v>
                </c:pt>
                <c:pt idx="18">
                  <c:v>Optički internet</c:v>
                </c:pt>
                <c:pt idx="19">
                  <c:v>Huawei</c:v>
                </c:pt>
                <c:pt idx="20">
                  <c:v>eUprava</c:v>
                </c:pt>
                <c:pt idx="21">
                  <c:v>Nijedan</c:v>
                </c:pt>
              </c:strCache>
            </c:strRef>
          </c:cat>
          <c:val>
            <c:numRef>
              <c:f>Sheet1!$B$2:$B$23</c:f>
              <c:numCache>
                <c:formatCode>0.0</c:formatCode>
                <c:ptCount val="22"/>
                <c:pt idx="0">
                  <c:v>8.375</c:v>
                </c:pt>
                <c:pt idx="1">
                  <c:v>5.625</c:v>
                </c:pt>
                <c:pt idx="2">
                  <c:v>4.375</c:v>
                </c:pt>
                <c:pt idx="3">
                  <c:v>3.6249999999999996</c:v>
                </c:pt>
                <c:pt idx="4">
                  <c:v>3.125</c:v>
                </c:pt>
                <c:pt idx="5">
                  <c:v>2.75</c:v>
                </c:pt>
                <c:pt idx="6">
                  <c:v>2.5</c:v>
                </c:pt>
                <c:pt idx="7">
                  <c:v>1.875</c:v>
                </c:pt>
                <c:pt idx="8">
                  <c:v>1.7500000000000002</c:v>
                </c:pt>
                <c:pt idx="9">
                  <c:v>1.5</c:v>
                </c:pt>
                <c:pt idx="10">
                  <c:v>1.375</c:v>
                </c:pt>
                <c:pt idx="11">
                  <c:v>1.25</c:v>
                </c:pt>
                <c:pt idx="12">
                  <c:v>1.125</c:v>
                </c:pt>
                <c:pt idx="13">
                  <c:v>1.125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45.125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745-4EA0-B674-F5C15FC552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-979446016"/>
        <c:axId val="-979440576"/>
      </c:barChart>
      <c:catAx>
        <c:axId val="-97944601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706E7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-979440576"/>
        <c:crosses val="autoZero"/>
        <c:auto val="1"/>
        <c:lblAlgn val="ctr"/>
        <c:lblOffset val="100"/>
        <c:noMultiLvlLbl val="0"/>
      </c:catAx>
      <c:valAx>
        <c:axId val="-979440576"/>
        <c:scaling>
          <c:orientation val="minMax"/>
          <c:max val="50"/>
          <c:min val="0"/>
        </c:scaling>
        <c:delete val="1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crossAx val="-979446016"/>
        <c:crosses val="autoZero"/>
        <c:crossBetween val="between"/>
        <c:majorUnit val="20"/>
        <c:minorUnit val="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314460117944171"/>
          <c:y val="8.3479411976916038E-2"/>
          <c:w val="0.35279734374037125"/>
          <c:h val="0.8271734760152166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Najznačajniji</c:v>
                </c:pt>
              </c:strCache>
            </c:strRef>
          </c:tx>
          <c:spPr>
            <a:solidFill>
              <a:srgbClr val="E64E9C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E64E9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A4D-4E2D-8FB4-507805E0464C}"/>
              </c:ext>
            </c:extLst>
          </c:dPt>
          <c:dPt>
            <c:idx val="2"/>
            <c:invertIfNegative val="0"/>
            <c:bubble3D val="0"/>
            <c:spPr>
              <a:solidFill>
                <a:srgbClr val="E64E9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A4D-4E2D-8FB4-507805E0464C}"/>
              </c:ext>
            </c:extLst>
          </c:dPt>
          <c:dPt>
            <c:idx val="21"/>
            <c:invertIfNegative val="0"/>
            <c:bubble3D val="0"/>
            <c:spPr>
              <a:solidFill>
                <a:srgbClr val="E64E9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A4D-4E2D-8FB4-507805E0464C}"/>
              </c:ext>
            </c:extLst>
          </c:dPt>
          <c:dPt>
            <c:idx val="26"/>
            <c:invertIfNegative val="0"/>
            <c:bubble3D val="0"/>
            <c:spPr>
              <a:solidFill>
                <a:srgbClr val="706E7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7A4D-4E2D-8FB4-507805E0464C}"/>
              </c:ext>
            </c:extLst>
          </c:dPt>
          <c:dLbls>
            <c:dLbl>
              <c:idx val="1"/>
              <c:layout>
                <c:manualLayout>
                  <c:x val="0"/>
                  <c:y val="-9.1559696758362061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A4D-4E2D-8FB4-507805E0464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706E7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Sheet1!$A$2:$A$28</c:f>
              <c:strCache>
                <c:ptCount val="27"/>
                <c:pt idx="0">
                  <c:v>eUprava</c:v>
                </c:pt>
                <c:pt idx="1">
                  <c:v>Elektronsko bankarstvo</c:v>
                </c:pt>
                <c:pt idx="2">
                  <c:v>Mobilni telefoni</c:v>
                </c:pt>
                <c:pt idx="3">
                  <c:v>Optički internet</c:v>
                </c:pt>
                <c:pt idx="4">
                  <c:v>Električni automobil</c:v>
                </c:pt>
                <c:pt idx="5">
                  <c:v>IT tehnologije</c:v>
                </c:pt>
                <c:pt idx="6">
                  <c:v>Plazma keks</c:v>
                </c:pt>
                <c:pt idx="7">
                  <c:v>Pametni sat</c:v>
                </c:pt>
                <c:pt idx="8">
                  <c:v>Vakcine</c:v>
                </c:pt>
                <c:pt idx="9">
                  <c:v>Pametni tv</c:v>
                </c:pt>
                <c:pt idx="10">
                  <c:v>Online kupovina</c:v>
                </c:pt>
                <c:pt idx="11">
                  <c:v>Električni trotinet</c:v>
                </c:pt>
                <c:pt idx="12">
                  <c:v>Samsung</c:v>
                </c:pt>
                <c:pt idx="13">
                  <c:v>mts</c:v>
                </c:pt>
                <c:pt idx="14">
                  <c:v>Biorazgradivi stiropor</c:v>
                </c:pt>
                <c:pt idx="15">
                  <c:v>Tesla</c:v>
                </c:pt>
                <c:pt idx="16">
                  <c:v>Solarni paneli</c:v>
                </c:pt>
                <c:pt idx="17">
                  <c:v>Huawei</c:v>
                </c:pt>
                <c:pt idx="18">
                  <c:v>IQOS</c:v>
                </c:pt>
                <c:pt idx="19">
                  <c:v>Ostali bankarski proizvodi</c:v>
                </c:pt>
                <c:pt idx="20">
                  <c:v>Bosh kućni aparati</c:v>
                </c:pt>
                <c:pt idx="21">
                  <c:v>Mašina za sušenje veša</c:v>
                </c:pt>
                <c:pt idx="22">
                  <c:v>Apple Iphone</c:v>
                </c:pt>
                <c:pt idx="23">
                  <c:v>Fiat</c:v>
                </c:pt>
                <c:pt idx="24">
                  <c:v>Električne cigarete</c:v>
                </c:pt>
                <c:pt idx="25">
                  <c:v>5G mreža</c:v>
                </c:pt>
                <c:pt idx="26">
                  <c:v>Nijedan</c:v>
                </c:pt>
              </c:strCache>
            </c:strRef>
          </c:cat>
          <c:val>
            <c:numRef>
              <c:f>Sheet1!$B$2:$B$28</c:f>
              <c:numCache>
                <c:formatCode>0.0</c:formatCode>
                <c:ptCount val="27"/>
                <c:pt idx="0">
                  <c:v>4.7738693467336679</c:v>
                </c:pt>
                <c:pt idx="1">
                  <c:v>4.0201005025125625</c:v>
                </c:pt>
                <c:pt idx="2">
                  <c:v>3.6432160804020097</c:v>
                </c:pt>
                <c:pt idx="3">
                  <c:v>2.1356783919597988</c:v>
                </c:pt>
                <c:pt idx="4">
                  <c:v>2.0100502512562812</c:v>
                </c:pt>
                <c:pt idx="5">
                  <c:v>1.7587939698492463</c:v>
                </c:pt>
                <c:pt idx="6">
                  <c:v>1.6331658291457287</c:v>
                </c:pt>
                <c:pt idx="7">
                  <c:v>1.6331658291457287</c:v>
                </c:pt>
                <c:pt idx="8">
                  <c:v>1.5075376884422109</c:v>
                </c:pt>
                <c:pt idx="9">
                  <c:v>1.5075376884422109</c:v>
                </c:pt>
                <c:pt idx="10">
                  <c:v>1.5075376884422109</c:v>
                </c:pt>
                <c:pt idx="11">
                  <c:v>1.5075376884422109</c:v>
                </c:pt>
                <c:pt idx="12">
                  <c:v>1.256281407035176</c:v>
                </c:pt>
                <c:pt idx="13">
                  <c:v>1.256281407035176</c:v>
                </c:pt>
                <c:pt idx="14">
                  <c:v>1.256281407035176</c:v>
                </c:pt>
                <c:pt idx="15">
                  <c:v>1.1306532663316584</c:v>
                </c:pt>
                <c:pt idx="16">
                  <c:v>1.1306532663316584</c:v>
                </c:pt>
                <c:pt idx="17">
                  <c:v>1.1306532663316584</c:v>
                </c:pt>
                <c:pt idx="18">
                  <c:v>1.1306532663316584</c:v>
                </c:pt>
                <c:pt idx="19">
                  <c:v>1.0050251256281406</c:v>
                </c:pt>
                <c:pt idx="20">
                  <c:v>0.87939698492462315</c:v>
                </c:pt>
                <c:pt idx="21">
                  <c:v>0.75376884422110546</c:v>
                </c:pt>
                <c:pt idx="22">
                  <c:v>0.75376884422110546</c:v>
                </c:pt>
                <c:pt idx="23">
                  <c:v>0.75376884422110546</c:v>
                </c:pt>
                <c:pt idx="24">
                  <c:v>0.75376884422110546</c:v>
                </c:pt>
                <c:pt idx="25">
                  <c:v>0.75376884422110546</c:v>
                </c:pt>
                <c:pt idx="26">
                  <c:v>37.185929648241206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A4D-4E2D-8FB4-507805E046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-979455808"/>
        <c:axId val="-979445472"/>
      </c:barChart>
      <c:catAx>
        <c:axId val="-97945580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706E7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-979445472"/>
        <c:crosses val="autoZero"/>
        <c:auto val="1"/>
        <c:lblAlgn val="ctr"/>
        <c:lblOffset val="100"/>
        <c:noMultiLvlLbl val="0"/>
      </c:catAx>
      <c:valAx>
        <c:axId val="-979445472"/>
        <c:scaling>
          <c:orientation val="minMax"/>
          <c:max val="40"/>
          <c:min val="0"/>
        </c:scaling>
        <c:delete val="1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crossAx val="-979455808"/>
        <c:crosses val="autoZero"/>
        <c:crossBetween val="between"/>
        <c:majorUnit val="20"/>
        <c:minorUnit val="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0.69708</cdr:x>
      <cdr:y>0.50143</cdr:y>
    </cdr:from>
    <cdr:to>
      <cdr:x>1</cdr:x>
      <cdr:y>0.50143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75F35593-9151-43E3-84FC-C10D007E5B93}"/>
            </a:ext>
          </a:extLst>
        </cdr:cNvPr>
        <cdr:cNvCxnSpPr/>
      </cdr:nvCxnSpPr>
      <cdr:spPr>
        <a:xfrm xmlns:a="http://schemas.openxmlformats.org/drawingml/2006/main">
          <a:off x="4249420" y="1611962"/>
          <a:ext cx="1846580" cy="0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rgbClr val="004B88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0.69167</cdr:x>
      <cdr:y>0.6484</cdr:y>
    </cdr:from>
    <cdr:to>
      <cdr:x>1</cdr:x>
      <cdr:y>0.6484</cdr:y>
    </cdr:to>
    <cdr:cxnSp macro="">
      <cdr:nvCxnSpPr>
        <cdr:cNvPr id="4" name="Straight Arrow Connector 3">
          <a:extLst xmlns:a="http://schemas.openxmlformats.org/drawingml/2006/main">
            <a:ext uri="{FF2B5EF4-FFF2-40B4-BE49-F238E27FC236}">
              <a16:creationId xmlns:a16="http://schemas.microsoft.com/office/drawing/2014/main" id="{1A15F77A-1DB5-4CBF-A9E6-F0A8BE966866}"/>
            </a:ext>
          </a:extLst>
        </cdr:cNvPr>
        <cdr:cNvCxnSpPr/>
      </cdr:nvCxnSpPr>
      <cdr:spPr>
        <a:xfrm xmlns:a="http://schemas.openxmlformats.org/drawingml/2006/main">
          <a:off x="4216400" y="2084402"/>
          <a:ext cx="1879600" cy="0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rgbClr val="004B88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DA3D6-B807-4668-8A59-164291421E9D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2DB86-7CEB-41AD-B003-FCACFCDF1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1358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788105-A903-4E92-B78D-6D365FEAF801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37E67-34AC-418D-B91E-1C5536192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52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E37E67-34AC-418D-B91E-1C5536192C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6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B99C618B-FA06-4225-A703-31C86EA7C6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F5A17A7F-A137-4DA5-BCDA-FE3F9BF419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0CC0DD48-C5A2-4834-B7D1-422728BC9E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3D795AB-B7BB-4F55-81F2-5798F32CC23D}" type="slidenum">
              <a:rPr lang="en-US" altLang="en-US" smtClean="0">
                <a:latin typeface="Calibri" panose="020F0502020204030204" pitchFamily="34" charset="0"/>
              </a:rPr>
              <a:pPr/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3DAA2570-3411-4AF7-86B9-6F0336B901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C27D84B8-AEE6-4386-8C94-98FEF31C19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18A5109E-FAA0-4FAD-9ADD-2985BB9434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9305D35-8E5B-4952-B4F6-130595A64435}" type="slidenum">
              <a:rPr lang="en-US" altLang="en-US" smtClean="0">
                <a:latin typeface="Calibri" panose="020F0502020204030204" pitchFamily="34" charset="0"/>
              </a:rPr>
              <a:pPr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E37E67-34AC-418D-B91E-1C5536192C8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330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3DAA2570-3411-4AF7-86B9-6F0336B901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C27D84B8-AEE6-4386-8C94-98FEF31C19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18A5109E-FAA0-4FAD-9ADD-2985BB9434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9305D35-8E5B-4952-B4F6-130595A64435}" type="slidenum">
              <a:rPr lang="en-US" altLang="en-US" smtClean="0">
                <a:latin typeface="Calibri" panose="020F0502020204030204" pitchFamily="34" charset="0"/>
              </a:rPr>
              <a:pPr/>
              <a:t>11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711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37E67-34AC-418D-B91E-1C5536192C8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29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37E67-34AC-418D-B91E-1C5536192C87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579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323C1-691D-D44E-B800-B6D62C41B1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2D30A1-7FAD-2847-B631-F59F69BE12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D469D-3D33-E449-B895-B3A65AB57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B5E6-AE89-4967-A0C8-C34FAB49FC32}" type="datetime1">
              <a:rPr lang="en-US" smtClean="0"/>
              <a:t>7/14/2021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58BEE-4623-164F-9E3A-7EDBD736C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16CF36-DDB2-EA44-8239-A62434A2A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81716-73B5-204F-9D41-E323A418E0C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64405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008DE-AFFF-2844-9761-C3F6046EB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C6A7D5-EE7B-BF40-B8BD-0D7DD64246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B9CBF-6BB1-ED4C-AA49-02AEFDDBF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EE912-DC10-4CEC-8362-4CB9B02CEF9D}" type="datetime1">
              <a:rPr lang="en-US" smtClean="0"/>
              <a:t>7/14/2021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7BFC65-EAEA-9F42-9E0D-0376555A3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5190B-BD93-C446-B451-D6FB36552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81716-73B5-204F-9D41-E323A418E0C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91370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EA721C-9C8B-4243-A879-8368472841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283617-768D-BC46-A910-9746136179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FB9C-E5E0-714A-9C32-4EE89539A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4589-8CF2-4EE0-A7D2-1069EB8FD762}" type="datetime1">
              <a:rPr lang="en-US" smtClean="0"/>
              <a:t>7/14/2021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348CA-E33C-7F49-9EF3-FF7F5AAC3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CA96AE-78EE-6A4F-B2DC-CAE094B94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81716-73B5-204F-9D41-E323A418E0C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74713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86A7C62D-A721-40EF-911F-683F18978E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4A349D-FE02-4531-9470-7855142E0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BB395-E76A-41A8-B512-A2BBCCB10565}" type="datetime1">
              <a:rPr lang="en-US" smtClean="0"/>
              <a:t>7/14/2021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9E6E05-C706-4061-9E06-25BF721C4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EB356A-858F-4C40-8C25-0DEAE9669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0557" y="6356350"/>
            <a:ext cx="2743200" cy="365125"/>
          </a:xfrm>
        </p:spPr>
        <p:txBody>
          <a:bodyPr/>
          <a:lstStyle/>
          <a:p>
            <a:fld id="{0F7899C1-2C73-44D6-B5DF-230399EE6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712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86A7C62D-A721-40EF-911F-683F18978E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2295825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4A349D-FE02-4531-9470-7855142E0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5A447-ECE0-4747-802A-4D57BF3F7AF1}" type="datetime1">
              <a:rPr lang="en-US" smtClean="0">
                <a:solidFill>
                  <a:srgbClr val="404040">
                    <a:tint val="75000"/>
                  </a:srgbClr>
                </a:solidFill>
              </a:rPr>
              <a:t>7/14/2021</a:t>
            </a:fld>
            <a:endParaRPr lang="en-US">
              <a:solidFill>
                <a:srgbClr val="404040">
                  <a:tint val="7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9E6E05-C706-4061-9E06-25BF721C4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04040">
                  <a:tint val="7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EB356A-858F-4C40-8C25-0DEAE9669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99C1-2C73-44D6-B5DF-230399EE6AEB}" type="slidenum">
              <a:rPr lang="en-US" smtClean="0">
                <a:solidFill>
                  <a:srgbClr val="40404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04040">
                  <a:tint val="75000"/>
                </a:srgbClr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00B14FE-0D4F-4667-A393-E34C1D6118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296073" y="1"/>
            <a:ext cx="895926" cy="73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617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1725835" y="6356350"/>
            <a:ext cx="466165" cy="365125"/>
          </a:xfrm>
          <a:prstGeom prst="rect">
            <a:avLst/>
          </a:prstGeom>
          <a:gradFill>
            <a:gsLst>
              <a:gs pos="0">
                <a:srgbClr val="FDB82E"/>
              </a:gs>
              <a:gs pos="100000">
                <a:srgbClr val="E64E9C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1E4A349D-FE02-4531-9470-7855142E04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301A5E6F-50C6-42C7-BC6A-15BDC1418E02}" type="datetime1">
              <a:rPr lang="en-US" smtClean="0">
                <a:solidFill>
                  <a:srgbClr val="404040">
                    <a:tint val="75000"/>
                  </a:srgbClr>
                </a:solidFill>
              </a:rPr>
              <a:t>7/14/2021</a:t>
            </a:fld>
            <a:endParaRPr lang="en-US">
              <a:solidFill>
                <a:srgbClr val="404040">
                  <a:tint val="75000"/>
                </a:srgbClr>
              </a:solidFill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439E6E05-C706-4061-9E06-25BF721C4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dirty="0">
              <a:solidFill>
                <a:srgbClr val="404040">
                  <a:tint val="75000"/>
                </a:srgbClr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3202F49-690D-4AF8-8E01-C3589C5D5BFC}"/>
              </a:ext>
            </a:extLst>
          </p:cNvPr>
          <p:cNvCxnSpPr>
            <a:cxnSpLocks/>
          </p:cNvCxnSpPr>
          <p:nvPr userDrawn="1"/>
        </p:nvCxnSpPr>
        <p:spPr>
          <a:xfrm>
            <a:off x="533968" y="939927"/>
            <a:ext cx="11078912" cy="0"/>
          </a:xfrm>
          <a:prstGeom prst="line">
            <a:avLst/>
          </a:prstGeom>
          <a:ln w="19050">
            <a:solidFill>
              <a:srgbClr val="004B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073" y="132595"/>
            <a:ext cx="1070989" cy="705946"/>
          </a:xfrm>
          <a:prstGeom prst="rect">
            <a:avLst/>
          </a:prstGeom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98EB356A-858F-4C40-8C25-0DEAE9669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0557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0F7899C1-2C73-44D6-B5DF-230399EE6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673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1E4A349D-FE02-4531-9470-7855142E04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301A5E6F-50C6-42C7-BC6A-15BDC1418E02}" type="datetime1">
              <a:rPr lang="en-US" smtClean="0">
                <a:solidFill>
                  <a:srgbClr val="404040">
                    <a:tint val="75000"/>
                  </a:srgbClr>
                </a:solidFill>
              </a:rPr>
              <a:t>7/14/2021</a:t>
            </a:fld>
            <a:endParaRPr lang="en-US">
              <a:solidFill>
                <a:srgbClr val="404040">
                  <a:tint val="75000"/>
                </a:srgbClr>
              </a:solidFill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439E6E05-C706-4061-9E06-25BF721C4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dirty="0">
              <a:solidFill>
                <a:srgbClr val="404040">
                  <a:tint val="75000"/>
                </a:srgbClr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2265" y="105436"/>
            <a:ext cx="719083" cy="47398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3202F49-690D-4AF8-8E01-C3589C5D5BFC}"/>
              </a:ext>
            </a:extLst>
          </p:cNvPr>
          <p:cNvCxnSpPr>
            <a:cxnSpLocks/>
          </p:cNvCxnSpPr>
          <p:nvPr userDrawn="1"/>
        </p:nvCxnSpPr>
        <p:spPr>
          <a:xfrm>
            <a:off x="533968" y="363061"/>
            <a:ext cx="10126860" cy="0"/>
          </a:xfrm>
          <a:prstGeom prst="line">
            <a:avLst/>
          </a:prstGeom>
          <a:ln w="19050">
            <a:solidFill>
              <a:srgbClr val="004B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11393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94B5302-0784-40B7-90FC-DF2E84F9CD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763" y="0"/>
            <a:ext cx="12191999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68A924-418A-417F-AF79-3EA28F1E4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445" y="4503954"/>
            <a:ext cx="12192000" cy="1463040"/>
          </a:xfrm>
          <a:prstGeom prst="rect">
            <a:avLst/>
          </a:prstGeom>
          <a:gradFill flip="none" rotWithShape="1">
            <a:gsLst>
              <a:gs pos="0">
                <a:srgbClr val="2F7737"/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360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defTabSz="914126"/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4A349D-FE02-4531-9470-7855142E0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18575-47D3-41ED-BE2C-6D197978AC63}" type="datetime1">
              <a:rPr lang="en-US" smtClean="0">
                <a:solidFill>
                  <a:srgbClr val="404040">
                    <a:tint val="75000"/>
                  </a:srgbClr>
                </a:solidFill>
              </a:rPr>
              <a:t>7/14/2021</a:t>
            </a:fld>
            <a:endParaRPr lang="en-US">
              <a:solidFill>
                <a:srgbClr val="404040">
                  <a:tint val="7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9E6E05-C706-4061-9E06-25BF721C4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04040">
                  <a:tint val="7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EB356A-858F-4C40-8C25-0DEAE9669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99C1-2C73-44D6-B5DF-230399EE6AEB}" type="slidenum">
              <a:rPr lang="en-US" smtClean="0">
                <a:solidFill>
                  <a:srgbClr val="40404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04040">
                  <a:tint val="75000"/>
                </a:srgbClr>
              </a:solidFill>
            </a:endParaRPr>
          </a:p>
        </p:txBody>
      </p:sp>
      <p:grpSp>
        <p:nvGrpSpPr>
          <p:cNvPr id="6" name="Group 17">
            <a:extLst>
              <a:ext uri="{FF2B5EF4-FFF2-40B4-BE49-F238E27FC236}">
                <a16:creationId xmlns:a16="http://schemas.microsoft.com/office/drawing/2014/main" id="{04575D24-1F7B-40E3-865B-01CB9800DEE0}"/>
              </a:ext>
            </a:extLst>
          </p:cNvPr>
          <p:cNvGrpSpPr/>
          <p:nvPr userDrawn="1"/>
        </p:nvGrpSpPr>
        <p:grpSpPr>
          <a:xfrm>
            <a:off x="11254105" y="0"/>
            <a:ext cx="933450" cy="744836"/>
            <a:chOff x="8337550" y="2210274"/>
            <a:chExt cx="933450" cy="744836"/>
          </a:xfrm>
          <a:solidFill>
            <a:schemeClr val="tx1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81980B7-C44A-4211-A225-0DE0FAFC9F9E}"/>
                </a:ext>
              </a:extLst>
            </p:cNvPr>
            <p:cNvSpPr/>
            <p:nvPr/>
          </p:nvSpPr>
          <p:spPr>
            <a:xfrm>
              <a:off x="8337550" y="2210274"/>
              <a:ext cx="933450" cy="7448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F1C7BFDF-25B6-477D-BE35-E488CC635E7A}"/>
                </a:ext>
              </a:extLst>
            </p:cNvPr>
            <p:cNvSpPr/>
            <p:nvPr/>
          </p:nvSpPr>
          <p:spPr>
            <a:xfrm>
              <a:off x="8610602" y="2393473"/>
              <a:ext cx="404813" cy="404812"/>
            </a:xfrm>
            <a:prstGeom prst="roundRect">
              <a:avLst/>
            </a:prstGeom>
            <a:grpFill/>
            <a:ln w="19050">
              <a:solidFill>
                <a:srgbClr val="2F77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D080CD2-4DE6-44AD-8CFE-9599FF7BB5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4207" y="2425222"/>
              <a:ext cx="277602" cy="341314"/>
            </a:xfrm>
            <a:prstGeom prst="rect">
              <a:avLst/>
            </a:prstGeom>
            <a:grpFill/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8C1ECE0-5FCD-458C-BD1B-3F9F9704D0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52523" y="2330769"/>
              <a:ext cx="131885" cy="12700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519742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4A349D-FE02-4531-9470-7855142E0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5D95D-BBAF-4379-B75E-753D97ED5527}" type="datetime1">
              <a:rPr lang="en-US" smtClean="0">
                <a:solidFill>
                  <a:srgbClr val="404040">
                    <a:tint val="75000"/>
                  </a:srgbClr>
                </a:solidFill>
              </a:rPr>
              <a:t>7/14/2021</a:t>
            </a:fld>
            <a:endParaRPr lang="en-US">
              <a:solidFill>
                <a:srgbClr val="404040">
                  <a:tint val="7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9E6E05-C706-4061-9E06-25BF721C4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04040">
                  <a:tint val="7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EB356A-858F-4C40-8C25-0DEAE9669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99C1-2C73-44D6-B5DF-230399EE6AEB}" type="slidenum">
              <a:rPr lang="en-US" smtClean="0">
                <a:solidFill>
                  <a:srgbClr val="40404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04040">
                  <a:tint val="75000"/>
                </a:srgbClr>
              </a:solidFill>
            </a:endParaRPr>
          </a:p>
        </p:txBody>
      </p:sp>
      <p:grpSp>
        <p:nvGrpSpPr>
          <p:cNvPr id="2" name="Group 9">
            <a:extLst>
              <a:ext uri="{FF2B5EF4-FFF2-40B4-BE49-F238E27FC236}">
                <a16:creationId xmlns:a16="http://schemas.microsoft.com/office/drawing/2014/main" id="{CDD08597-EA0D-4EE2-A64A-9DE84736636A}"/>
              </a:ext>
            </a:extLst>
          </p:cNvPr>
          <p:cNvGrpSpPr/>
          <p:nvPr userDrawn="1"/>
        </p:nvGrpSpPr>
        <p:grpSpPr>
          <a:xfrm>
            <a:off x="11254105" y="0"/>
            <a:ext cx="933450" cy="744836"/>
            <a:chOff x="8337550" y="2210274"/>
            <a:chExt cx="933450" cy="744836"/>
          </a:xfrm>
          <a:solidFill>
            <a:schemeClr val="tx1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E1C316A-7707-483F-8AC8-B1DE1910F34C}"/>
                </a:ext>
              </a:extLst>
            </p:cNvPr>
            <p:cNvSpPr/>
            <p:nvPr/>
          </p:nvSpPr>
          <p:spPr>
            <a:xfrm>
              <a:off x="8337550" y="2210274"/>
              <a:ext cx="933450" cy="7448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7F759C57-4A9C-44C0-A332-0E21C12439D2}"/>
                </a:ext>
              </a:extLst>
            </p:cNvPr>
            <p:cNvSpPr/>
            <p:nvPr/>
          </p:nvSpPr>
          <p:spPr>
            <a:xfrm>
              <a:off x="8610602" y="2393473"/>
              <a:ext cx="404813" cy="404812"/>
            </a:xfrm>
            <a:prstGeom prst="roundRect">
              <a:avLst/>
            </a:prstGeom>
            <a:grpFill/>
            <a:ln w="19050">
              <a:solidFill>
                <a:srgbClr val="2F77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4FD349E-2AE8-4430-9EA3-EC01A882C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4207" y="2425222"/>
              <a:ext cx="277602" cy="341314"/>
            </a:xfrm>
            <a:prstGeom prst="rect">
              <a:avLst/>
            </a:prstGeom>
            <a:grpFill/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BDF76E1-2203-405B-A35C-39A4EC9E1E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52523" y="2330769"/>
              <a:ext cx="131885" cy="127000"/>
            </a:xfrm>
            <a:prstGeom prst="rect">
              <a:avLst/>
            </a:prstGeom>
            <a:grpFill/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C71CB7B-829B-4740-B6CE-9FC9F6CCA3C0}"/>
              </a:ext>
            </a:extLst>
          </p:cNvPr>
          <p:cNvSpPr/>
          <p:nvPr userDrawn="1"/>
        </p:nvSpPr>
        <p:spPr>
          <a:xfrm>
            <a:off x="-1269" y="3431309"/>
            <a:ext cx="12188824" cy="1556927"/>
          </a:xfrm>
          <a:prstGeom prst="rect">
            <a:avLst/>
          </a:prstGeom>
          <a:gradFill flip="none" rotWithShape="1">
            <a:gsLst>
              <a:gs pos="0">
                <a:srgbClr val="2F7737"/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26"/>
            <a:r>
              <a:rPr lang="sr-Latn-RS" sz="3600" b="1" dirty="0">
                <a:solidFill>
                  <a:prstClr val="white"/>
                </a:solidFill>
              </a:rPr>
              <a:t>NAŠI RESURSI (tim, primer izveštaja)</a:t>
            </a:r>
            <a:endParaRPr lang="en-US" sz="3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7148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9">
            <a:extLst>
              <a:ext uri="{FF2B5EF4-FFF2-40B4-BE49-F238E27FC236}">
                <a16:creationId xmlns:a16="http://schemas.microsoft.com/office/drawing/2014/main" id="{D484906A-B51E-4D7A-B1D1-E5FEDE138D30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1" name="Picture 10" descr="A close up of a map&#10;&#10;Description automatically generated">
              <a:extLst>
                <a:ext uri="{FF2B5EF4-FFF2-40B4-BE49-F238E27FC236}">
                  <a16:creationId xmlns:a16="http://schemas.microsoft.com/office/drawing/2014/main" id="{DF9D1A19-81D9-4AF7-BC32-88200220C9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D9253F-A488-4D4E-B5AA-CDE92ABF3A10}"/>
                </a:ext>
              </a:extLst>
            </p:cNvPr>
            <p:cNvSpPr/>
            <p:nvPr/>
          </p:nvSpPr>
          <p:spPr>
            <a:xfrm>
              <a:off x="2668555" y="6036906"/>
              <a:ext cx="2547257" cy="746449"/>
            </a:xfrm>
            <a:prstGeom prst="rect">
              <a:avLst/>
            </a:prstGeom>
            <a:solidFill>
              <a:srgbClr val="FA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0D74368-8AD7-4C26-95E4-538B417CDCB8}"/>
                </a:ext>
              </a:extLst>
            </p:cNvPr>
            <p:cNvSpPr/>
            <p:nvPr/>
          </p:nvSpPr>
          <p:spPr>
            <a:xfrm>
              <a:off x="9238540" y="6021526"/>
              <a:ext cx="2547257" cy="746449"/>
            </a:xfrm>
            <a:prstGeom prst="rect">
              <a:avLst/>
            </a:prstGeom>
            <a:solidFill>
              <a:srgbClr val="FA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0FAF1D4-BC34-4CC2-B0D1-82CE09A442F7}"/>
                </a:ext>
              </a:extLst>
            </p:cNvPr>
            <p:cNvSpPr/>
            <p:nvPr/>
          </p:nvSpPr>
          <p:spPr>
            <a:xfrm>
              <a:off x="4580390" y="4529682"/>
              <a:ext cx="4522326" cy="746449"/>
            </a:xfrm>
            <a:prstGeom prst="rect">
              <a:avLst/>
            </a:prstGeom>
            <a:solidFill>
              <a:srgbClr val="FA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3CB7CF5-A377-4D18-A80B-230DAFB09CF4}"/>
                </a:ext>
              </a:extLst>
            </p:cNvPr>
            <p:cNvSpPr/>
            <p:nvPr/>
          </p:nvSpPr>
          <p:spPr>
            <a:xfrm>
              <a:off x="7299824" y="1029388"/>
              <a:ext cx="4830657" cy="1760087"/>
            </a:xfrm>
            <a:prstGeom prst="rect">
              <a:avLst/>
            </a:prstGeom>
            <a:solidFill>
              <a:srgbClr val="FA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517C9D2-F1AB-49CD-9F85-31026B4D1113}"/>
                </a:ext>
              </a:extLst>
            </p:cNvPr>
            <p:cNvSpPr/>
            <p:nvPr/>
          </p:nvSpPr>
          <p:spPr>
            <a:xfrm>
              <a:off x="9390940" y="91901"/>
              <a:ext cx="2739541" cy="937487"/>
            </a:xfrm>
            <a:prstGeom prst="rect">
              <a:avLst/>
            </a:prstGeom>
            <a:solidFill>
              <a:srgbClr val="FA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772B1F8A-031F-4EBB-82AF-A069711D76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20736" y="-28575"/>
            <a:ext cx="2897505" cy="10572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68A924-418A-417F-AF79-3EA28F1E4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8029"/>
            <a:ext cx="12192000" cy="1645920"/>
          </a:xfrm>
          <a:prstGeom prst="rect">
            <a:avLst/>
          </a:prstGeom>
          <a:solidFill>
            <a:srgbClr val="2F7737">
              <a:alpha val="80000"/>
            </a:srgbClr>
          </a:solidFill>
        </p:spPr>
        <p:txBody>
          <a:bodyPr wrap="square" rtlCol="0" anchor="ctr">
            <a:spAutoFit/>
          </a:bodyPr>
          <a:lstStyle>
            <a:lvl1pPr algn="ctr">
              <a:defRPr kumimoji="0" lang="en-US" sz="360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Times New Roman" panose="02020603050405020304" pitchFamily="18" charset="0"/>
                <a:cs typeface="+mn-cs"/>
              </a:defRPr>
            </a:lvl1pPr>
          </a:lstStyle>
          <a:p>
            <a: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4A349D-FE02-4531-9470-7855142E0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8BDDD-C06E-42A7-BC95-CB853602BC16}" type="datetime1">
              <a:rPr lang="en-US" smtClean="0">
                <a:solidFill>
                  <a:srgbClr val="404040">
                    <a:tint val="75000"/>
                  </a:srgbClr>
                </a:solidFill>
              </a:rPr>
              <a:t>7/14/2021</a:t>
            </a:fld>
            <a:endParaRPr lang="en-US">
              <a:solidFill>
                <a:srgbClr val="404040">
                  <a:tint val="7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9E6E05-C706-4061-9E06-25BF721C4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04040">
                  <a:tint val="7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EB356A-858F-4C40-8C25-0DEAE9669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99C1-2C73-44D6-B5DF-230399EE6AEB}" type="slidenum">
              <a:rPr lang="en-US" smtClean="0">
                <a:solidFill>
                  <a:srgbClr val="40404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0404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876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26C71-FCDA-C74E-B7FB-5E71820E7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3A35E-F5E5-CF4B-97F1-6FD493C87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289A9-5163-CC4B-B448-816A418E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60B92-0D4E-4102-BCA4-B939ACA9CB83}" type="datetime1">
              <a:rPr lang="en-US" smtClean="0"/>
              <a:t>7/14/2021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42B21-0619-1E40-BD79-1B57A9BB0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D256E-18BB-164F-8008-FD8DD03D9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81716-73B5-204F-9D41-E323A418E0C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25750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>
            <a:extLst>
              <a:ext uri="{FF2B5EF4-FFF2-40B4-BE49-F238E27FC236}">
                <a16:creationId xmlns:a16="http://schemas.microsoft.com/office/drawing/2014/main" id="{F47F4B0D-1E1C-480A-AFAB-F88D0F9FA499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2" name="Picture 11" descr="A close up of a map&#10;&#10;Description automatically generated">
              <a:extLst>
                <a:ext uri="{FF2B5EF4-FFF2-40B4-BE49-F238E27FC236}">
                  <a16:creationId xmlns:a16="http://schemas.microsoft.com/office/drawing/2014/main" id="{F21B7C20-7274-43AD-8C5D-A8B28A742B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59A92F5-D407-47B1-A500-D1391A842A0F}"/>
                </a:ext>
              </a:extLst>
            </p:cNvPr>
            <p:cNvSpPr/>
            <p:nvPr/>
          </p:nvSpPr>
          <p:spPr>
            <a:xfrm>
              <a:off x="2668555" y="6036906"/>
              <a:ext cx="2547257" cy="746449"/>
            </a:xfrm>
            <a:prstGeom prst="rect">
              <a:avLst/>
            </a:prstGeom>
            <a:solidFill>
              <a:srgbClr val="FA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C1C9F9E-D886-46E1-B337-85185EA17888}"/>
                </a:ext>
              </a:extLst>
            </p:cNvPr>
            <p:cNvSpPr/>
            <p:nvPr/>
          </p:nvSpPr>
          <p:spPr>
            <a:xfrm>
              <a:off x="9238540" y="6021526"/>
              <a:ext cx="2547257" cy="746449"/>
            </a:xfrm>
            <a:prstGeom prst="rect">
              <a:avLst/>
            </a:prstGeom>
            <a:solidFill>
              <a:srgbClr val="FA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1C03F21-4B25-449F-B554-C281ADCC25EA}"/>
                </a:ext>
              </a:extLst>
            </p:cNvPr>
            <p:cNvSpPr/>
            <p:nvPr/>
          </p:nvSpPr>
          <p:spPr>
            <a:xfrm>
              <a:off x="4580390" y="4529682"/>
              <a:ext cx="4522326" cy="746449"/>
            </a:xfrm>
            <a:prstGeom prst="rect">
              <a:avLst/>
            </a:prstGeom>
            <a:solidFill>
              <a:srgbClr val="FA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10993C4-142B-4688-BC26-68D2B329F645}"/>
                </a:ext>
              </a:extLst>
            </p:cNvPr>
            <p:cNvSpPr/>
            <p:nvPr/>
          </p:nvSpPr>
          <p:spPr>
            <a:xfrm>
              <a:off x="7299824" y="1029388"/>
              <a:ext cx="4830657" cy="1760087"/>
            </a:xfrm>
            <a:prstGeom prst="rect">
              <a:avLst/>
            </a:prstGeom>
            <a:solidFill>
              <a:srgbClr val="FA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335D057-21F6-4C2A-A466-F8C96709239D}"/>
                </a:ext>
              </a:extLst>
            </p:cNvPr>
            <p:cNvSpPr/>
            <p:nvPr/>
          </p:nvSpPr>
          <p:spPr>
            <a:xfrm>
              <a:off x="9390940" y="91901"/>
              <a:ext cx="2739541" cy="937487"/>
            </a:xfrm>
            <a:prstGeom prst="rect">
              <a:avLst/>
            </a:prstGeom>
            <a:solidFill>
              <a:srgbClr val="FA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4A349D-FE02-4531-9470-7855142E0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DD4E-2B0D-4E29-A6E1-EB73D6E8161B}" type="datetime1">
              <a:rPr lang="en-US" smtClean="0">
                <a:solidFill>
                  <a:srgbClr val="404040">
                    <a:tint val="75000"/>
                  </a:srgbClr>
                </a:solidFill>
              </a:rPr>
              <a:t>7/14/2021</a:t>
            </a:fld>
            <a:endParaRPr lang="en-US">
              <a:solidFill>
                <a:srgbClr val="404040">
                  <a:tint val="7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9E6E05-C706-4061-9E06-25BF721C4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04040">
                  <a:tint val="7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EB356A-858F-4C40-8C25-0DEAE9669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99C1-2C73-44D6-B5DF-230399EE6AEB}" type="slidenum">
              <a:rPr lang="en-US" smtClean="0">
                <a:solidFill>
                  <a:srgbClr val="40404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04040">
                  <a:tint val="75000"/>
                </a:srgb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7F93C9-8603-48B5-A597-CADE88052AF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9901814" y="136525"/>
            <a:ext cx="210502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18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07712-1A1A-4CA0-806C-F30601CAC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FDBB1B-AFC4-43D1-8CAB-FC5BD5D58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EB258-143F-4EFC-948D-035824CB7E50}" type="datetime1">
              <a:rPr lang="en-US" smtClean="0">
                <a:solidFill>
                  <a:srgbClr val="404040">
                    <a:tint val="75000"/>
                  </a:srgbClr>
                </a:solidFill>
              </a:rPr>
              <a:t>7/14/2021</a:t>
            </a:fld>
            <a:endParaRPr lang="en-US">
              <a:solidFill>
                <a:srgbClr val="40404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2AC01-46AB-46FB-BCC8-7A42ADB8D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0404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2AF09-DC4B-406F-A729-CC1E6760F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99C1-2C73-44D6-B5DF-230399EE6AEB}" type="slidenum">
              <a:rPr lang="en-US" smtClean="0">
                <a:solidFill>
                  <a:srgbClr val="40404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04040">
                  <a:tint val="75000"/>
                </a:srgbClr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E07DAC0-7593-41B2-ADCE-9CB75C381653}"/>
              </a:ext>
            </a:extLst>
          </p:cNvPr>
          <p:cNvCxnSpPr>
            <a:cxnSpLocks/>
          </p:cNvCxnSpPr>
          <p:nvPr userDrawn="1"/>
        </p:nvCxnSpPr>
        <p:spPr>
          <a:xfrm>
            <a:off x="496262" y="737985"/>
            <a:ext cx="11695738" cy="0"/>
          </a:xfrm>
          <a:prstGeom prst="line">
            <a:avLst/>
          </a:prstGeom>
          <a:ln w="1905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ACCBA5B5-295C-4517-ADD7-993A9C667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965" y="0"/>
            <a:ext cx="10515600" cy="719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2" name="Group 12">
            <a:extLst>
              <a:ext uri="{FF2B5EF4-FFF2-40B4-BE49-F238E27FC236}">
                <a16:creationId xmlns:a16="http://schemas.microsoft.com/office/drawing/2014/main" id="{ED97E287-ADBC-4A29-B701-9E41D11917A2}"/>
              </a:ext>
            </a:extLst>
          </p:cNvPr>
          <p:cNvGrpSpPr/>
          <p:nvPr userDrawn="1"/>
        </p:nvGrpSpPr>
        <p:grpSpPr>
          <a:xfrm>
            <a:off x="11254105" y="0"/>
            <a:ext cx="933450" cy="744836"/>
            <a:chOff x="8337550" y="2210274"/>
            <a:chExt cx="933450" cy="744836"/>
          </a:xfrm>
          <a:solidFill>
            <a:schemeClr val="tx1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1082EC1-5420-4BE5-B443-D9F0C11F378E}"/>
                </a:ext>
              </a:extLst>
            </p:cNvPr>
            <p:cNvSpPr/>
            <p:nvPr/>
          </p:nvSpPr>
          <p:spPr>
            <a:xfrm>
              <a:off x="8337550" y="2210274"/>
              <a:ext cx="933450" cy="7448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7C17CC0-69E2-41F4-A5B3-0F6EFA5D9AAD}"/>
                </a:ext>
              </a:extLst>
            </p:cNvPr>
            <p:cNvSpPr/>
            <p:nvPr/>
          </p:nvSpPr>
          <p:spPr>
            <a:xfrm>
              <a:off x="8610602" y="2393473"/>
              <a:ext cx="404813" cy="404812"/>
            </a:xfrm>
            <a:prstGeom prst="roundRect">
              <a:avLst/>
            </a:prstGeom>
            <a:grpFill/>
            <a:ln w="19050">
              <a:solidFill>
                <a:srgbClr val="2F77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EF417D7-95F2-41DD-9713-6932D52C6E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4207" y="2425222"/>
              <a:ext cx="277602" cy="341314"/>
            </a:xfrm>
            <a:prstGeom prst="rect">
              <a:avLst/>
            </a:prstGeom>
            <a:grpFill/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E1355D7-AA12-4C66-A32B-F0E484ECCD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52523" y="2330769"/>
              <a:ext cx="131885" cy="12700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7480183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64789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51586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EB9B3-5467-4261-A1B6-5B88E2983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8EF8DA-A4C0-4AB9-9CC6-FC587E74A3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38DE7-9CA6-470A-BAFE-4E681DB09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72B3-C9BE-47CF-856B-2FFDA11E33E5}" type="datetime1">
              <a:rPr lang="en-US" smtClean="0">
                <a:solidFill>
                  <a:srgbClr val="404040">
                    <a:tint val="75000"/>
                  </a:srgbClr>
                </a:solidFill>
              </a:rPr>
              <a:t>7/14/2021</a:t>
            </a:fld>
            <a:endParaRPr lang="en-US">
              <a:solidFill>
                <a:srgbClr val="40404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49E23-08BA-411A-8B27-838C9212E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0404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592AA6-A754-4B65-AEE4-75FA1D43F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99C1-2C73-44D6-B5DF-230399EE6AEB}" type="slidenum">
              <a:rPr lang="en-US" smtClean="0">
                <a:solidFill>
                  <a:srgbClr val="40404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0404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2963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2E217-3FD2-4E2D-B9D8-7C0487DE61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262311-6052-4BE4-8BE7-8A7AEE93C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1DE5F3-2911-43AC-997F-4576F0A74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7522B-0CE8-4410-9BF4-99C4485F99FD}" type="datetime1">
              <a:rPr lang="en-US" smtClean="0">
                <a:solidFill>
                  <a:srgbClr val="404040">
                    <a:tint val="75000"/>
                  </a:srgbClr>
                </a:solidFill>
              </a:rPr>
              <a:t>7/14/2021</a:t>
            </a:fld>
            <a:endParaRPr lang="en-US">
              <a:solidFill>
                <a:srgbClr val="404040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83E4A8-EC6C-4A04-A3CC-49A1530CD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04040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34E6A6-E7C5-41A1-9582-FFE4E210A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99C1-2C73-44D6-B5DF-230399EE6AEB}" type="slidenum">
              <a:rPr lang="en-US" smtClean="0">
                <a:solidFill>
                  <a:srgbClr val="40404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04040">
                  <a:tint val="75000"/>
                </a:srgbClr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B0AFB32-C142-4EE7-A00E-E1A1D176A0D1}"/>
              </a:ext>
            </a:extLst>
          </p:cNvPr>
          <p:cNvCxnSpPr>
            <a:cxnSpLocks/>
          </p:cNvCxnSpPr>
          <p:nvPr userDrawn="1"/>
        </p:nvCxnSpPr>
        <p:spPr>
          <a:xfrm>
            <a:off x="496262" y="737985"/>
            <a:ext cx="11695738" cy="0"/>
          </a:xfrm>
          <a:prstGeom prst="line">
            <a:avLst/>
          </a:prstGeom>
          <a:ln w="1905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FBBB564F-FFD7-4755-9B2E-748476219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965" y="0"/>
            <a:ext cx="10515600" cy="719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2" name="Group 14">
            <a:extLst>
              <a:ext uri="{FF2B5EF4-FFF2-40B4-BE49-F238E27FC236}">
                <a16:creationId xmlns:a16="http://schemas.microsoft.com/office/drawing/2014/main" id="{97F6B730-D2CE-4931-9EF4-9F524AD50537}"/>
              </a:ext>
            </a:extLst>
          </p:cNvPr>
          <p:cNvGrpSpPr/>
          <p:nvPr userDrawn="1"/>
        </p:nvGrpSpPr>
        <p:grpSpPr>
          <a:xfrm>
            <a:off x="11254105" y="0"/>
            <a:ext cx="933450" cy="744836"/>
            <a:chOff x="8337550" y="2210274"/>
            <a:chExt cx="933450" cy="744836"/>
          </a:xfrm>
          <a:solidFill>
            <a:schemeClr val="tx1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BB528F-2445-420A-BE74-D26CE840F87F}"/>
                </a:ext>
              </a:extLst>
            </p:cNvPr>
            <p:cNvSpPr/>
            <p:nvPr/>
          </p:nvSpPr>
          <p:spPr>
            <a:xfrm>
              <a:off x="8337550" y="2210274"/>
              <a:ext cx="933450" cy="7448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8ECB326A-34BB-4D10-AFF3-34DA38112D85}"/>
                </a:ext>
              </a:extLst>
            </p:cNvPr>
            <p:cNvSpPr/>
            <p:nvPr/>
          </p:nvSpPr>
          <p:spPr>
            <a:xfrm>
              <a:off x="8610602" y="2393473"/>
              <a:ext cx="404813" cy="404812"/>
            </a:xfrm>
            <a:prstGeom prst="roundRect">
              <a:avLst/>
            </a:prstGeom>
            <a:grpFill/>
            <a:ln w="19050">
              <a:solidFill>
                <a:srgbClr val="2F77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7FA2582-628D-451E-BD66-A6E93B099A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4207" y="2425222"/>
              <a:ext cx="277602" cy="341314"/>
            </a:xfrm>
            <a:prstGeom prst="rect">
              <a:avLst/>
            </a:prstGeom>
            <a:grpFill/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56A8826-5D88-4D6C-9171-6A3B8EF018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52523" y="2330769"/>
              <a:ext cx="131885" cy="12700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5427257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002E3-3C56-4BB4-A363-6E12369FD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20C64A-B524-4E9F-BF19-E49092FE9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97D9EB-E6CE-4E8D-821E-FCEFD754C7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60F862-0857-496B-B314-79B9DA373F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AD22BD-ABD8-425D-A248-CD4F69485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6F6C4F-E3C1-4F6F-BCA0-ED745A913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D2C1-9905-421B-8BB0-1D8452F0A532}" type="datetime1">
              <a:rPr lang="en-US" smtClean="0">
                <a:solidFill>
                  <a:srgbClr val="404040">
                    <a:tint val="75000"/>
                  </a:srgbClr>
                </a:solidFill>
              </a:rPr>
              <a:t>7/14/2021</a:t>
            </a:fld>
            <a:endParaRPr lang="en-US">
              <a:solidFill>
                <a:srgbClr val="404040">
                  <a:tint val="75000"/>
                </a:srgb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BBB25A-A34A-4053-A4BD-71562DC55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04040">
                  <a:tint val="75000"/>
                </a:srgb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6293C5-BCB8-47CA-8756-FDC7878C3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99C1-2C73-44D6-B5DF-230399EE6AEB}" type="slidenum">
              <a:rPr lang="en-US" smtClean="0">
                <a:solidFill>
                  <a:srgbClr val="40404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0404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4242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8726E-F683-4B19-9D9B-DB15C50FB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965" y="0"/>
            <a:ext cx="10515600" cy="71973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4750C4-878A-48ED-AC93-DC846F04B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5C75-C332-4855-95E5-C7F6D859E4F6}" type="datetime1">
              <a:rPr lang="en-US" smtClean="0">
                <a:solidFill>
                  <a:srgbClr val="404040">
                    <a:tint val="75000"/>
                  </a:srgbClr>
                </a:solidFill>
              </a:rPr>
              <a:t>7/14/2021</a:t>
            </a:fld>
            <a:endParaRPr lang="en-US">
              <a:solidFill>
                <a:srgbClr val="404040">
                  <a:tint val="7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3ADCDD-CC7D-4E0D-9DEB-EA4B96527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04040">
                  <a:tint val="7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8C8FAD-13A5-4724-BDA5-3BC88D471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99C1-2C73-44D6-B5DF-230399EE6AEB}" type="slidenum">
              <a:rPr lang="en-US" smtClean="0">
                <a:solidFill>
                  <a:srgbClr val="40404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04040">
                  <a:tint val="75000"/>
                </a:srgbClr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9148A14-50B3-4E4A-95AA-F242D2C8E3A5}"/>
              </a:ext>
            </a:extLst>
          </p:cNvPr>
          <p:cNvCxnSpPr>
            <a:cxnSpLocks/>
          </p:cNvCxnSpPr>
          <p:nvPr userDrawn="1"/>
        </p:nvCxnSpPr>
        <p:spPr>
          <a:xfrm>
            <a:off x="496262" y="737985"/>
            <a:ext cx="11695738" cy="0"/>
          </a:xfrm>
          <a:prstGeom prst="line">
            <a:avLst/>
          </a:prstGeom>
          <a:ln w="1905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17450D3C-0E22-4144-8B84-5F42514FCC89}"/>
              </a:ext>
            </a:extLst>
          </p:cNvPr>
          <p:cNvSpPr txBox="1">
            <a:spLocks/>
          </p:cNvSpPr>
          <p:nvPr userDrawn="1"/>
        </p:nvSpPr>
        <p:spPr>
          <a:xfrm>
            <a:off x="824965" y="0"/>
            <a:ext cx="10515600" cy="719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404040"/>
                </a:solidFill>
              </a:rPr>
              <a:t>Click to edit Master title style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2B1E056-571B-4C3C-9FDE-FAEC8FB8DDC1}"/>
              </a:ext>
            </a:extLst>
          </p:cNvPr>
          <p:cNvGrpSpPr/>
          <p:nvPr userDrawn="1"/>
        </p:nvGrpSpPr>
        <p:grpSpPr>
          <a:xfrm>
            <a:off x="11254105" y="0"/>
            <a:ext cx="933450" cy="744836"/>
            <a:chOff x="8337550" y="2210274"/>
            <a:chExt cx="933450" cy="744836"/>
          </a:xfrm>
          <a:solidFill>
            <a:schemeClr val="tx1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9269303-9E29-4E81-8ED2-8C7523303292}"/>
                </a:ext>
              </a:extLst>
            </p:cNvPr>
            <p:cNvSpPr/>
            <p:nvPr/>
          </p:nvSpPr>
          <p:spPr>
            <a:xfrm>
              <a:off x="8337550" y="2210274"/>
              <a:ext cx="933450" cy="7448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91E1DA90-C8C5-44C8-BE0E-A54030105691}"/>
                </a:ext>
              </a:extLst>
            </p:cNvPr>
            <p:cNvSpPr/>
            <p:nvPr/>
          </p:nvSpPr>
          <p:spPr>
            <a:xfrm>
              <a:off x="8610602" y="2393473"/>
              <a:ext cx="404813" cy="404812"/>
            </a:xfrm>
            <a:prstGeom prst="roundRect">
              <a:avLst/>
            </a:prstGeom>
            <a:grpFill/>
            <a:ln w="19050">
              <a:solidFill>
                <a:srgbClr val="2F77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DAF480C-0798-4A8D-B697-4E6AF5161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4207" y="2425222"/>
              <a:ext cx="277602" cy="341314"/>
            </a:xfrm>
            <a:prstGeom prst="rect">
              <a:avLst/>
            </a:prstGeom>
            <a:grpFill/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4675908-A9B7-45B0-BEBF-F806FFC48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52523" y="2330769"/>
              <a:ext cx="131885" cy="12700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8059879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9341ED-4BE3-45AD-8581-A60FB7D4E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0520-AE57-47E0-B9DF-8A19F762938F}" type="datetime1">
              <a:rPr lang="en-US" smtClean="0">
                <a:solidFill>
                  <a:srgbClr val="404040">
                    <a:tint val="75000"/>
                  </a:srgbClr>
                </a:solidFill>
              </a:rPr>
              <a:t>7/14/2021</a:t>
            </a:fld>
            <a:endParaRPr lang="en-US">
              <a:solidFill>
                <a:srgbClr val="404040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16586E-415A-4CFC-B69D-51CCF278A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04040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9C1266-26A9-411C-8C13-660DBFAE1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99C1-2C73-44D6-B5DF-230399EE6AEB}" type="slidenum">
              <a:rPr lang="en-US" smtClean="0">
                <a:solidFill>
                  <a:srgbClr val="40404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04040">
                  <a:tint val="75000"/>
                </a:srgbClr>
              </a:solidFill>
            </a:endParaRPr>
          </a:p>
        </p:txBody>
      </p:sp>
      <p:grpSp>
        <p:nvGrpSpPr>
          <p:cNvPr id="5" name="Group 6">
            <a:extLst>
              <a:ext uri="{FF2B5EF4-FFF2-40B4-BE49-F238E27FC236}">
                <a16:creationId xmlns:a16="http://schemas.microsoft.com/office/drawing/2014/main" id="{19ACE4EF-3820-405F-8BDD-E7474897B27F}"/>
              </a:ext>
            </a:extLst>
          </p:cNvPr>
          <p:cNvGrpSpPr/>
          <p:nvPr userDrawn="1"/>
        </p:nvGrpSpPr>
        <p:grpSpPr>
          <a:xfrm>
            <a:off x="11254105" y="0"/>
            <a:ext cx="933450" cy="744836"/>
            <a:chOff x="8337550" y="2210274"/>
            <a:chExt cx="933450" cy="744836"/>
          </a:xfrm>
          <a:solidFill>
            <a:schemeClr val="tx1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3097FB8-0BBC-4140-86B1-539B9A15408C}"/>
                </a:ext>
              </a:extLst>
            </p:cNvPr>
            <p:cNvSpPr/>
            <p:nvPr/>
          </p:nvSpPr>
          <p:spPr>
            <a:xfrm>
              <a:off x="8337550" y="2210274"/>
              <a:ext cx="933450" cy="7448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B5C76A9F-EE88-4C4F-8DE8-BA934B561E4A}"/>
                </a:ext>
              </a:extLst>
            </p:cNvPr>
            <p:cNvSpPr/>
            <p:nvPr/>
          </p:nvSpPr>
          <p:spPr>
            <a:xfrm>
              <a:off x="8610602" y="2393473"/>
              <a:ext cx="404813" cy="404812"/>
            </a:xfrm>
            <a:prstGeom prst="roundRect">
              <a:avLst/>
            </a:prstGeom>
            <a:grpFill/>
            <a:ln w="19050">
              <a:solidFill>
                <a:srgbClr val="2F77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9C7316E-BC06-43BA-83FA-DC7ACF3FE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4207" y="2425222"/>
              <a:ext cx="277602" cy="341314"/>
            </a:xfrm>
            <a:prstGeom prst="rect">
              <a:avLst/>
            </a:prstGeom>
            <a:grpFill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8887AE7-159E-45B1-A787-B915767CF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52523" y="2330769"/>
              <a:ext cx="131885" cy="12700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7848092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E1EDF-5E6E-4AC2-801E-A8E67CE3A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103C4-C390-4B15-B813-F703BB866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15386-9E32-43AF-9329-881E35A5B9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4D0C97-C885-4B53-8ED9-AACAD98C9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7AA9-A7C6-4B9F-9AD8-B95BBAA0240D}" type="datetime1">
              <a:rPr lang="en-US" smtClean="0">
                <a:solidFill>
                  <a:srgbClr val="404040">
                    <a:tint val="75000"/>
                  </a:srgbClr>
                </a:solidFill>
              </a:rPr>
              <a:t>7/14/2021</a:t>
            </a:fld>
            <a:endParaRPr lang="en-US">
              <a:solidFill>
                <a:srgbClr val="404040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DCA99-AC75-4A8D-86D0-8E35CBC50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04040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D84321-ED8A-4BCE-ADF9-6112E925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99C1-2C73-44D6-B5DF-230399EE6AEB}" type="slidenum">
              <a:rPr lang="en-US" smtClean="0">
                <a:solidFill>
                  <a:srgbClr val="40404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0404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511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A9E06-0BD2-C243-A8B1-4AB32DF45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3B4E3F-32DD-8044-AE62-9027F654D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5F402-0EAB-194A-86F2-C7C5EE1A8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52E4E-C5A3-49FF-9488-6341D5B016BB}" type="datetime1">
              <a:rPr lang="en-US" smtClean="0"/>
              <a:t>7/14/2021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1825A-33C5-4D4E-9701-3E5D9DB54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1A870-BE3D-764A-BE6A-13E04644B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81716-73B5-204F-9D41-E323A418E0C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130328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075FD-8CFA-4247-937A-4FE3490C0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090E60-E802-4E68-ADD1-A26B95EEE8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A5B2AA-D1EC-43B6-B361-1AE7E66096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B53C9C-5F2E-460D-9342-2A5F3265E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9A50-6EF3-4F12-A316-921E6EF237D4}" type="datetime1">
              <a:rPr lang="en-US" smtClean="0">
                <a:solidFill>
                  <a:srgbClr val="404040">
                    <a:tint val="75000"/>
                  </a:srgbClr>
                </a:solidFill>
              </a:rPr>
              <a:t>7/14/2021</a:t>
            </a:fld>
            <a:endParaRPr lang="en-US">
              <a:solidFill>
                <a:srgbClr val="404040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227C0C-6B11-4B53-8A24-7E46BAFC2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04040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0B8457-1FDC-4F2E-9BED-BB8F89355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99C1-2C73-44D6-B5DF-230399EE6AEB}" type="slidenum">
              <a:rPr lang="en-US" smtClean="0">
                <a:solidFill>
                  <a:srgbClr val="40404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0404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6057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7D93E8-50DD-47BB-AE9E-C6CF9C4CE9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19CE8-6403-468A-AE66-91F8B799C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C5A6A-E5EB-45E5-84A4-D3B8D496EC79}" type="datetime1">
              <a:rPr lang="en-US" smtClean="0">
                <a:solidFill>
                  <a:srgbClr val="404040">
                    <a:tint val="75000"/>
                  </a:srgbClr>
                </a:solidFill>
              </a:rPr>
              <a:t>7/14/2021</a:t>
            </a:fld>
            <a:endParaRPr lang="en-US">
              <a:solidFill>
                <a:srgbClr val="40404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366F8-A445-4682-AB92-73F3FB4C5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0404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C7B64-EA25-4F74-9134-CB913F36A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99C1-2C73-44D6-B5DF-230399EE6AEB}" type="slidenum">
              <a:rPr lang="en-US" smtClean="0">
                <a:solidFill>
                  <a:srgbClr val="40404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04040">
                  <a:tint val="75000"/>
                </a:srgbClr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DAAA287-6C3C-44DE-9957-41AC5DA2DEB0}"/>
              </a:ext>
            </a:extLst>
          </p:cNvPr>
          <p:cNvCxnSpPr>
            <a:cxnSpLocks/>
          </p:cNvCxnSpPr>
          <p:nvPr userDrawn="1"/>
        </p:nvCxnSpPr>
        <p:spPr>
          <a:xfrm>
            <a:off x="496262" y="737985"/>
            <a:ext cx="11695738" cy="0"/>
          </a:xfrm>
          <a:prstGeom prst="line">
            <a:avLst/>
          </a:prstGeom>
          <a:ln w="1905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0B432A8-FE3E-4E28-9E78-0CE438154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965" y="0"/>
            <a:ext cx="10515600" cy="719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3E5BD491-60CD-47E1-95A7-229108B81BA6}"/>
              </a:ext>
            </a:extLst>
          </p:cNvPr>
          <p:cNvGrpSpPr/>
          <p:nvPr userDrawn="1"/>
        </p:nvGrpSpPr>
        <p:grpSpPr>
          <a:xfrm>
            <a:off x="11254105" y="0"/>
            <a:ext cx="933450" cy="744836"/>
            <a:chOff x="8337550" y="2210274"/>
            <a:chExt cx="933450" cy="744836"/>
          </a:xfrm>
          <a:solidFill>
            <a:schemeClr val="tx1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156C621-4E22-4E46-AA26-E121AD25114F}"/>
                </a:ext>
              </a:extLst>
            </p:cNvPr>
            <p:cNvSpPr/>
            <p:nvPr/>
          </p:nvSpPr>
          <p:spPr>
            <a:xfrm>
              <a:off x="8337550" y="2210274"/>
              <a:ext cx="933450" cy="7448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BACDBDDF-8C82-4F4F-8E03-65DFB591F95F}"/>
                </a:ext>
              </a:extLst>
            </p:cNvPr>
            <p:cNvSpPr/>
            <p:nvPr/>
          </p:nvSpPr>
          <p:spPr>
            <a:xfrm>
              <a:off x="8610602" y="2393473"/>
              <a:ext cx="404813" cy="404812"/>
            </a:xfrm>
            <a:prstGeom prst="roundRect">
              <a:avLst/>
            </a:prstGeom>
            <a:grpFill/>
            <a:ln w="19050">
              <a:solidFill>
                <a:srgbClr val="2F77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793B424-8854-4284-9DF0-FE4BDEE967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4207" y="2425222"/>
              <a:ext cx="277602" cy="341314"/>
            </a:xfrm>
            <a:prstGeom prst="rect">
              <a:avLst/>
            </a:prstGeom>
            <a:grpFill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4D86E29-4F7B-4B5D-B55D-6765EB0A11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52523" y="2330769"/>
              <a:ext cx="131885" cy="12700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5026551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C5513D-E7B9-4420-8453-92A2CD5321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CFC345-2A00-46E0-84F7-B541CA63F6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E7495-B3C1-44C9-86C3-637A78561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D60B5-150D-47E0-9D4A-1079DC11E2D9}" type="datetime1">
              <a:rPr lang="en-US" smtClean="0">
                <a:solidFill>
                  <a:srgbClr val="404040">
                    <a:tint val="75000"/>
                  </a:srgbClr>
                </a:solidFill>
              </a:rPr>
              <a:t>7/14/2021</a:t>
            </a:fld>
            <a:endParaRPr lang="en-US">
              <a:solidFill>
                <a:srgbClr val="40404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F1F737-CADA-4231-8F59-603A5FBC1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0404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C6515-3453-46C4-BE16-98F6DCDAF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99C1-2C73-44D6-B5DF-230399EE6AEB}" type="slidenum">
              <a:rPr lang="en-US" smtClean="0">
                <a:solidFill>
                  <a:srgbClr val="40404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0404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8153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E1A6C-925D-4A88-B507-44F68A693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81983-F80F-448B-84C3-892A04D3BADE}" type="datetimeFigureOut">
              <a:rPr lang="en-US"/>
              <a:pPr>
                <a:defRPr/>
              </a:pPr>
              <a:t>7/14/2021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70BF3C-EEA3-4BE0-B2DA-E0108658C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579083-91B4-4236-A7F0-C4B5928B1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7F758-7077-438E-A31D-1E93D4A621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1671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AA201-2E3C-F745-B30F-620243D46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103B2-0C5A-3847-8DDF-B303723E5B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39D60D-D77D-E04A-9571-3C7A215FEE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CA35FD-BF4B-1E4D-91AA-3BF9700BA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6C4A0-24CE-4399-820C-A2741AF35413}" type="datetime1">
              <a:rPr lang="en-US" smtClean="0"/>
              <a:t>7/14/2021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89ECB4-00FF-5E45-8939-C70EA041F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CD1806-3607-9341-9CDA-978C8AE07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81716-73B5-204F-9D41-E323A418E0C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40431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9985A-4303-764A-B092-0BFDA1FD1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33BD19-8876-8445-A5DC-6BF7252DD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B05975-4442-2146-AAF4-EE6B4B111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CE61C5-D4CF-284E-AD93-9D00B4C82C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6FBCEA-725A-B849-8257-D2B154E7FA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1C4E00-E56B-164B-81CA-068935202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872C5-38F7-4676-B184-2BE80D03F1D6}" type="datetime1">
              <a:rPr lang="en-US" smtClean="0"/>
              <a:t>7/14/2021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38C214-DBCC-924E-83CA-EF3FA50AF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239D3E-7602-FF4B-B78F-585ADC444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81716-73B5-204F-9D41-E323A418E0C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37296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AABA1-8954-6F45-87A8-BBA48DEB4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E1DEA8-53C9-9C42-A902-BB27512E5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38C86-FEF7-4B3C-8407-1A2D903FE74D}" type="datetime1">
              <a:rPr lang="en-US" smtClean="0"/>
              <a:t>7/14/2021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32A143-87E9-964E-B596-CC9E4AC8C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53038D-4183-3749-8782-DF5E2E957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81716-73B5-204F-9D41-E323A418E0C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48455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C9554D-B00A-D945-A951-5EE2A5B07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123A-92AD-4032-B379-D824D1DDD414}" type="datetime1">
              <a:rPr lang="en-US" smtClean="0"/>
              <a:t>7/14/2021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F82A84-687F-374A-95E9-430EF590D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60B303-9891-7B44-AF1D-E1D9162D1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81716-73B5-204F-9D41-E323A418E0C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31954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D8B8C-588F-784A-8773-7D1D2FE53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D3F42-B138-3E4B-8A13-66FE14230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5FC0AE-9BBD-FE47-B35A-B0D912451E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2E55CE-1E70-F740-8CEB-CF45424E4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1A45-7C9C-4198-AAA0-4EC8473CD1E5}" type="datetime1">
              <a:rPr lang="en-US" smtClean="0"/>
              <a:t>7/14/2021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FF81A8-58F9-4043-B6CD-3F4821B34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8A93CE-6EA9-AD44-BC73-8467D5BB1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81716-73B5-204F-9D41-E323A418E0C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68669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3191D-B021-BA4C-8F25-EF34EA4A6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493895-32F6-3A46-A4E3-855FF4E033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BA2420-A861-4E4E-A213-C6366F05B0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4D8747-B07B-8B44-8B06-EABF7C38C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3AB2-D03B-4EB5-8E26-AD2784B8CA79}" type="datetime1">
              <a:rPr lang="en-US" smtClean="0"/>
              <a:t>7/14/2021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046F9A-A458-6C43-AA1F-2D5C2D2FC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94A35-D637-4D44-9062-16F8A517A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81716-73B5-204F-9D41-E323A418E0C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44821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432A8F-34FB-1A45-879C-2C61E9577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44D60B-283A-9A4D-A876-80F90D5B0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D4A111-7C00-DF4B-B36B-036337DE5F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65C10-FFC0-407F-A257-B0A132121B3E}" type="datetime1">
              <a:rPr lang="en-US" smtClean="0"/>
              <a:t>7/14/2021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E5F3D-73FE-B244-82CD-29F29CDDC9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868D2C-2944-CB40-AB79-542A8854DC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81716-73B5-204F-9D41-E323A418E0C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27665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0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82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8FFB33-B7BD-4325-A36A-A7D7156D96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E6385-45CF-4ED8-A394-EF0ED3A3E228}" type="datetime1">
              <a:rPr lang="en-US" smtClean="0">
                <a:solidFill>
                  <a:srgbClr val="404040">
                    <a:tint val="75000"/>
                  </a:srgbClr>
                </a:solidFill>
              </a:rPr>
              <a:t>7/14/2021</a:t>
            </a:fld>
            <a:endParaRPr lang="en-US">
              <a:solidFill>
                <a:srgbClr val="40404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DF210-5EE2-43A3-824B-5538DACE4A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40404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A25319-EC76-4B96-9117-856B3B0FFE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899C1-2C73-44D6-B5DF-230399EE6AEB}" type="slidenum">
              <a:rPr lang="en-US" smtClean="0">
                <a:solidFill>
                  <a:srgbClr val="40404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0404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106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702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4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inovacije.srbijastvara.rs/" TargetMode="Externa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showcase/startechsrbija/" TargetMode="External"/><Relationship Id="rId3" Type="http://schemas.openxmlformats.org/officeDocument/2006/relationships/image" Target="../media/image13.jpeg"/><Relationship Id="rId7" Type="http://schemas.openxmlformats.org/officeDocument/2006/relationships/hyperlink" Target="https://www.instagram.com/startech_srbija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6" Type="http://schemas.openxmlformats.org/officeDocument/2006/relationships/hyperlink" Target="https://www.facebook.com/StarTechSrbija" TargetMode="External"/><Relationship Id="rId5" Type="http://schemas.openxmlformats.org/officeDocument/2006/relationships/hyperlink" Target="http://www.startech.org.rs/" TargetMode="External"/><Relationship Id="rId4" Type="http://schemas.openxmlformats.org/officeDocument/2006/relationships/image" Target="../media/image14.pn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4324DB-F13C-4173-B69F-DB6274337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99C1-2C73-44D6-B5DF-230399EE6AEB}" type="slidenum">
              <a:rPr lang="en-US" smtClean="0"/>
              <a:t>1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5947529"/>
            <a:ext cx="12192000" cy="941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C272AD-2C93-4979-8037-74F88429E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8820" y="6216116"/>
            <a:ext cx="1554994" cy="480352"/>
          </a:xfrm>
          <a:prstGeom prst="rect">
            <a:avLst/>
          </a:prstGeom>
        </p:spPr>
      </p:pic>
      <p:sp>
        <p:nvSpPr>
          <p:cNvPr id="13" name="Title 22">
            <a:extLst>
              <a:ext uri="{FF2B5EF4-FFF2-40B4-BE49-F238E27FC236}">
                <a16:creationId xmlns:a16="http://schemas.microsoft.com/office/drawing/2014/main" id="{863D2B47-126C-43D5-BBD5-4B94D8C01A96}"/>
              </a:ext>
            </a:extLst>
          </p:cNvPr>
          <p:cNvSpPr txBox="1">
            <a:spLocks/>
          </p:cNvSpPr>
          <p:nvPr/>
        </p:nvSpPr>
        <p:spPr>
          <a:xfrm>
            <a:off x="619125" y="2485231"/>
            <a:ext cx="10868026" cy="1646237"/>
          </a:xfrm>
          <a:prstGeom prst="rect">
            <a:avLst/>
          </a:prstGeom>
          <a:gradFill>
            <a:gsLst>
              <a:gs pos="0">
                <a:srgbClr val="E64E9C"/>
              </a:gs>
              <a:gs pos="100000">
                <a:srgbClr val="FDB82E"/>
              </a:gs>
            </a:gsLst>
            <a:lin ang="0" scaled="1"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sr-Latn-R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novacio</a:t>
            </a:r>
            <a:r>
              <a:rPr lang="sr-Latn-RS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ekosistem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uslovi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za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uvođenje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visokotehnoloških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rešenja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poslovanje</a:t>
            </a:r>
            <a:r>
              <a:rPr lang="sr-Latn-R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 Srbiji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endParaRPr lang="sr-Latn-RS" sz="28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sr-Latn-RS" sz="24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Anketno istraživanje privrede i građana -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1">
            <a:extLst>
              <a:ext uri="{FF2B5EF4-FFF2-40B4-BE49-F238E27FC236}">
                <a16:creationId xmlns:a16="http://schemas.microsoft.com/office/drawing/2014/main" id="{BFA3CEAA-3E26-4333-AF64-68CC093D8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8" t="2509" r="21541" b="83240"/>
          <a:stretch>
            <a:fillRect/>
          </a:stretch>
        </p:blipFill>
        <p:spPr bwMode="auto">
          <a:xfrm>
            <a:off x="461143" y="6001457"/>
            <a:ext cx="188912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Icon&#10;&#10;Description automatically generated">
            <a:extLst>
              <a:ext uri="{FF2B5EF4-FFF2-40B4-BE49-F238E27FC236}">
                <a16:creationId xmlns:a16="http://schemas.microsoft.com/office/drawing/2014/main" id="{49A4D991-FE9B-4062-8F23-A9B809C48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88" y="6155491"/>
            <a:ext cx="92075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9658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AE0D80-9AE0-4746-82C7-C08AD645B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1270" y="6356350"/>
            <a:ext cx="2743200" cy="365125"/>
          </a:xfrm>
        </p:spPr>
        <p:txBody>
          <a:bodyPr/>
          <a:lstStyle/>
          <a:p>
            <a:fld id="{0F7899C1-2C73-44D6-B5DF-230399EE6AEB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72A0F60-3D5C-4A61-B2D0-00906F00D594}"/>
              </a:ext>
            </a:extLst>
          </p:cNvPr>
          <p:cNvSpPr txBox="1">
            <a:spLocks/>
          </p:cNvSpPr>
          <p:nvPr/>
        </p:nvSpPr>
        <p:spPr>
          <a:xfrm>
            <a:off x="640267" y="191368"/>
            <a:ext cx="10515600" cy="719730"/>
          </a:xfrm>
          <a:prstGeom prst="rect">
            <a:avLst/>
          </a:prstGeom>
        </p:spPr>
        <p:txBody>
          <a:bodyPr l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sr-Latn-R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Digitalna transformacija</a:t>
            </a:r>
            <a:endParaRPr lang="en-US" sz="3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59A7CA-4BD9-4283-B118-CB9F6494B876}"/>
              </a:ext>
            </a:extLst>
          </p:cNvPr>
          <p:cNvSpPr/>
          <p:nvPr/>
        </p:nvSpPr>
        <p:spPr>
          <a:xfrm>
            <a:off x="497962" y="1181083"/>
            <a:ext cx="5533458" cy="400110"/>
          </a:xfrm>
          <a:prstGeom prst="rect">
            <a:avLst/>
          </a:prstGeom>
          <a:solidFill>
            <a:srgbClr val="0080C6"/>
          </a:solidFill>
        </p:spPr>
        <p:txBody>
          <a:bodyPr wrap="square" anchor="ctr">
            <a:spAutoFit/>
          </a:bodyPr>
          <a:lstStyle/>
          <a:p>
            <a:r>
              <a:rPr lang="sr-Latn-R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Različita shvatanja digitalne transformacije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0BB39A-7604-4C8A-AEAA-79D360C3C6C5}"/>
              </a:ext>
            </a:extLst>
          </p:cNvPr>
          <p:cNvSpPr txBox="1"/>
          <p:nvPr/>
        </p:nvSpPr>
        <p:spPr>
          <a:xfrm>
            <a:off x="497962" y="1991815"/>
            <a:ext cx="11197918" cy="2410916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just" rtl="0" fontAlgn="base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dirty="0" err="1">
                <a:solidFill>
                  <a:srgbClr val="0080C6"/>
                </a:solidFill>
                <a:effectLst/>
                <a:latin typeface="Arial" panose="020B0604020202020204" pitchFamily="34" charset="0"/>
              </a:rPr>
              <a:t>Digitalizacija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se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odnosi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primenu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savremenih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inovativnih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tehnoloških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rešenja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zasnovanih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informacionim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komunikacionim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tehnologijama</a:t>
            </a:r>
            <a:r>
              <a:rPr lang="sr-Latn-R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(npr. web site, eCommerce, društvene mreže, </a:t>
            </a:r>
            <a:r>
              <a:rPr lang="nn-NO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Google Drive</a:t>
            </a:r>
            <a:r>
              <a:rPr lang="sr-Latn-R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nn-NO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Microsoft 365</a:t>
            </a:r>
            <a:r>
              <a:rPr lang="sr-Latn-R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Zoom)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</a:pPr>
            <a:endParaRPr lang="sr-Latn-R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 rtl="0">
              <a:spcBef>
                <a:spcPts val="0"/>
              </a:spcBef>
              <a:spcAft>
                <a:spcPts val="800"/>
              </a:spcAft>
            </a:pPr>
            <a:r>
              <a:rPr lang="sr-Latn-RS" b="1" dirty="0">
                <a:solidFill>
                  <a:srgbClr val="0080C6"/>
                </a:solidFill>
                <a:latin typeface="Arial" panose="020B0604020202020204" pitchFamily="34" charset="0"/>
              </a:rPr>
              <a:t>Digitalna transformacija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odnosi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integrisanje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digitalnih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tehnologija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u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preduzeća</a:t>
            </a:r>
            <a:r>
              <a:rPr lang="sr-Latn-RS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veštačk</a:t>
            </a:r>
            <a:r>
              <a:rPr lang="sr-Latn-R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inteligencij</a:t>
            </a:r>
            <a:r>
              <a:rPr lang="sr-Latn-R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računarstvo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u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oblaku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blockchain, 5g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mrež</a:t>
            </a:r>
            <a:r>
              <a:rPr lang="sr-Latn-R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a,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internet </a:t>
            </a:r>
            <a:r>
              <a:rPr lang="sr-Latn-R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inteligentnih uređaja, 3D printing.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WHY YOU NEED DIGITAL TRANSFORMATION IN YOUR BUSINESS - FMSL Group">
            <a:extLst>
              <a:ext uri="{FF2B5EF4-FFF2-40B4-BE49-F238E27FC236}">
                <a16:creationId xmlns:a16="http://schemas.microsoft.com/office/drawing/2014/main" id="{BE4C040C-4992-45AE-870A-F894D5A903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40"/>
          <a:stretch/>
        </p:blipFill>
        <p:spPr bwMode="auto">
          <a:xfrm>
            <a:off x="640267" y="4146551"/>
            <a:ext cx="4080975" cy="220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573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Application&#10;&#10;Description automatically generated with medium confidence">
            <a:extLst>
              <a:ext uri="{FF2B5EF4-FFF2-40B4-BE49-F238E27FC236}">
                <a16:creationId xmlns:a16="http://schemas.microsoft.com/office/drawing/2014/main" id="{7B1D69AD-AA6A-4AD0-8E51-C9CEDE295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" r="85001"/>
          <a:stretch>
            <a:fillRect/>
          </a:stretch>
        </p:blipFill>
        <p:spPr bwMode="auto">
          <a:xfrm>
            <a:off x="1524000" y="-215900"/>
            <a:ext cx="1752600" cy="708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4">
            <a:extLst>
              <a:ext uri="{FF2B5EF4-FFF2-40B4-BE49-F238E27FC236}">
                <a16:creationId xmlns:a16="http://schemas.microsoft.com/office/drawing/2014/main" id="{C352CF04-5043-4015-9588-96E091B4C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401" y="206376"/>
            <a:ext cx="15271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Content Placeholder 3">
            <a:extLst>
              <a:ext uri="{FF2B5EF4-FFF2-40B4-BE49-F238E27FC236}">
                <a16:creationId xmlns:a16="http://schemas.microsoft.com/office/drawing/2014/main" id="{3E018639-8150-4EEA-A6FF-1CEDCD107AD4}"/>
              </a:ext>
            </a:extLst>
          </p:cNvPr>
          <p:cNvSpPr txBox="1">
            <a:spLocks/>
          </p:cNvSpPr>
          <p:nvPr/>
        </p:nvSpPr>
        <p:spPr bwMode="auto">
          <a:xfrm>
            <a:off x="3322638" y="1845197"/>
            <a:ext cx="8554288" cy="412221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l" fontAlgn="base">
              <a:buClr>
                <a:srgbClr val="FF3399"/>
              </a:buClr>
              <a:buFont typeface="Wingdings" panose="05000000000000000000" pitchFamily="2" charset="2"/>
              <a:buChar char="Ø"/>
            </a:pPr>
            <a:r>
              <a:rPr lang="sr-Latn-RS" sz="1800" i="0" dirty="0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800" i="0" dirty="0" err="1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lakšava</a:t>
            </a:r>
            <a:r>
              <a:rPr lang="sr-Latn-RS" sz="1800" i="0" dirty="0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ju</a:t>
            </a:r>
            <a:r>
              <a:rPr lang="en-US" sz="1800" i="0" dirty="0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0" dirty="0" err="1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rast</a:t>
            </a:r>
            <a:r>
              <a:rPr lang="en-US" sz="1800" i="0" dirty="0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1800" i="0" dirty="0" err="1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širenje</a:t>
            </a:r>
            <a:r>
              <a:rPr lang="en-US" sz="1800" i="0" dirty="0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0" dirty="0" err="1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biznisa</a:t>
            </a:r>
            <a:endParaRPr lang="sr-Latn-RS" sz="1800" i="0" dirty="0">
              <a:solidFill>
                <a:schemeClr val="tx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>
              <a:buClr>
                <a:srgbClr val="FF3399"/>
              </a:buClr>
              <a:buFont typeface="Wingdings" panose="05000000000000000000" pitchFamily="2" charset="2"/>
              <a:buChar char="Ø"/>
            </a:pPr>
            <a:r>
              <a:rPr lang="sr-Latn-RS" sz="1800" i="0" dirty="0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Služe kao odbrana </a:t>
            </a:r>
            <a:r>
              <a:rPr lang="en-US" sz="1800" i="0" dirty="0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 </a:t>
            </a:r>
            <a:r>
              <a:rPr lang="en-US" sz="1800" i="0" dirty="0" err="1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konkurencije</a:t>
            </a:r>
            <a:r>
              <a:rPr lang="sr-Latn-RS" sz="1800" i="0" dirty="0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800" i="0" dirty="0">
              <a:solidFill>
                <a:schemeClr val="tx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>
              <a:buClr>
                <a:srgbClr val="FF3399"/>
              </a:buClr>
              <a:buFont typeface="Wingdings" panose="05000000000000000000" pitchFamily="2" charset="2"/>
              <a:buChar char="Ø"/>
            </a:pPr>
            <a:r>
              <a:rPr lang="en-US" sz="1800" i="0" dirty="0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Prava </a:t>
            </a:r>
            <a:r>
              <a:rPr lang="sr-Latn-RS" sz="1800" i="0" dirty="0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intelektualne svojine</a:t>
            </a:r>
            <a:r>
              <a:rPr lang="en-US" sz="1800" i="0" dirty="0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0" dirty="0" err="1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omoguc</a:t>
            </a:r>
            <a:r>
              <a:rPr lang="en-US" sz="1800" i="0" dirty="0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</a:t>
            </a:r>
            <a:r>
              <a:rPr lang="sr-Latn-RS" sz="1800" i="0" dirty="0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avaju </a:t>
            </a:r>
            <a:r>
              <a:rPr lang="en-US" sz="1800" i="0" dirty="0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en-US" sz="1800" i="0" dirty="0" err="1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kupcima</a:t>
            </a:r>
            <a:r>
              <a:rPr lang="en-US" sz="1800" i="0" dirty="0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0" dirty="0" err="1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ponudite</a:t>
            </a:r>
            <a:r>
              <a:rPr lang="en-US" sz="1800" i="0" dirty="0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0" dirty="0" err="1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nešto</a:t>
            </a:r>
            <a:r>
              <a:rPr lang="en-US" sz="1800" i="0" dirty="0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0" dirty="0" err="1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jedinstveno</a:t>
            </a:r>
            <a:r>
              <a:rPr lang="en-US" sz="1800" i="0" dirty="0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Latn-RS" sz="1800" i="0" dirty="0">
              <a:solidFill>
                <a:schemeClr val="tx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>
              <a:buClr>
                <a:srgbClr val="FF3399"/>
              </a:buClr>
              <a:buFont typeface="Wingdings" panose="05000000000000000000" pitchFamily="2" charset="2"/>
              <a:buChar char="Ø"/>
            </a:pPr>
            <a:r>
              <a:rPr lang="sr-Latn-RS" sz="1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lang="en-US" sz="1800" i="0" dirty="0" err="1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lj</a:t>
            </a:r>
            <a:r>
              <a:rPr lang="sr-Latn-RS" sz="1800" i="0" dirty="0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800" i="0" dirty="0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0" dirty="0" err="1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uslu</a:t>
            </a:r>
            <a:r>
              <a:rPr lang="sr-Latn-RS" sz="1800" i="0" dirty="0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1800" i="0" dirty="0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1800" i="0" dirty="0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klijentima</a:t>
            </a:r>
            <a:endParaRPr lang="en-US" sz="1800" i="0" dirty="0">
              <a:solidFill>
                <a:schemeClr val="tx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>
              <a:buClr>
                <a:srgbClr val="FF3399"/>
              </a:buClr>
              <a:buFont typeface="Wingdings" panose="05000000000000000000" pitchFamily="2" charset="2"/>
              <a:buChar char="Ø"/>
            </a:pPr>
            <a:r>
              <a:rPr lang="en-US" sz="1800" i="0" dirty="0" err="1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Dugoročno</a:t>
            </a:r>
            <a:r>
              <a:rPr lang="en-US" sz="1800" i="0" dirty="0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sz="1800" i="0" dirty="0" err="1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možete</a:t>
            </a:r>
            <a:r>
              <a:rPr lang="en-US" sz="1800" i="0" dirty="0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0" dirty="0" err="1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udovoljiti</a:t>
            </a:r>
            <a:r>
              <a:rPr lang="en-US" sz="1800" i="0" dirty="0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0" dirty="0" err="1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potrebama</a:t>
            </a:r>
            <a:r>
              <a:rPr lang="en-US" sz="1800" i="0" dirty="0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0" dirty="0" err="1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svojih</a:t>
            </a:r>
            <a:r>
              <a:rPr lang="en-US" sz="1800" i="0" dirty="0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0" dirty="0" err="1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kupaca</a:t>
            </a:r>
            <a:r>
              <a:rPr lang="en-US" sz="1800" i="0" dirty="0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0" dirty="0" err="1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ukoliko</a:t>
            </a:r>
            <a:r>
              <a:rPr lang="en-US" sz="1800" i="0" dirty="0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0" dirty="0" err="1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niste</a:t>
            </a:r>
            <a:r>
              <a:rPr lang="en-US" sz="1800" i="0" dirty="0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0" dirty="0" err="1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voljni</a:t>
            </a:r>
            <a:r>
              <a:rPr lang="en-US" sz="1800" i="0" dirty="0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1800" i="0" dirty="0" err="1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inovirate</a:t>
            </a:r>
            <a:r>
              <a:rPr lang="sr-Latn-RS" sz="1800" i="0" dirty="0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 da se transformišete</a:t>
            </a:r>
          </a:p>
          <a:p>
            <a:pPr algn="l" fontAlgn="base">
              <a:buClr>
                <a:srgbClr val="FF3399"/>
              </a:buClr>
              <a:buFont typeface="Wingdings" panose="05000000000000000000" pitchFamily="2" charset="2"/>
              <a:buChar char="Ø"/>
            </a:pPr>
            <a:r>
              <a:rPr lang="en-US" sz="1800" i="0" dirty="0" err="1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Inovacij</a:t>
            </a:r>
            <a:r>
              <a:rPr lang="sr-Latn-RS" sz="1800" i="0" dirty="0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800" i="0" dirty="0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0" dirty="0" err="1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privlač</a:t>
            </a:r>
            <a:r>
              <a:rPr lang="sr-Latn-RS" sz="1800" i="0" dirty="0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800" i="0" dirty="0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0" dirty="0" err="1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talente</a:t>
            </a:r>
            <a:endParaRPr lang="en-US" sz="1800" i="0" dirty="0">
              <a:solidFill>
                <a:schemeClr val="tx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>
              <a:buClr>
                <a:srgbClr val="FF3399"/>
              </a:buClr>
              <a:buFont typeface="Wingdings" panose="05000000000000000000" pitchFamily="2" charset="2"/>
              <a:buChar char="Ø"/>
            </a:pPr>
            <a:endParaRPr lang="sr-Latn-RS" sz="1800" i="0" dirty="0">
              <a:solidFill>
                <a:srgbClr val="6666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>
              <a:buClr>
                <a:srgbClr val="FF3399"/>
              </a:buClr>
              <a:buFont typeface="Wingdings" panose="05000000000000000000" pitchFamily="2" charset="2"/>
              <a:buChar char="Ø"/>
            </a:pPr>
            <a:endParaRPr lang="sr-Latn-RS" sz="1800" dirty="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fontAlgn="base">
              <a:buClr>
                <a:srgbClr val="FF3399"/>
              </a:buClr>
              <a:buNone/>
            </a:pPr>
            <a:endParaRPr lang="sr-Latn-RS" sz="1800" i="0" dirty="0">
              <a:solidFill>
                <a:srgbClr val="6666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fontAlgn="base">
              <a:buClr>
                <a:srgbClr val="FF3399"/>
              </a:buClr>
              <a:buNone/>
            </a:pPr>
            <a:endParaRPr lang="sr-Latn-RS" sz="1800" dirty="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fontAlgn="base">
              <a:buClr>
                <a:srgbClr val="FF3399"/>
              </a:buClr>
              <a:buNone/>
            </a:pPr>
            <a:r>
              <a:rPr lang="sr-Latn-RS" sz="1400" i="0" dirty="0">
                <a:solidFill>
                  <a:srgbClr val="0080C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Izvor: https://www.inc.com/gordon-tredgold/4-reasons-why-you-need-to-focus-on-innovation.html</a:t>
            </a:r>
            <a:endParaRPr lang="en-US" sz="1400" i="0" dirty="0">
              <a:solidFill>
                <a:srgbClr val="0080C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>
              <a:buClr>
                <a:srgbClr val="FF3399"/>
              </a:buClr>
              <a:buFont typeface="Wingdings" panose="05000000000000000000" pitchFamily="2" charset="2"/>
              <a:buChar char="Ø"/>
            </a:pPr>
            <a:endParaRPr lang="en-US" sz="1800" i="0" dirty="0">
              <a:solidFill>
                <a:srgbClr val="6666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270" name="Group 26">
            <a:extLst>
              <a:ext uri="{FF2B5EF4-FFF2-40B4-BE49-F238E27FC236}">
                <a16:creationId xmlns:a16="http://schemas.microsoft.com/office/drawing/2014/main" id="{AFF1831C-DE06-4DE6-94F6-0843F1350458}"/>
              </a:ext>
            </a:extLst>
          </p:cNvPr>
          <p:cNvGrpSpPr>
            <a:grpSpLocks/>
          </p:cNvGrpSpPr>
          <p:nvPr/>
        </p:nvGrpSpPr>
        <p:grpSpPr bwMode="auto">
          <a:xfrm>
            <a:off x="7048500" y="6186489"/>
            <a:ext cx="4191000" cy="484187"/>
            <a:chOff x="5524500" y="6186998"/>
            <a:chExt cx="4191000" cy="483039"/>
          </a:xfrm>
        </p:grpSpPr>
        <p:pic>
          <p:nvPicPr>
            <p:cNvPr id="11271" name="Picture 5">
              <a:extLst>
                <a:ext uri="{FF2B5EF4-FFF2-40B4-BE49-F238E27FC236}">
                  <a16:creationId xmlns:a16="http://schemas.microsoft.com/office/drawing/2014/main" id="{257D4629-727B-40A7-895F-9172FD1751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78" t="99030" r="15619" b="-66"/>
            <a:stretch>
              <a:fillRect/>
            </a:stretch>
          </p:blipFill>
          <p:spPr bwMode="auto">
            <a:xfrm flipV="1">
              <a:off x="6324600" y="6186998"/>
              <a:ext cx="2590800" cy="483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2" name="TextBox 2">
              <a:extLst>
                <a:ext uri="{FF2B5EF4-FFF2-40B4-BE49-F238E27FC236}">
                  <a16:creationId xmlns:a16="http://schemas.microsoft.com/office/drawing/2014/main" id="{F98FEF3E-E78E-4917-9864-6BF92EF620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24500" y="6228462"/>
              <a:ext cx="4191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r-Latn-RS" altLang="en-US" sz="2000" b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startech.org.rs</a:t>
              </a:r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B4EDF630-A524-4261-AA19-EFC334BFCF0C}"/>
              </a:ext>
            </a:extLst>
          </p:cNvPr>
          <p:cNvSpPr txBox="1">
            <a:spLocks/>
          </p:cNvSpPr>
          <p:nvPr/>
        </p:nvSpPr>
        <p:spPr>
          <a:xfrm>
            <a:off x="3552290" y="1194034"/>
            <a:ext cx="7985589" cy="609600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just"/>
            <a:r>
              <a:rPr lang="sr-Latn-RS" sz="2400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Zašto su inovacije i digitalna transformacija važne?</a:t>
            </a:r>
          </a:p>
        </p:txBody>
      </p:sp>
    </p:spTree>
    <p:extLst>
      <p:ext uri="{BB962C8B-B14F-4D97-AF65-F5344CB8AC3E}">
        <p14:creationId xmlns:p14="http://schemas.microsoft.com/office/powerpoint/2010/main" val="735248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68458EF-1586-4279-AC85-5C1FFAD1DB79}"/>
              </a:ext>
            </a:extLst>
          </p:cNvPr>
          <p:cNvSpPr/>
          <p:nvPr/>
        </p:nvSpPr>
        <p:spPr>
          <a:xfrm>
            <a:off x="5722705" y="4302183"/>
            <a:ext cx="6243528" cy="8053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Inovacije i digitalna transformacija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Statistički pokazatelji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915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4E5442-C652-4C90-A720-7BF575E22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1270" y="6356350"/>
            <a:ext cx="2743200" cy="365125"/>
          </a:xfrm>
        </p:spPr>
        <p:txBody>
          <a:bodyPr/>
          <a:lstStyle/>
          <a:p>
            <a:fld id="{0F7899C1-2C73-44D6-B5DF-230399EE6AEB}" type="slidenum">
              <a:rPr lang="en-US" smtClean="0"/>
              <a:t>13</a:t>
            </a:fld>
            <a:endParaRPr lang="en-US" dirty="0"/>
          </a:p>
        </p:txBody>
      </p:sp>
      <p:sp>
        <p:nvSpPr>
          <p:cNvPr id="8" name="Title 10">
            <a:extLst>
              <a:ext uri="{FF2B5EF4-FFF2-40B4-BE49-F238E27FC236}">
                <a16:creationId xmlns:a16="http://schemas.microsoft.com/office/drawing/2014/main" id="{572A0F60-3D5C-4A61-B2D0-00906F00D594}"/>
              </a:ext>
            </a:extLst>
          </p:cNvPr>
          <p:cNvSpPr txBox="1">
            <a:spLocks/>
          </p:cNvSpPr>
          <p:nvPr/>
        </p:nvSpPr>
        <p:spPr>
          <a:xfrm>
            <a:off x="621677" y="152786"/>
            <a:ext cx="10515600" cy="719730"/>
          </a:xfrm>
          <a:prstGeom prst="rect">
            <a:avLst/>
          </a:prstGeom>
        </p:spPr>
        <p:txBody>
          <a:bodyPr l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sr-Latn-R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Inovativna privredna aktivnost u Srbiji</a:t>
            </a:r>
            <a:endParaRPr lang="en-US" sz="3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2D3B6E9B-8C58-4634-8FD2-0C98A28BF2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0089689"/>
              </p:ext>
            </p:extLst>
          </p:nvPr>
        </p:nvGraphicFramePr>
        <p:xfrm>
          <a:off x="5900171" y="4319168"/>
          <a:ext cx="5745337" cy="2310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A7A3E02C-9F3E-4C0C-98FB-10A0A0A0C39B}"/>
              </a:ext>
            </a:extLst>
          </p:cNvPr>
          <p:cNvSpPr txBox="1"/>
          <p:nvPr/>
        </p:nvSpPr>
        <p:spPr>
          <a:xfrm>
            <a:off x="6096000" y="3970624"/>
            <a:ext cx="57556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rgbClr val="FF006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Struktura prihoda poslovnih subjekata inovatora</a:t>
            </a:r>
            <a:r>
              <a:rPr lang="sr-Latn-RS" sz="1400" b="1" dirty="0">
                <a:solidFill>
                  <a:srgbClr val="FF006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RZS </a:t>
            </a:r>
            <a:r>
              <a:rPr lang="it-IT" sz="1400" b="1" dirty="0">
                <a:solidFill>
                  <a:srgbClr val="FF006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2016-2018</a:t>
            </a:r>
            <a:r>
              <a:rPr lang="sr-Latn-RS" sz="1400" b="1" dirty="0">
                <a:solidFill>
                  <a:srgbClr val="FF006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r>
              <a:rPr lang="it-IT" sz="1400" b="1" dirty="0">
                <a:solidFill>
                  <a:srgbClr val="FF006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n-US" sz="1400" b="1" dirty="0">
              <a:solidFill>
                <a:srgbClr val="FF0066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7BF04B-99F2-4CB5-87B7-AA59F875FC4C}"/>
              </a:ext>
            </a:extLst>
          </p:cNvPr>
          <p:cNvCxnSpPr>
            <a:cxnSpLocks/>
          </p:cNvCxnSpPr>
          <p:nvPr/>
        </p:nvCxnSpPr>
        <p:spPr>
          <a:xfrm>
            <a:off x="5981700" y="1265590"/>
            <a:ext cx="0" cy="510028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71A4A5A-01B0-43DC-B3B9-18E9FD6627FB}"/>
              </a:ext>
            </a:extLst>
          </p:cNvPr>
          <p:cNvSpPr txBox="1"/>
          <p:nvPr/>
        </p:nvSpPr>
        <p:spPr>
          <a:xfrm>
            <a:off x="6427572" y="1277393"/>
            <a:ext cx="49452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sr-Latn-RS" sz="1600" b="1" dirty="0">
                <a:solidFill>
                  <a:srgbClr val="FF006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Inovacije po sektorima</a:t>
            </a:r>
            <a:r>
              <a:rPr lang="sr-Latn-RS" sz="1600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sektor</a:t>
            </a:r>
            <a:r>
              <a: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visokog</a:t>
            </a:r>
            <a:r>
              <a: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obrazovanja</a:t>
            </a:r>
            <a:r>
              <a:rPr lang="sr-Latn-RS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(38,9%),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Latn-RS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nefinansijski sektor - privreda (38,5%),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Latn-RS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sektor države (19,1%)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Latn-RS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neprofitni sektor </a:t>
            </a:r>
            <a:r>
              <a:rPr lang="sr-Latn-RS" sz="1600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(3,5%).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D28FEC-5561-4FF7-97E1-496C844580A5}"/>
              </a:ext>
            </a:extLst>
          </p:cNvPr>
          <p:cNvSpPr txBox="1"/>
          <p:nvPr/>
        </p:nvSpPr>
        <p:spPr>
          <a:xfrm>
            <a:off x="6427572" y="2618401"/>
            <a:ext cx="535485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1600" b="1" dirty="0">
                <a:solidFill>
                  <a:srgbClr val="FF006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n-US" sz="1600" b="1" dirty="0" err="1">
                <a:solidFill>
                  <a:srgbClr val="FF006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novacij</a:t>
            </a:r>
            <a:r>
              <a:rPr lang="sr-Latn-RS" sz="1600" b="1" dirty="0">
                <a:solidFill>
                  <a:srgbClr val="FF0066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n-US" sz="1600" b="1" dirty="0">
                <a:solidFill>
                  <a:srgbClr val="FF006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po </a:t>
            </a:r>
            <a:r>
              <a:rPr lang="en-US" sz="1600" b="1" dirty="0" err="1">
                <a:solidFill>
                  <a:srgbClr val="FF006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delatnosti</a:t>
            </a:r>
            <a:r>
              <a:rPr lang="sr-Latn-RS" sz="1600" b="1" dirty="0">
                <a:solidFill>
                  <a:srgbClr val="FF006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n-US" sz="16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nformisanje</a:t>
            </a:r>
            <a:r>
              <a: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i </a:t>
            </a:r>
            <a:r>
              <a:rPr lang="en-US" sz="16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komunikacije</a:t>
            </a:r>
            <a:r>
              <a: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</a:t>
            </a:r>
            <a:r>
              <a:rPr lang="sr-Cyrl-RS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61,3</a:t>
            </a:r>
            <a:r>
              <a: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%)</a:t>
            </a:r>
            <a:endParaRPr lang="sr-Latn-RS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prerađivačk</a:t>
            </a:r>
            <a:r>
              <a:rPr lang="sr-Latn-RS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industrij</a:t>
            </a:r>
            <a:r>
              <a:rPr lang="sr-Latn-RS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 </a:t>
            </a:r>
            <a:r>
              <a: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(58</a:t>
            </a:r>
            <a:r>
              <a:rPr lang="sr-Cyrl-RS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2</a:t>
            </a:r>
            <a:r>
              <a: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%)</a:t>
            </a:r>
            <a:endParaRPr lang="sr-Latn-RS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snabdevanje</a:t>
            </a:r>
            <a:r>
              <a: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električnom</a:t>
            </a:r>
            <a:r>
              <a: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energijom</a:t>
            </a:r>
            <a:r>
              <a: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6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gasom</a:t>
            </a:r>
            <a:r>
              <a: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parom</a:t>
            </a:r>
            <a:r>
              <a: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r-Latn-RS" sz="1600" dirty="0">
                <a:latin typeface="Arial" panose="020B0604020202020204" pitchFamily="34" charset="0"/>
                <a:ea typeface="Arial" panose="020B0604020202020204" pitchFamily="34" charset="0"/>
              </a:rPr>
              <a:t>(</a:t>
            </a:r>
            <a:r>
              <a: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21,3%</a:t>
            </a:r>
            <a:r>
              <a:rPr lang="sr-Latn-RS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)</a:t>
            </a:r>
            <a:endParaRPr lang="en-US" sz="1600" dirty="0"/>
          </a:p>
        </p:txBody>
      </p:sp>
      <p:pic>
        <p:nvPicPr>
          <p:cNvPr id="15" name="Picture 2" descr="Related image">
            <a:extLst>
              <a:ext uri="{FF2B5EF4-FFF2-40B4-BE49-F238E27FC236}">
                <a16:creationId xmlns:a16="http://schemas.microsoft.com/office/drawing/2014/main" id="{068948B0-DF75-421F-B3E4-48D98F3458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7" b="7832"/>
          <a:stretch/>
        </p:blipFill>
        <p:spPr bwMode="auto">
          <a:xfrm>
            <a:off x="10962365" y="1221252"/>
            <a:ext cx="527579" cy="534972"/>
          </a:xfrm>
          <a:prstGeom prst="rect">
            <a:avLst/>
          </a:prstGeom>
          <a:solidFill>
            <a:srgbClr val="404040"/>
          </a:solidFill>
          <a:ln>
            <a:noFill/>
          </a:ln>
        </p:spPr>
      </p:pic>
      <p:pic>
        <p:nvPicPr>
          <p:cNvPr id="16" name="Graphic 15" descr="Graduation cap">
            <a:extLst>
              <a:ext uri="{FF2B5EF4-FFF2-40B4-BE49-F238E27FC236}">
                <a16:creationId xmlns:a16="http://schemas.microsoft.com/office/drawing/2014/main" id="{97D4B4DD-0370-4448-A08A-981F020D928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6737" y="1785426"/>
            <a:ext cx="650302" cy="650302"/>
          </a:xfrm>
          <a:prstGeom prst="rect">
            <a:avLst/>
          </a:prstGeom>
        </p:spPr>
      </p:pic>
      <p:pic>
        <p:nvPicPr>
          <p:cNvPr id="18" name="Picture 14" descr="Image result for wallet icon">
            <a:extLst>
              <a:ext uri="{FF2B5EF4-FFF2-40B4-BE49-F238E27FC236}">
                <a16:creationId xmlns:a16="http://schemas.microsoft.com/office/drawing/2014/main" id="{EE5F1FD8-3A32-4B26-90E8-F7109BC8B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288" y="2378802"/>
            <a:ext cx="487585" cy="48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EB7E271-9D62-4578-B8A9-A431255AD1E2}"/>
              </a:ext>
            </a:extLst>
          </p:cNvPr>
          <p:cNvSpPr txBox="1"/>
          <p:nvPr/>
        </p:nvSpPr>
        <p:spPr>
          <a:xfrm>
            <a:off x="440721" y="2034881"/>
            <a:ext cx="5468772" cy="34394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r-Latn-R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RZS (2016 – 2018):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učešće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poslovnih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subjekata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bar 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jednom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od 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navedenih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vrsta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inovacija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iznosi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50,2%. </a:t>
            </a:r>
            <a:endParaRPr lang="sr-Latn-R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Ključni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faktor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za 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inovativne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aktivnosti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sr-Latn-R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 </a:t>
            </a:r>
            <a:r>
              <a:rPr lang="en-US" sz="1600" b="1" dirty="0" err="1">
                <a:solidFill>
                  <a:srgbClr val="0080C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veličina</a:t>
            </a:r>
            <a:r>
              <a:rPr lang="en-US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tog 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subjekta</a:t>
            </a:r>
            <a:r>
              <a:rPr lang="sr-Latn-R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i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novativno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je 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više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od  69% 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velikih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oko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62% 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srednjih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dok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je 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malih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poslovnih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subjekata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nešto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više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od  47%. </a:t>
            </a:r>
            <a:endParaRPr lang="sr-Latn-R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Inovativne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aktivnosti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zastupljenije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kod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poslovnih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subjekata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koji  se 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bave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1600" b="1" dirty="0" err="1">
                <a:solidFill>
                  <a:srgbClr val="0080C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proizvodnjom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gde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je 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inovacije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uvelo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više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od 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polovine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subjekata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dok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je 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kod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uslužnih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delatnosti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inovacije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uvelo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manje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od  50% 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poslovnih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subjekata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9463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C6AA97-D9D0-4511-96ED-81C08C1FD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1270" y="6356350"/>
            <a:ext cx="2743200" cy="365125"/>
          </a:xfrm>
        </p:spPr>
        <p:txBody>
          <a:bodyPr/>
          <a:lstStyle/>
          <a:p>
            <a:fld id="{0F7899C1-2C73-44D6-B5DF-230399EE6AEB}" type="slidenum">
              <a:rPr lang="en-US" smtClean="0"/>
              <a:t>14</a:t>
            </a:fld>
            <a:endParaRPr lang="en-US" dirty="0"/>
          </a:p>
        </p:txBody>
      </p:sp>
      <p:sp>
        <p:nvSpPr>
          <p:cNvPr id="12" name="Title 10">
            <a:extLst>
              <a:ext uri="{FF2B5EF4-FFF2-40B4-BE49-F238E27FC236}">
                <a16:creationId xmlns:a16="http://schemas.microsoft.com/office/drawing/2014/main" id="{D940FD58-EF42-4121-8BA0-B544AB3CA415}"/>
              </a:ext>
            </a:extLst>
          </p:cNvPr>
          <p:cNvSpPr txBox="1">
            <a:spLocks/>
          </p:cNvSpPr>
          <p:nvPr/>
        </p:nvSpPr>
        <p:spPr>
          <a:xfrm>
            <a:off x="665079" y="136525"/>
            <a:ext cx="10515600" cy="719730"/>
          </a:xfrm>
          <a:prstGeom prst="rect">
            <a:avLst/>
          </a:prstGeom>
        </p:spPr>
        <p:txBody>
          <a:bodyPr l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sr-Latn-R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Finansiranje istraživanja i razvoja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5A7C17-F680-49FB-8F57-7E58B6B743CA}"/>
              </a:ext>
            </a:extLst>
          </p:cNvPr>
          <p:cNvSpPr txBox="1"/>
          <p:nvPr/>
        </p:nvSpPr>
        <p:spPr>
          <a:xfrm>
            <a:off x="665079" y="3577134"/>
            <a:ext cx="111757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sr-Latn-RS" b="1" dirty="0">
                <a:solidFill>
                  <a:srgbClr val="FF0066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sr-Latn-RS" b="1" dirty="0">
                <a:solidFill>
                  <a:srgbClr val="FF006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ovećanje budžeta za R</a:t>
            </a:r>
            <a:r>
              <a:rPr lang="en-US" b="1" dirty="0">
                <a:solidFill>
                  <a:srgbClr val="FF0066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&amp;D</a:t>
            </a:r>
            <a:r>
              <a:rPr lang="sr-Latn-RS" b="1" dirty="0">
                <a:solidFill>
                  <a:srgbClr val="FF0066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Latn-R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Budžet Republike </a:t>
            </a:r>
            <a:r>
              <a:rPr lang="sr-Latn-R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Srbije se svake godine značajnije povećava u sferi inovacija: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sr-Latn-R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2017. 100 miliona dinara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sr-Latn-R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2020. 952 miliona dinara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6F699D-918B-4C7A-8576-E2F5B658340D}"/>
              </a:ext>
            </a:extLst>
          </p:cNvPr>
          <p:cNvSpPr txBox="1"/>
          <p:nvPr/>
        </p:nvSpPr>
        <p:spPr>
          <a:xfrm>
            <a:off x="731754" y="1127713"/>
            <a:ext cx="105156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sr-Latn-RS" b="1" dirty="0">
                <a:solidFill>
                  <a:srgbClr val="FF0066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n-US" b="1" dirty="0" err="1">
                <a:solidFill>
                  <a:srgbClr val="FF006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laganj</a:t>
            </a:r>
            <a:r>
              <a:rPr lang="sr-Latn-RS" b="1" dirty="0">
                <a:solidFill>
                  <a:srgbClr val="FF006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 </a:t>
            </a:r>
            <a:r>
              <a:rPr lang="en-US" b="1" dirty="0">
                <a:solidFill>
                  <a:srgbClr val="FF006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u </a:t>
            </a:r>
            <a:r>
              <a:rPr lang="en-US" b="1" dirty="0" err="1">
                <a:solidFill>
                  <a:srgbClr val="FF006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istraživanje</a:t>
            </a:r>
            <a:r>
              <a:rPr lang="en-US" b="1" dirty="0">
                <a:solidFill>
                  <a:srgbClr val="FF006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6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n-US" b="1" dirty="0">
                <a:solidFill>
                  <a:srgbClr val="FF006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6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razvoj</a:t>
            </a:r>
            <a:r>
              <a:rPr lang="sr-Latn-RS" b="1" dirty="0">
                <a:solidFill>
                  <a:srgbClr val="FF006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:</a:t>
            </a:r>
          </a:p>
          <a:p>
            <a:pPr algn="just"/>
            <a:endParaRPr lang="sr-Latn-RS" b="1" dirty="0">
              <a:solidFill>
                <a:srgbClr val="FF0066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Latn-RS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 </a:t>
            </a:r>
            <a:r>
              <a:rPr lang="en-US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Srbiji</a:t>
            </a:r>
            <a:r>
              <a:rPr lang="en-US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r-Latn-RS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- </a:t>
            </a:r>
            <a:r>
              <a:rPr lang="en-US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0,8</a:t>
            </a:r>
            <a:r>
              <a:rPr lang="sr-Cyrl-RS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9</a:t>
            </a:r>
            <a:r>
              <a:rPr lang="en-US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% u </a:t>
            </a:r>
            <a:r>
              <a:rPr lang="en-US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društvenom</a:t>
            </a:r>
            <a:r>
              <a:rPr lang="en-US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proizvodu</a:t>
            </a:r>
            <a:r>
              <a:rPr lang="en-US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(BDP) u 2019. </a:t>
            </a:r>
            <a:r>
              <a:rPr lang="en-US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godini</a:t>
            </a:r>
            <a:r>
              <a:rPr lang="sr-Latn-RS" dirty="0"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sr-Latn-RS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Latn-RS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n-US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rosek</a:t>
            </a:r>
            <a:r>
              <a:rPr lang="en-US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E</a:t>
            </a:r>
            <a:r>
              <a:rPr lang="sr-Latn-RS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vropske unije - </a:t>
            </a:r>
            <a:r>
              <a:rPr lang="en-US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2,1</a:t>
            </a:r>
            <a:r>
              <a:rPr lang="sr-Cyrl-RS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9</a:t>
            </a:r>
            <a:r>
              <a:rPr lang="en-US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%</a:t>
            </a:r>
            <a:r>
              <a:rPr lang="sr-Latn-RS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Latn-RS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n-US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tandard</a:t>
            </a:r>
            <a:r>
              <a:rPr lang="en-US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predviđen</a:t>
            </a:r>
            <a:r>
              <a:rPr lang="en-US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Lisabonskom</a:t>
            </a:r>
            <a:r>
              <a:rPr lang="en-US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konvencijom</a:t>
            </a:r>
            <a:r>
              <a:rPr lang="en-US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r-Latn-RS" dirty="0">
                <a:latin typeface="Arial" panose="020B0604020202020204" pitchFamily="34" charset="0"/>
                <a:ea typeface="Arial" panose="020B0604020202020204" pitchFamily="34" charset="0"/>
              </a:rPr>
              <a:t>-</a:t>
            </a:r>
            <a:r>
              <a:rPr lang="sr-Latn-RS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3%</a:t>
            </a:r>
            <a:r>
              <a:rPr lang="sr-Latn-RS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Latn-R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Učešće privatnog sektora u ulaganjima u istraživanje i razvoj je takođe jako nisko (0,36% BDP-a), i čini polovinu od onoga što ulaže privatni sektor u novim članicama EU, i četvrtinu ulaganja privatnog sektora u EU.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37E7D9-A9E0-4F30-BEE5-9438F9897180}"/>
              </a:ext>
            </a:extLst>
          </p:cNvPr>
          <p:cNvSpPr txBox="1"/>
          <p:nvPr/>
        </p:nvSpPr>
        <p:spPr>
          <a:xfrm>
            <a:off x="665079" y="5222557"/>
            <a:ext cx="1034621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sr-Latn-RS" b="1" dirty="0">
                <a:solidFill>
                  <a:srgbClr val="FF0066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Novi </a:t>
            </a:r>
            <a:r>
              <a:rPr lang="it-IT" b="1" dirty="0">
                <a:solidFill>
                  <a:srgbClr val="FF006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obli</a:t>
            </a:r>
            <a:r>
              <a:rPr lang="sr-Latn-RS" b="1" dirty="0">
                <a:solidFill>
                  <a:srgbClr val="FF006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ci</a:t>
            </a:r>
            <a:r>
              <a:rPr lang="it-IT" b="1" dirty="0">
                <a:solidFill>
                  <a:srgbClr val="FF006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poresk</a:t>
            </a:r>
            <a:r>
              <a:rPr lang="sr-Latn-RS" b="1" dirty="0">
                <a:solidFill>
                  <a:srgbClr val="FF006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ih</a:t>
            </a:r>
            <a:r>
              <a:rPr lang="it-IT" b="1" dirty="0">
                <a:solidFill>
                  <a:srgbClr val="FF006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olakšic</a:t>
            </a:r>
            <a:r>
              <a:rPr lang="sr-Latn-RS" b="1" dirty="0">
                <a:solidFill>
                  <a:srgbClr val="FF006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 </a:t>
            </a:r>
            <a:r>
              <a:rPr lang="it-IT" b="1" dirty="0">
                <a:solidFill>
                  <a:srgbClr val="FF006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za investiranje u istraživanje i razvoj za privredna društva</a:t>
            </a:r>
            <a:r>
              <a:rPr lang="sr-Latn-RS" b="1" dirty="0">
                <a:solidFill>
                  <a:srgbClr val="FF006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</a:t>
            </a:r>
            <a:r>
              <a:rPr lang="sr-Latn-RS" dirty="0">
                <a:latin typeface="Arial" panose="020B0604020202020204" pitchFamily="34" charset="0"/>
                <a:ea typeface="Arial" panose="020B0604020202020204" pitchFamily="34" charset="0"/>
              </a:rPr>
              <a:t>Olakšice za </a:t>
            </a:r>
            <a:r>
              <a:rPr lang="it-IT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investicije </a:t>
            </a:r>
            <a:r>
              <a:rPr lang="sr-Latn-RS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 projekte</a:t>
            </a:r>
            <a:r>
              <a:rPr lang="it-IT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koji uključuju naučno-istraživačke organizacije</a:t>
            </a:r>
            <a:r>
              <a:rPr lang="sr-Latn-RS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it-IT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R&amp;D odbitak,</a:t>
            </a:r>
            <a:r>
              <a:rPr lang="sr-Latn-RS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ip Box, o</a:t>
            </a:r>
            <a:r>
              <a:rPr lang="it-IT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slob</a:t>
            </a:r>
            <a:r>
              <a:rPr lang="sr-Latn-RS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it-IT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đ</a:t>
            </a:r>
            <a:r>
              <a:rPr lang="sr-Latn-RS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anje </a:t>
            </a:r>
            <a:r>
              <a:rPr lang="it-IT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od plaćanja poreza i doprinosa na zarade </a:t>
            </a:r>
            <a:r>
              <a:rPr lang="sr-Latn-RS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za novoosnovana privredna društva, p</a:t>
            </a:r>
            <a:r>
              <a:rPr lang="it-IT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rav</a:t>
            </a:r>
            <a:r>
              <a:rPr lang="sr-Latn-RS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 </a:t>
            </a:r>
            <a:r>
              <a:rPr lang="it-IT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na poreski kredit do 30% izvršenog ulaganja</a:t>
            </a:r>
            <a:r>
              <a:rPr lang="sr-Latn-RS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itd.</a:t>
            </a:r>
          </a:p>
          <a:p>
            <a:pPr algn="just"/>
            <a:r>
              <a:rPr lang="sr-Latn-RS" dirty="0">
                <a:solidFill>
                  <a:srgbClr val="595959"/>
                </a:solidFill>
                <a:latin typeface="Arial" panose="020B0604020202020204" pitchFamily="34" charset="0"/>
              </a:rPr>
              <a:t>Više na: </a:t>
            </a:r>
            <a:r>
              <a:rPr lang="sr-Latn-RS" dirty="0">
                <a:solidFill>
                  <a:srgbClr val="595959"/>
                </a:solidFill>
                <a:latin typeface="Arial" panose="020B0604020202020204" pitchFamily="34" charset="0"/>
                <a:hlinkClick r:id="rId2"/>
              </a:rPr>
              <a:t>https://inovacije.srbijastvara.rs/</a:t>
            </a:r>
            <a:r>
              <a:rPr lang="sr-Latn-RS" dirty="0">
                <a:solidFill>
                  <a:srgbClr val="595959"/>
                </a:solidFill>
                <a:latin typeface="Arial" panose="020B060402020202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692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C6AA97-D9D0-4511-96ED-81C08C1FD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1270" y="6356350"/>
            <a:ext cx="2743200" cy="365125"/>
          </a:xfrm>
        </p:spPr>
        <p:txBody>
          <a:bodyPr/>
          <a:lstStyle/>
          <a:p>
            <a:fld id="{0F7899C1-2C73-44D6-B5DF-230399EE6AEB}" type="slidenum">
              <a:rPr lang="en-US" smtClean="0"/>
              <a:t>15</a:t>
            </a:fld>
            <a:endParaRPr lang="en-US" dirty="0"/>
          </a:p>
        </p:txBody>
      </p:sp>
      <p:sp>
        <p:nvSpPr>
          <p:cNvPr id="12" name="Title 10">
            <a:extLst>
              <a:ext uri="{FF2B5EF4-FFF2-40B4-BE49-F238E27FC236}">
                <a16:creationId xmlns:a16="http://schemas.microsoft.com/office/drawing/2014/main" id="{D940FD58-EF42-4121-8BA0-B544AB3CA415}"/>
              </a:ext>
            </a:extLst>
          </p:cNvPr>
          <p:cNvSpPr txBox="1">
            <a:spLocks/>
          </p:cNvSpPr>
          <p:nvPr/>
        </p:nvSpPr>
        <p:spPr>
          <a:xfrm>
            <a:off x="629218" y="159344"/>
            <a:ext cx="10515600" cy="719730"/>
          </a:xfrm>
          <a:prstGeom prst="rect">
            <a:avLst/>
          </a:prstGeom>
        </p:spPr>
        <p:txBody>
          <a:bodyPr l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sr-Latn-R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Istraživački sistem u Srbiji</a:t>
            </a:r>
            <a:endParaRPr lang="en-US" sz="3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61B5B4-24E3-4621-AE9B-4AD4667EA602}"/>
              </a:ext>
            </a:extLst>
          </p:cNvPr>
          <p:cNvSpPr txBox="1"/>
          <p:nvPr/>
        </p:nvSpPr>
        <p:spPr>
          <a:xfrm>
            <a:off x="372043" y="1203043"/>
            <a:ext cx="1115556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Latn-R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straživački</a:t>
            </a:r>
            <a:r>
              <a:rPr lang="en-US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potencijal</a:t>
            </a:r>
            <a:r>
              <a:rPr lang="en-US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koncentrisan</a:t>
            </a:r>
            <a:r>
              <a:rPr lang="en-US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visokom</a:t>
            </a:r>
            <a:r>
              <a:rPr lang="en-US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obrazovanju</a:t>
            </a:r>
            <a:r>
              <a:rPr lang="en-US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72%</a:t>
            </a:r>
            <a:r>
              <a:rPr lang="sr-Latn-R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sr-Latn-RS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EU 40%</a:t>
            </a:r>
            <a:r>
              <a:rPr lang="en-US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potom</a:t>
            </a:r>
            <a:r>
              <a:rPr lang="en-US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dr</a:t>
            </a:r>
            <a:r>
              <a:rPr lang="sr-Latn-R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ž</a:t>
            </a:r>
            <a:r>
              <a:rPr lang="en-US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avnim</a:t>
            </a:r>
            <a:r>
              <a:rPr lang="en-US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institutima</a:t>
            </a:r>
            <a:r>
              <a:rPr lang="en-US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26% (EU 12%),</a:t>
            </a:r>
            <a:r>
              <a:rPr lang="en-US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dok</a:t>
            </a:r>
            <a:r>
              <a:rPr lang="en-US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privredi</a:t>
            </a:r>
            <a:r>
              <a:rPr lang="en-US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radi</a:t>
            </a:r>
            <a:r>
              <a:rPr lang="en-US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n-US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istraživača</a:t>
            </a:r>
            <a:r>
              <a:rPr lang="sr-Latn-RS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(EU 46%)</a:t>
            </a:r>
          </a:p>
          <a:p>
            <a:pPr algn="r"/>
            <a:r>
              <a:rPr lang="sr-Latn-RS" sz="1400" dirty="0">
                <a:solidFill>
                  <a:srgbClr val="FF339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Izvor: </a:t>
            </a:r>
            <a:r>
              <a:rPr lang="en-US" sz="1400" dirty="0" err="1">
                <a:solidFill>
                  <a:srgbClr val="FF339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Evropa</a:t>
            </a:r>
            <a:r>
              <a:rPr lang="en-US" sz="1400" dirty="0">
                <a:solidFill>
                  <a:srgbClr val="FF339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2020</a:t>
            </a:r>
            <a:endParaRPr lang="en-US" sz="1400" dirty="0">
              <a:solidFill>
                <a:srgbClr val="FF3399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Obim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istraživačke populacije</a:t>
            </a:r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duplo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manji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proseka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EU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iako ukupan broj istraživača beleži stalni rast</a:t>
            </a:r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r-Latn-RS" sz="16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845C3984-B5B9-492E-A85A-E4870E8CF4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7898770"/>
              </p:ext>
            </p:extLst>
          </p:nvPr>
        </p:nvGraphicFramePr>
        <p:xfrm>
          <a:off x="1554045" y="2961407"/>
          <a:ext cx="8665945" cy="2243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CBB07CCD-9F74-4F26-A6FF-3C284685D0F2}"/>
              </a:ext>
            </a:extLst>
          </p:cNvPr>
          <p:cNvSpPr txBox="1"/>
          <p:nvPr/>
        </p:nvSpPr>
        <p:spPr>
          <a:xfrm>
            <a:off x="1538571" y="5441919"/>
            <a:ext cx="911485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Broj istraživača u Republici Srbiji i Evropskoj uniji na hiljadu stanovnika u periodu 2008–2019.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96890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C6AA97-D9D0-4511-96ED-81C08C1FD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1270" y="6356350"/>
            <a:ext cx="2743200" cy="365125"/>
          </a:xfrm>
        </p:spPr>
        <p:txBody>
          <a:bodyPr/>
          <a:lstStyle/>
          <a:p>
            <a:fld id="{0F7899C1-2C73-44D6-B5DF-230399EE6AEB}" type="slidenum">
              <a:rPr lang="en-US" smtClean="0"/>
              <a:t>16</a:t>
            </a:fld>
            <a:endParaRPr lang="en-US" dirty="0"/>
          </a:p>
        </p:txBody>
      </p:sp>
      <p:sp>
        <p:nvSpPr>
          <p:cNvPr id="12" name="Title 10">
            <a:extLst>
              <a:ext uri="{FF2B5EF4-FFF2-40B4-BE49-F238E27FC236}">
                <a16:creationId xmlns:a16="http://schemas.microsoft.com/office/drawing/2014/main" id="{D940FD58-EF42-4121-8BA0-B544AB3CA415}"/>
              </a:ext>
            </a:extLst>
          </p:cNvPr>
          <p:cNvSpPr txBox="1">
            <a:spLocks/>
          </p:cNvSpPr>
          <p:nvPr/>
        </p:nvSpPr>
        <p:spPr>
          <a:xfrm>
            <a:off x="524443" y="209247"/>
            <a:ext cx="10705532" cy="584775"/>
          </a:xfrm>
          <a:prstGeom prst="rect">
            <a:avLst/>
          </a:prstGeom>
        </p:spPr>
        <p:txBody>
          <a:bodyPr l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sr-Latn-R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Zaštita intelektualne svojine</a:t>
            </a:r>
            <a:endParaRPr lang="en-US" sz="3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F4E444-9CD5-4EC3-9C6E-A3315F93B20C}"/>
              </a:ext>
            </a:extLst>
          </p:cNvPr>
          <p:cNvCxnSpPr>
            <a:cxnSpLocks/>
          </p:cNvCxnSpPr>
          <p:nvPr/>
        </p:nvCxnSpPr>
        <p:spPr>
          <a:xfrm>
            <a:off x="6200775" y="1157074"/>
            <a:ext cx="0" cy="538183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1CE5EE7F-19F9-4306-99D6-0C6D861F9786}"/>
              </a:ext>
            </a:extLst>
          </p:cNvPr>
          <p:cNvSpPr txBox="1"/>
          <p:nvPr/>
        </p:nvSpPr>
        <p:spPr>
          <a:xfrm>
            <a:off x="278035" y="1034302"/>
            <a:ext cx="5922737" cy="1927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sr-Latn-RS" sz="16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1. Prava industrijske svojine: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sr-Latn-R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it-IT" sz="1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pronalazačko pravo </a:t>
            </a:r>
            <a:r>
              <a:rPr lang="sr-Latn-RS" sz="1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it-IT" sz="1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patenti</a:t>
            </a:r>
            <a:r>
              <a:rPr lang="sr-Latn-RS" sz="1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it-IT" sz="1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pravo znakova razlikovanja </a:t>
            </a:r>
            <a:r>
              <a:rPr lang="sr-Latn-RS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it-IT" sz="1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žigovi</a:t>
            </a:r>
            <a:r>
              <a:rPr lang="sr-Latn-RS" sz="1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1600" dirty="0">
              <a:effectLst/>
              <a:latin typeface="Arial" panose="020B0604020202020204" pitchFamily="34" charset="0"/>
              <a:ea typeface="Courier New" panose="02070309020205020404" pitchFamily="49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it-IT" sz="1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pravo konkurencije</a:t>
            </a:r>
            <a:r>
              <a:rPr lang="sr-Latn-RS" sz="1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it-IT" sz="1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suzbijanje nelojalne konkurencije.</a:t>
            </a:r>
            <a:endParaRPr lang="sr-Latn-RS" sz="16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7000"/>
              </a:lnSpc>
              <a:spcAft>
                <a:spcPts val="800"/>
              </a:spcAft>
            </a:pPr>
            <a:r>
              <a:rPr lang="sr-Latn-RS" sz="1600" b="1" dirty="0">
                <a:solidFill>
                  <a:srgbClr val="FF0066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2. Autorsko i srodna prava </a:t>
            </a:r>
            <a:r>
              <a:rPr lang="sr-Latn-RS" sz="1600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– računarski program/softver</a:t>
            </a:r>
            <a:endParaRPr lang="en-US" sz="1600" dirty="0">
              <a:effectLst/>
              <a:latin typeface="Arial" panose="020B0604020202020204" pitchFamily="34" charset="0"/>
              <a:ea typeface="Courier New" panose="02070309020205020404" pitchFamily="49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67076F-8BA2-4C74-B3E0-FDA8A8B3246B}"/>
              </a:ext>
            </a:extLst>
          </p:cNvPr>
          <p:cNvSpPr txBox="1"/>
          <p:nvPr/>
        </p:nvSpPr>
        <p:spPr>
          <a:xfrm>
            <a:off x="6686550" y="1338070"/>
            <a:ext cx="49339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Latn-RS" sz="16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Hemofarm, Metalac Posuđe, RT-RK, TIM-ING Centar </a:t>
            </a:r>
            <a:r>
              <a:rPr lang="sr-Latn-RS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firme koje štite i upravljaju intelektualnom svojinom. </a:t>
            </a:r>
            <a:endParaRPr lang="sr-Latn-RS" sz="1600" dirty="0">
              <a:solidFill>
                <a:srgbClr val="595959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8EE60A-4E8A-495D-B266-7936F9314573}"/>
              </a:ext>
            </a:extLst>
          </p:cNvPr>
          <p:cNvSpPr txBox="1"/>
          <p:nvPr/>
        </p:nvSpPr>
        <p:spPr>
          <a:xfrm>
            <a:off x="6673944" y="2357933"/>
            <a:ext cx="49339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Latn-RS" sz="1600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Kompanije koje imaju </a:t>
            </a:r>
            <a:r>
              <a:rPr lang="en-US" sz="1600" dirty="0" err="1">
                <a:solidFill>
                  <a:srgbClr val="59595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dugu</a:t>
            </a:r>
            <a:r>
              <a:rPr lang="en-US" sz="1600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59595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tradiciju</a:t>
            </a:r>
            <a:r>
              <a:rPr lang="en-US" sz="1600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59595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zaštite</a:t>
            </a:r>
            <a:r>
              <a:rPr lang="en-US" sz="1600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59595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n-US" sz="1600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59595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veliki</a:t>
            </a:r>
            <a:r>
              <a:rPr lang="en-US" sz="1600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59595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broj</a:t>
            </a:r>
            <a:r>
              <a:rPr lang="en-US" sz="1600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59595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žigova</a:t>
            </a:r>
            <a:r>
              <a:rPr lang="sr-Latn-RS" sz="1600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:</a:t>
            </a:r>
            <a:r>
              <a:rPr lang="en-US" sz="1600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Galenika</a:t>
            </a:r>
            <a:r>
              <a:rPr lang="en-US" sz="16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6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Soko</a:t>
            </a:r>
            <a:r>
              <a:rPr lang="en-US" sz="16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Štark</a:t>
            </a:r>
            <a:r>
              <a:rPr lang="en-US" sz="16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6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Pionir</a:t>
            </a:r>
            <a:r>
              <a:rPr lang="en-US" sz="16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Bambi, Jafa </a:t>
            </a:r>
            <a:r>
              <a:rPr lang="en-US" sz="16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Crvenka</a:t>
            </a:r>
            <a:r>
              <a:rPr lang="en-US" sz="16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Henkel</a:t>
            </a:r>
            <a:r>
              <a:rPr lang="sr-Latn-RS" sz="1600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en-US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EEA99A-58B6-46C6-A4D9-A9D3B7AAD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443" y="3558262"/>
            <a:ext cx="5619748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Latn-RS" altLang="en-US" sz="1600" b="1" dirty="0">
                <a:solidFill>
                  <a:srgbClr val="0080C6"/>
                </a:solidFill>
                <a:latin typeface="Arial" panose="020B0604020202020204" pitchFamily="34" charset="0"/>
              </a:rPr>
              <a:t>Broj prijavljenih patenata </a:t>
            </a:r>
            <a:r>
              <a:rPr lang="sr-Latn-RS" altLang="en-US" sz="1600" dirty="0">
                <a:solidFill>
                  <a:srgbClr val="595959"/>
                </a:solidFill>
                <a:latin typeface="Arial" panose="020B0604020202020204" pitchFamily="34" charset="0"/>
              </a:rPr>
              <a:t>na milion stanovnika u Srbiji je oko 50 i skoro je pet puta manji od proseka EU (230), a znatno je veći jaz u poređenju sa razvijenim članicama EU: Norveška (340), Finska (330), Danska (300), Austrija (280), Švedska (280), Slovenija (150), itd.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Latn-RS" altLang="en-US" sz="1600" dirty="0">
              <a:solidFill>
                <a:srgbClr val="595959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Latn-RS" altLang="en-US" sz="1600" dirty="0">
                <a:solidFill>
                  <a:srgbClr val="595959"/>
                </a:solidFill>
                <a:latin typeface="Arial" panose="020B0604020202020204" pitchFamily="34" charset="0"/>
              </a:rPr>
              <a:t>Posebno je nepovoljna činjenica da broj patentnih prijava i zaštićenih patenata </a:t>
            </a:r>
            <a:r>
              <a:rPr lang="sr-Latn-RS" altLang="en-US" sz="1600" b="1" dirty="0">
                <a:solidFill>
                  <a:srgbClr val="0080C6"/>
                </a:solidFill>
                <a:latin typeface="Arial" panose="020B0604020202020204" pitchFamily="34" charset="0"/>
              </a:rPr>
              <a:t>individualnih inovatora </a:t>
            </a:r>
            <a:r>
              <a:rPr lang="sr-Latn-RS" altLang="en-US" sz="1600" dirty="0">
                <a:solidFill>
                  <a:srgbClr val="595959"/>
                </a:solidFill>
                <a:latin typeface="Arial" panose="020B0604020202020204" pitchFamily="34" charset="0"/>
              </a:rPr>
              <a:t>značajno nadmašuje institucionalne inovatore (univerzitete, institute, privredne organizacije)</a:t>
            </a:r>
            <a:endParaRPr lang="en-US" altLang="en-US" sz="1600" dirty="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BA96D5-0E50-427E-BBE7-B2133B70E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107" y="319590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DBBDA4F-F2DD-4706-B959-8677823BFFB8}"/>
              </a:ext>
            </a:extLst>
          </p:cNvPr>
          <p:cNvSpPr txBox="1"/>
          <p:nvPr/>
        </p:nvSpPr>
        <p:spPr>
          <a:xfrm>
            <a:off x="6719623" y="3355013"/>
            <a:ext cx="52832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1600" dirty="0">
                <a:solidFill>
                  <a:srgbClr val="FF339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Ukupan broj prijava patenata domaćih podnosilaca prema vrsti prijavilaca od 2016. do 2020. godine </a:t>
            </a:r>
            <a:endParaRPr lang="en-US" sz="1600" dirty="0">
              <a:solidFill>
                <a:srgbClr val="FF3399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1DDFDCE-C9B0-46D0-B1F9-68BF27E36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073" y="3968620"/>
            <a:ext cx="5963927" cy="279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999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68458EF-1586-4279-AC85-5C1FFAD1DB79}"/>
              </a:ext>
            </a:extLst>
          </p:cNvPr>
          <p:cNvSpPr/>
          <p:nvPr/>
        </p:nvSpPr>
        <p:spPr>
          <a:xfrm>
            <a:off x="4572000" y="4302183"/>
            <a:ext cx="7394233" cy="8053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4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Srbija na globalnim indeksima inovacija i digitalne transformacija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59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C6AA97-D9D0-4511-96ED-81C08C1FD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1270" y="6356350"/>
            <a:ext cx="2743200" cy="365125"/>
          </a:xfrm>
        </p:spPr>
        <p:txBody>
          <a:bodyPr/>
          <a:lstStyle/>
          <a:p>
            <a:fld id="{0F7899C1-2C73-44D6-B5DF-230399EE6AEB}" type="slidenum">
              <a:rPr lang="en-US" smtClean="0"/>
              <a:t>18</a:t>
            </a:fld>
            <a:endParaRPr lang="en-US" dirty="0"/>
          </a:p>
        </p:txBody>
      </p:sp>
      <p:sp>
        <p:nvSpPr>
          <p:cNvPr id="12" name="Title 10">
            <a:extLst>
              <a:ext uri="{FF2B5EF4-FFF2-40B4-BE49-F238E27FC236}">
                <a16:creationId xmlns:a16="http://schemas.microsoft.com/office/drawing/2014/main" id="{D940FD58-EF42-4121-8BA0-B544AB3CA415}"/>
              </a:ext>
            </a:extLst>
          </p:cNvPr>
          <p:cNvSpPr txBox="1">
            <a:spLocks/>
          </p:cNvSpPr>
          <p:nvPr/>
        </p:nvSpPr>
        <p:spPr>
          <a:xfrm>
            <a:off x="524443" y="209247"/>
            <a:ext cx="10705532" cy="584775"/>
          </a:xfrm>
          <a:prstGeom prst="rect">
            <a:avLst/>
          </a:prstGeom>
        </p:spPr>
        <p:txBody>
          <a:bodyPr l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just">
              <a:lnSpc>
                <a:spcPct val="115000"/>
              </a:lnSpc>
            </a:pPr>
            <a:r>
              <a:rPr lang="sr-Latn-RS" sz="2400" b="1" dirty="0">
                <a:solidFill>
                  <a:srgbClr val="007FC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Srbija na globalnim indeksima digitalne ekonomije i inovacija 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id="{9801C942-CC72-475E-AAC7-BF8CF2957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0018" y="27166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12" tIns="914112" rIns="914112" bIns="91411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en-US" sz="1100" b="0" i="0" u="none" strike="noStrike" cap="none" normalizeH="0" baseline="0">
                <a:ln>
                  <a:noFill/>
                </a:ln>
                <a:solidFill>
                  <a:srgbClr val="6E706E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27AAB4-A99D-431E-801F-964DE71062BF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-7194969" y="-2535527"/>
            <a:ext cx="19997630" cy="2400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12" tIns="914112" rIns="914112" bIns="91411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en-US" sz="1000" b="0" i="0" u="none" strike="noStrike" cap="none" normalizeH="0" baseline="0">
                <a:ln>
                  <a:noFill/>
                </a:ln>
                <a:solidFill>
                  <a:srgbClr val="6E706E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46E9609-8970-442D-AC8A-94D6E08AB8E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-1937183" y="-2940679"/>
            <a:ext cx="14357783" cy="754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0FF1003-1531-4472-9049-DEE3ABC6FA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618160"/>
              </p:ext>
            </p:extLst>
          </p:nvPr>
        </p:nvGraphicFramePr>
        <p:xfrm>
          <a:off x="1033670" y="1402217"/>
          <a:ext cx="6023114" cy="25397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74487">
                  <a:extLst>
                    <a:ext uri="{9D8B030D-6E8A-4147-A177-3AD203B41FA5}">
                      <a16:colId xmlns:a16="http://schemas.microsoft.com/office/drawing/2014/main" val="2128401127"/>
                    </a:ext>
                  </a:extLst>
                </a:gridCol>
                <a:gridCol w="2648627">
                  <a:extLst>
                    <a:ext uri="{9D8B030D-6E8A-4147-A177-3AD203B41FA5}">
                      <a16:colId xmlns:a16="http://schemas.microsoft.com/office/drawing/2014/main" val="2136230275"/>
                    </a:ext>
                  </a:extLst>
                </a:gridCol>
              </a:tblGrid>
              <a:tr h="2946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R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Naziv indeksa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R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Rezultat Srbije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437854"/>
                  </a:ext>
                </a:extLst>
              </a:tr>
              <a:tr h="2946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R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Globalni indeks inovativnosti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R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53/131  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1884970"/>
                  </a:ext>
                </a:extLst>
              </a:tr>
              <a:tr h="4769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R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Evropski indeks inovativnosti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R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31/37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58942708"/>
                  </a:ext>
                </a:extLst>
              </a:tr>
              <a:tr h="2946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R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Izveštaj o globalnoj konkurentnosti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R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72/141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88554663"/>
                  </a:ext>
                </a:extLst>
              </a:tr>
              <a:tr h="2946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R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Indeks ekonomije znanja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R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13/38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71930426"/>
                  </a:ext>
                </a:extLst>
              </a:tr>
              <a:tr h="2946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R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Index platformske ekonomije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R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62/116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04040473"/>
                  </a:ext>
                </a:extLst>
              </a:tr>
              <a:tr h="2946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R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Tehnološki gradovi budućnosti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R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Beograd 46/76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8565344"/>
                  </a:ext>
                </a:extLst>
              </a:tr>
              <a:tr h="2946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R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Bloombergov indeks inovacija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R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48/60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54752244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E245AB34-8569-477C-87A7-1A15DEA79289}"/>
              </a:ext>
            </a:extLst>
          </p:cNvPr>
          <p:cNvSpPr txBox="1"/>
          <p:nvPr/>
        </p:nvSpPr>
        <p:spPr>
          <a:xfrm>
            <a:off x="1033669" y="4442313"/>
            <a:ext cx="602311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sr-Latn-R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Naša zemlja je </a:t>
            </a:r>
            <a:r>
              <a:rPr lang="sr-Latn-R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najčešće pri sredini rang lista, i u određenim aspektima kontinuirano napreduje. </a:t>
            </a:r>
          </a:p>
          <a:p>
            <a:pPr algn="just"/>
            <a:endParaRPr lang="sr-Latn-R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sr-Latn-R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Srbija je n</a:t>
            </a:r>
            <a:r>
              <a:rPr lang="sr-Latn-R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ajlošije rangirana u oblasti istraživanja i razvoja, dok se najbolje kotira u segmentu sofisticiranost tržišta.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0C495FE-D574-49DC-B081-3D2A727D8165}"/>
              </a:ext>
            </a:extLst>
          </p:cNvPr>
          <p:cNvSpPr txBox="1"/>
          <p:nvPr/>
        </p:nvSpPr>
        <p:spPr>
          <a:xfrm>
            <a:off x="7322374" y="1668780"/>
            <a:ext cx="4969003" cy="140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1600" b="1" dirty="0">
                <a:solidFill>
                  <a:srgbClr val="FF006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Indeksi na kojima Srbija nije rangirana: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sr-Latn-R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IMD najkonkurentnijie ekonomije sveta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sr-Latn-R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Globalni preduzetnički pregled </a:t>
            </a:r>
            <a:endParaRPr lang="sr-Latn-R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sr-Latn-R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Lakoća digitalnog poslovanja 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254716B-F8DB-41D7-A9F0-327B8AF766E9}"/>
              </a:ext>
            </a:extLst>
          </p:cNvPr>
          <p:cNvSpPr txBox="1"/>
          <p:nvPr/>
        </p:nvSpPr>
        <p:spPr>
          <a:xfrm>
            <a:off x="7322374" y="3429000"/>
            <a:ext cx="4595190" cy="2166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Latn-RS" sz="1600" b="1" dirty="0">
                <a:solidFill>
                  <a:srgbClr val="FF006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Pet oblasti za unapređenje: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sr-Latn-R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Utrošak na istraživanje i razvoj kao % BDP-a</a:t>
            </a:r>
            <a:endParaRPr lang="sr-Latn-R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sr-Latn-R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Dostupnost i troškovi rizičnog kapitala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sr-Latn-R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Zaštita intelektualne svojine</a:t>
            </a:r>
            <a:endParaRPr lang="sr-Latn-R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sr-Latn-R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Saradnja univerziteta i privrede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sr-Latn-R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Razvoj klastera</a:t>
            </a:r>
          </a:p>
        </p:txBody>
      </p:sp>
    </p:spTree>
    <p:extLst>
      <p:ext uri="{BB962C8B-B14F-4D97-AF65-F5344CB8AC3E}">
        <p14:creationId xmlns:p14="http://schemas.microsoft.com/office/powerpoint/2010/main" val="41090150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68458EF-1586-4279-AC85-5C1FFAD1DB79}"/>
              </a:ext>
            </a:extLst>
          </p:cNvPr>
          <p:cNvSpPr/>
          <p:nvPr/>
        </p:nvSpPr>
        <p:spPr>
          <a:xfrm>
            <a:off x="5856271" y="4565353"/>
            <a:ext cx="5853108" cy="8053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4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Inovacije i digitalna transformacija iz ugla građana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493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AE0D80-9AE0-4746-82C7-C08AD645B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1270" y="6356350"/>
            <a:ext cx="2743200" cy="365125"/>
          </a:xfrm>
        </p:spPr>
        <p:txBody>
          <a:bodyPr/>
          <a:lstStyle/>
          <a:p>
            <a:fld id="{0F7899C1-2C73-44D6-B5DF-230399EE6AEB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432C15E-7765-4445-9565-DC0AA636493E}"/>
              </a:ext>
            </a:extLst>
          </p:cNvPr>
          <p:cNvSpPr txBox="1"/>
          <p:nvPr/>
        </p:nvSpPr>
        <p:spPr>
          <a:xfrm>
            <a:off x="735886" y="1802348"/>
            <a:ext cx="10720228" cy="2677656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L="457200" indent="-457200" algn="just">
              <a:buClr>
                <a:srgbClr val="FF3399"/>
              </a:buClr>
              <a:buFont typeface="Wingdings" panose="05000000000000000000" pitchFamily="2" charset="2"/>
              <a:buChar char="Ø"/>
            </a:pP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O StarTech programu podrške inovacijama i digitalnoj transformaciji</a:t>
            </a:r>
          </a:p>
          <a:p>
            <a:pPr marL="457200" indent="-457200" algn="just">
              <a:buClr>
                <a:srgbClr val="FF3399"/>
              </a:buClr>
              <a:buFont typeface="Wingdings" panose="05000000000000000000" pitchFamily="2" charset="2"/>
              <a:buChar char="Ø"/>
            </a:pP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Inovacije i digitalna transformacija: Šta je šta i zašto je važno</a:t>
            </a:r>
          </a:p>
          <a:p>
            <a:pPr marL="457200" indent="-457200" algn="just">
              <a:buClr>
                <a:srgbClr val="FF3399"/>
              </a:buClr>
              <a:buFont typeface="Wingdings" panose="05000000000000000000" pitchFamily="2" charset="2"/>
              <a:buChar char="Ø"/>
            </a:pP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Inovacije i digitalna transformacija: Statistički pokazatelji</a:t>
            </a:r>
          </a:p>
          <a:p>
            <a:pPr marL="457200" indent="-457200" algn="just">
              <a:buClr>
                <a:srgbClr val="FF3399"/>
              </a:buClr>
              <a:buFont typeface="Wingdings" panose="05000000000000000000" pitchFamily="2" charset="2"/>
              <a:buChar char="Ø"/>
            </a:pP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Srbija na globalnim indeksima inovacija i digitalne transformacije</a:t>
            </a:r>
          </a:p>
          <a:p>
            <a:pPr marL="457200" indent="-457200" algn="just">
              <a:buClr>
                <a:srgbClr val="FF3399"/>
              </a:buClr>
              <a:buFont typeface="Wingdings" panose="05000000000000000000" pitchFamily="2" charset="2"/>
              <a:buChar char="Ø"/>
            </a:pP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Inovacije i digitalna transformacija iz ugla građana</a:t>
            </a:r>
          </a:p>
          <a:p>
            <a:pPr marL="457200" indent="-457200" algn="just">
              <a:buClr>
                <a:srgbClr val="FF3399"/>
              </a:buClr>
              <a:buFont typeface="Wingdings" panose="05000000000000000000" pitchFamily="2" charset="2"/>
              <a:buChar char="Ø"/>
            </a:pP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Inovacije i digitalna transformacija iz ugla privrede</a:t>
            </a:r>
          </a:p>
          <a:p>
            <a:pPr marL="457200" indent="-457200" algn="just">
              <a:buClr>
                <a:srgbClr val="FF3399"/>
              </a:buClr>
              <a:buFont typeface="Wingdings" panose="05000000000000000000" pitchFamily="2" charset="2"/>
              <a:buChar char="Ø"/>
            </a:pPr>
            <a:endParaRPr lang="sr-Latn-RS" sz="2400" dirty="0">
              <a:solidFill>
                <a:srgbClr val="706E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72A0F60-3D5C-4A61-B2D0-00906F00D594}"/>
              </a:ext>
            </a:extLst>
          </p:cNvPr>
          <p:cNvSpPr txBox="1">
            <a:spLocks/>
          </p:cNvSpPr>
          <p:nvPr/>
        </p:nvSpPr>
        <p:spPr>
          <a:xfrm>
            <a:off x="819149" y="166584"/>
            <a:ext cx="9448232" cy="719730"/>
          </a:xfrm>
          <a:prstGeom prst="rect">
            <a:avLst/>
          </a:prstGeom>
        </p:spPr>
        <p:txBody>
          <a:bodyPr l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sr-Latn-R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Teme</a:t>
            </a:r>
            <a:endParaRPr lang="en-US" sz="3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2340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C6AA97-D9D0-4511-96ED-81C08C1FD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1270" y="6356350"/>
            <a:ext cx="2743200" cy="365125"/>
          </a:xfrm>
        </p:spPr>
        <p:txBody>
          <a:bodyPr/>
          <a:lstStyle/>
          <a:p>
            <a:fld id="{0F7899C1-2C73-44D6-B5DF-230399EE6AEB}" type="slidenum">
              <a:rPr lang="en-US" smtClean="0"/>
              <a:t>20</a:t>
            </a:fld>
            <a:endParaRPr lang="en-US" dirty="0"/>
          </a:p>
        </p:txBody>
      </p:sp>
      <p:sp>
        <p:nvSpPr>
          <p:cNvPr id="12" name="Title 10">
            <a:extLst>
              <a:ext uri="{FF2B5EF4-FFF2-40B4-BE49-F238E27FC236}">
                <a16:creationId xmlns:a16="http://schemas.microsoft.com/office/drawing/2014/main" id="{D940FD58-EF42-4121-8BA0-B544AB3CA415}"/>
              </a:ext>
            </a:extLst>
          </p:cNvPr>
          <p:cNvSpPr txBox="1">
            <a:spLocks/>
          </p:cNvSpPr>
          <p:nvPr/>
        </p:nvSpPr>
        <p:spPr>
          <a:xfrm>
            <a:off x="524443" y="209247"/>
            <a:ext cx="10705532" cy="584775"/>
          </a:xfrm>
          <a:prstGeom prst="rect">
            <a:avLst/>
          </a:prstGeom>
        </p:spPr>
        <p:txBody>
          <a:bodyPr l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just">
              <a:lnSpc>
                <a:spcPct val="115000"/>
              </a:lnSpc>
            </a:pPr>
            <a:r>
              <a:rPr lang="sr-Latn-RS" sz="2400" b="1" dirty="0">
                <a:solidFill>
                  <a:srgbClr val="007FC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Inovacije i inovativno poslovanje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97A3043-A00C-493C-8B06-C53253059B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0355641"/>
              </p:ext>
            </p:extLst>
          </p:nvPr>
        </p:nvGraphicFramePr>
        <p:xfrm>
          <a:off x="908166" y="2643515"/>
          <a:ext cx="4273434" cy="2376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3252C63-E3C9-4957-8C3C-B725B4E66B28}"/>
              </a:ext>
            </a:extLst>
          </p:cNvPr>
          <p:cNvSpPr txBox="1"/>
          <p:nvPr/>
        </p:nvSpPr>
        <p:spPr>
          <a:xfrm>
            <a:off x="1025759" y="2062479"/>
            <a:ext cx="3667127" cy="383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457200" algn="just">
              <a:lnSpc>
                <a:spcPct val="115000"/>
              </a:lnSpc>
            </a:pPr>
            <a:r>
              <a:rPr lang="sr-Latn-RS" sz="1800" b="1" dirty="0">
                <a:solidFill>
                  <a:srgbClr val="FF006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Značenje inovacija</a:t>
            </a:r>
            <a:endParaRPr lang="en-US" sz="2800" b="1" dirty="0">
              <a:solidFill>
                <a:srgbClr val="FF0066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04BAC3-6866-462B-AAAE-017AFC8AD406}"/>
              </a:ext>
            </a:extLst>
          </p:cNvPr>
          <p:cNvSpPr txBox="1"/>
          <p:nvPr/>
        </p:nvSpPr>
        <p:spPr>
          <a:xfrm>
            <a:off x="6559265" y="2034152"/>
            <a:ext cx="4410075" cy="383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sr-Latn-RS" sz="1800" b="1" dirty="0">
                <a:solidFill>
                  <a:srgbClr val="FF006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Značenje inovativnog poslovanja</a:t>
            </a:r>
            <a:endParaRPr lang="en-US" sz="2800" b="1" dirty="0">
              <a:solidFill>
                <a:srgbClr val="FF0066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B981B20F-CEA7-4ABF-9534-CEAAAE3DB7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2457337"/>
              </p:ext>
            </p:extLst>
          </p:nvPr>
        </p:nvGraphicFramePr>
        <p:xfrm>
          <a:off x="6343650" y="2695521"/>
          <a:ext cx="4711700" cy="263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5BBF71AC-24F6-48FC-8680-CCDFBA26A681}"/>
              </a:ext>
            </a:extLst>
          </p:cNvPr>
          <p:cNvSpPr txBox="1"/>
          <p:nvPr/>
        </p:nvSpPr>
        <p:spPr>
          <a:xfrm>
            <a:off x="6343650" y="5291813"/>
            <a:ext cx="488632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Latn-R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Inovativno poslovanje je za većinu građana (33,4%) poslovanje koje se </a:t>
            </a:r>
            <a:r>
              <a:rPr lang="sr-Latn-RS" sz="16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oslanja na nove načine i modele poslovanja</a:t>
            </a:r>
            <a:r>
              <a:rPr lang="sr-Latn-RS" sz="1600" b="1" dirty="0">
                <a:solidFill>
                  <a:srgbClr val="6E706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sr-Latn-R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što posebno prepoznaje mlađa populacija.</a:t>
            </a:r>
            <a:endParaRPr lang="en-US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E4E450-C45F-402C-837A-58CD7D8EB0B4}"/>
              </a:ext>
            </a:extLst>
          </p:cNvPr>
          <p:cNvSpPr txBox="1"/>
          <p:nvPr/>
        </p:nvSpPr>
        <p:spPr>
          <a:xfrm>
            <a:off x="544572" y="5299451"/>
            <a:ext cx="500062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r-Latn-RS" alt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</a:t>
            </a:r>
            <a:r>
              <a:rPr kumimoji="0" lang="sr-Latn-RS" altLang="en-US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še od polovine građana izjednačava pojam inovacija sa novinama (58,9%), dok 14,5% pojam inovacija poistovećuje sa </a:t>
            </a:r>
            <a:r>
              <a:rPr kumimoji="0" lang="sr-Latn-RS" altLang="en-US" sz="1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tehnološkim novinama</a:t>
            </a:r>
            <a:r>
              <a:rPr kumimoji="0" lang="sr-Latn-RS" altLang="en-US" sz="1600" b="1" i="0" u="none" strike="noStrike" cap="none" normalizeH="0" baseline="0" dirty="0">
                <a:ln>
                  <a:noFill/>
                </a:ln>
                <a:solidFill>
                  <a:srgbClr val="6E706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kumimoji="0" lang="sr-Latn-R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27D501-4FCB-41CC-9944-6E6C2DCCD43F}"/>
              </a:ext>
            </a:extLst>
          </p:cNvPr>
          <p:cNvSpPr txBox="1"/>
          <p:nvPr/>
        </p:nvSpPr>
        <p:spPr>
          <a:xfrm>
            <a:off x="1343026" y="1171575"/>
            <a:ext cx="9296400" cy="584775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r>
              <a:rPr kumimoji="0" lang="sr-Latn-RS" altLang="en-US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</a:t>
            </a:r>
            <a:r>
              <a:rPr kumimoji="0" lang="it-IT" altLang="en-US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načenje koje </a:t>
            </a:r>
            <a:r>
              <a:rPr kumimoji="0" lang="sr-Latn-RS" altLang="en-US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građani </a:t>
            </a:r>
            <a:r>
              <a:rPr kumimoji="0" lang="it-IT" altLang="en-US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pridaju </a:t>
            </a:r>
            <a:r>
              <a:rPr kumimoji="0" lang="sr-Latn-RS" altLang="en-US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inovacijama i inovativnom poslovanju </a:t>
            </a:r>
            <a:r>
              <a:rPr kumimoji="0" lang="it-IT" altLang="en-US" sz="1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drugačije je od onoga što ti pojmovi zaista i znače</a:t>
            </a:r>
            <a:r>
              <a:rPr kumimoji="0" lang="it-IT" altLang="en-US" sz="1600" b="0" i="0" u="none" strike="noStrike" cap="none" normalizeH="0" baseline="0" dirty="0">
                <a:ln>
                  <a:noFill/>
                </a:ln>
                <a:solidFill>
                  <a:srgbClr val="6E706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sr-Latn-RS" altLang="en-US" sz="1600" b="0" i="0" u="none" strike="noStrike" cap="none" normalizeH="0" baseline="0" dirty="0">
              <a:ln>
                <a:noFill/>
              </a:ln>
              <a:solidFill>
                <a:srgbClr val="6E706E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4004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C6AA97-D9D0-4511-96ED-81C08C1FD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1270" y="6356350"/>
            <a:ext cx="2743200" cy="365125"/>
          </a:xfrm>
        </p:spPr>
        <p:txBody>
          <a:bodyPr/>
          <a:lstStyle/>
          <a:p>
            <a:fld id="{0F7899C1-2C73-44D6-B5DF-230399EE6AEB}" type="slidenum">
              <a:rPr lang="en-US" smtClean="0"/>
              <a:t>21</a:t>
            </a:fld>
            <a:endParaRPr lang="en-US" dirty="0"/>
          </a:p>
        </p:txBody>
      </p:sp>
      <p:sp>
        <p:nvSpPr>
          <p:cNvPr id="12" name="Title 10">
            <a:extLst>
              <a:ext uri="{FF2B5EF4-FFF2-40B4-BE49-F238E27FC236}">
                <a16:creationId xmlns:a16="http://schemas.microsoft.com/office/drawing/2014/main" id="{D940FD58-EF42-4121-8BA0-B544AB3CA415}"/>
              </a:ext>
            </a:extLst>
          </p:cNvPr>
          <p:cNvSpPr txBox="1">
            <a:spLocks/>
          </p:cNvSpPr>
          <p:nvPr/>
        </p:nvSpPr>
        <p:spPr>
          <a:xfrm>
            <a:off x="524443" y="228297"/>
            <a:ext cx="10705532" cy="584775"/>
          </a:xfrm>
          <a:prstGeom prst="rect">
            <a:avLst/>
          </a:prstGeom>
        </p:spPr>
        <p:txBody>
          <a:bodyPr l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just">
              <a:lnSpc>
                <a:spcPct val="115000"/>
              </a:lnSpc>
            </a:pPr>
            <a:r>
              <a:rPr lang="sr-Latn-RS" sz="2000" b="1" dirty="0">
                <a:solidFill>
                  <a:srgbClr val="007FC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Inovacije po delatnostima i kompanijama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A68702-BE15-4725-BF9D-87645404DDF0}"/>
              </a:ext>
            </a:extLst>
          </p:cNvPr>
          <p:cNvSpPr txBox="1"/>
          <p:nvPr/>
        </p:nvSpPr>
        <p:spPr>
          <a:xfrm>
            <a:off x="835257" y="1312429"/>
            <a:ext cx="4079639" cy="351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sr-Latn-RS" sz="1600" b="1" dirty="0">
                <a:solidFill>
                  <a:srgbClr val="FF006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Inovacije po delatnostima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FF82FE-BD34-4BBC-A1C7-FA23D888454F}"/>
              </a:ext>
            </a:extLst>
          </p:cNvPr>
          <p:cNvSpPr txBox="1"/>
          <p:nvPr/>
        </p:nvSpPr>
        <p:spPr>
          <a:xfrm>
            <a:off x="6629399" y="1312429"/>
            <a:ext cx="4600576" cy="1200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sr-Latn-RS" sz="1600" b="1" dirty="0">
                <a:solidFill>
                  <a:srgbClr val="FF006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Inovativne kompanije: </a:t>
            </a: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sr-Latn-R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telekomunikacione kompanije, </a:t>
            </a: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sr-Latn-R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kompanije iz prehrambene industrije</a:t>
            </a: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sr-Latn-R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preduzeća iz naftne industrije. </a:t>
            </a:r>
            <a:endParaRPr lang="en-US" sz="16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D1BF186D-E388-48C3-A371-320F6C0ADC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0830627"/>
              </p:ext>
            </p:extLst>
          </p:nvPr>
        </p:nvGraphicFramePr>
        <p:xfrm>
          <a:off x="5587943" y="2769485"/>
          <a:ext cx="5091807" cy="3330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7BC8DC5-8916-485B-852D-600F5D88BA1E}"/>
              </a:ext>
            </a:extLst>
          </p:cNvPr>
          <p:cNvCxnSpPr/>
          <p:nvPr/>
        </p:nvCxnSpPr>
        <p:spPr>
          <a:xfrm>
            <a:off x="5877209" y="1339850"/>
            <a:ext cx="0" cy="50165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5DB308F-EAF0-4B2F-9FC1-5C872028C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87309"/>
            <a:ext cx="5739222" cy="4194366"/>
          </a:xfrm>
          <a:prstGeom prst="rect">
            <a:avLst/>
          </a:prstGeom>
        </p:spPr>
      </p:pic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C11280AA-9ECC-4762-BA46-CE5E9105EB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5238652"/>
              </p:ext>
            </p:extLst>
          </p:nvPr>
        </p:nvGraphicFramePr>
        <p:xfrm>
          <a:off x="8601112" y="2363160"/>
          <a:ext cx="3820668" cy="2443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DDD47288-D144-4EF8-B552-4C8F24CA4D97}"/>
              </a:ext>
            </a:extLst>
          </p:cNvPr>
          <p:cNvSpPr/>
          <p:nvPr/>
        </p:nvSpPr>
        <p:spPr>
          <a:xfrm>
            <a:off x="6096000" y="4806263"/>
            <a:ext cx="4873015" cy="1293872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0831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B910577-25CA-4AC1-A4F8-BF432BAE15A0}"/>
              </a:ext>
            </a:extLst>
          </p:cNvPr>
          <p:cNvGraphicFramePr/>
          <p:nvPr/>
        </p:nvGraphicFramePr>
        <p:xfrm>
          <a:off x="316953" y="588105"/>
          <a:ext cx="4971327" cy="6598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FE75017-E134-4BEE-B70E-339E89AC0E40}"/>
              </a:ext>
            </a:extLst>
          </p:cNvPr>
          <p:cNvGraphicFramePr/>
          <p:nvPr/>
        </p:nvGraphicFramePr>
        <p:xfrm>
          <a:off x="3701484" y="588105"/>
          <a:ext cx="4971327" cy="6598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E81EA73-E7B0-4AB1-A1E3-B4F0E3BD76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4336301"/>
              </p:ext>
            </p:extLst>
          </p:nvPr>
        </p:nvGraphicFramePr>
        <p:xfrm>
          <a:off x="7346862" y="588105"/>
          <a:ext cx="3537606" cy="6598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46E17D6-BA71-455F-BDC7-74DC3B623324}"/>
              </a:ext>
            </a:extLst>
          </p:cNvPr>
          <p:cNvSpPr txBox="1"/>
          <p:nvPr/>
        </p:nvSpPr>
        <p:spPr>
          <a:xfrm>
            <a:off x="533968" y="939623"/>
            <a:ext cx="603544" cy="276999"/>
          </a:xfrm>
          <a:prstGeom prst="rect">
            <a:avLst/>
          </a:prstGeom>
          <a:solidFill>
            <a:srgbClr val="004B8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Čuli</a:t>
            </a:r>
            <a:endParaRPr lang="en-US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B5BDA4-E128-4912-980C-EC8270B58BD3}"/>
              </a:ext>
            </a:extLst>
          </p:cNvPr>
          <p:cNvSpPr txBox="1"/>
          <p:nvPr/>
        </p:nvSpPr>
        <p:spPr>
          <a:xfrm>
            <a:off x="3357977" y="939623"/>
            <a:ext cx="1402080" cy="276999"/>
          </a:xfrm>
          <a:prstGeom prst="rect">
            <a:avLst/>
          </a:prstGeom>
          <a:solidFill>
            <a:srgbClr val="004B8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Probali</a:t>
            </a:r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/</a:t>
            </a:r>
            <a:r>
              <a:rPr lang="en-US" sz="12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koristili</a:t>
            </a:r>
            <a:endParaRPr lang="en-US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9E9D2-02A6-43B9-98D1-76DD05EBA781}"/>
              </a:ext>
            </a:extLst>
          </p:cNvPr>
          <p:cNvSpPr txBox="1"/>
          <p:nvPr/>
        </p:nvSpPr>
        <p:spPr>
          <a:xfrm>
            <a:off x="6910150" y="939623"/>
            <a:ext cx="1234438" cy="276999"/>
          </a:xfrm>
          <a:prstGeom prst="rect">
            <a:avLst/>
          </a:prstGeom>
          <a:solidFill>
            <a:srgbClr val="004B8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Najznačajniji</a:t>
            </a:r>
            <a:endParaRPr lang="en-US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C913D6-3572-411C-9502-84C077CF4083}"/>
              </a:ext>
            </a:extLst>
          </p:cNvPr>
          <p:cNvSpPr txBox="1"/>
          <p:nvPr/>
        </p:nvSpPr>
        <p:spPr>
          <a:xfrm>
            <a:off x="11029305" y="6431190"/>
            <a:ext cx="71526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 err="1">
                <a:solidFill>
                  <a:srgbClr val="706E70"/>
                </a:solidFill>
                <a:latin typeface="Century Gothic" panose="020B0502020202020204" pitchFamily="34" charset="0"/>
              </a:rPr>
              <a:t>Baza</a:t>
            </a:r>
            <a:r>
              <a:rPr lang="en-US" sz="800" i="1" dirty="0">
                <a:solidFill>
                  <a:srgbClr val="706E70"/>
                </a:solidFill>
                <a:latin typeface="Century Gothic" panose="020B0502020202020204" pitchFamily="34" charset="0"/>
              </a:rPr>
              <a:t>: total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C61B47-3811-4915-AABA-3C4E154B6774}"/>
              </a:ext>
            </a:extLst>
          </p:cNvPr>
          <p:cNvSpPr txBox="1"/>
          <p:nvPr/>
        </p:nvSpPr>
        <p:spPr>
          <a:xfrm>
            <a:off x="9704500" y="1187867"/>
            <a:ext cx="1861686" cy="4893647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just"/>
            <a:r>
              <a:rPr lang="sr-Latn-RS" sz="1200" b="1" dirty="0">
                <a:solidFill>
                  <a:srgbClr val="706E70"/>
                </a:solidFill>
                <a:latin typeface="Century Gothic" panose="020B0502020202020204" pitchFamily="34" charset="0"/>
              </a:rPr>
              <a:t>Više od trećine ispitanika nije čulo, koristilo niti smatra značajnim nijedan unapređeni proizvod u Srbiji u poslednjih 5 godina.</a:t>
            </a:r>
          </a:p>
          <a:p>
            <a:pPr algn="just"/>
            <a:endParaRPr lang="sr-Latn-RS" sz="1200" dirty="0">
              <a:solidFill>
                <a:srgbClr val="706E70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sr-Latn-RS" sz="1200" dirty="0">
                <a:solidFill>
                  <a:srgbClr val="706E70"/>
                </a:solidFill>
                <a:effectLst/>
                <a:latin typeface="Century Gothic" panose="020B0502020202020204" pitchFamily="34" charset="0"/>
              </a:rPr>
              <a:t>Među onim proizvodima koji su navedeni, proizvodi iz segmenta </a:t>
            </a:r>
            <a:r>
              <a:rPr lang="sr-Latn-RS" sz="1200" b="1" dirty="0">
                <a:solidFill>
                  <a:srgbClr val="706E70"/>
                </a:solidFill>
                <a:effectLst/>
                <a:latin typeface="Century Gothic" panose="020B0502020202020204" pitchFamily="34" charset="0"/>
              </a:rPr>
              <a:t>hrane, tehnike, mobilnih telefona i kozmetike </a:t>
            </a:r>
            <a:r>
              <a:rPr lang="sr-Latn-RS" sz="1200" dirty="0">
                <a:solidFill>
                  <a:srgbClr val="706E70"/>
                </a:solidFill>
                <a:effectLst/>
                <a:latin typeface="Century Gothic" panose="020B0502020202020204" pitchFamily="34" charset="0"/>
              </a:rPr>
              <a:t>su među najčešćima za koje su građani čuli i koje su koristili. </a:t>
            </a:r>
          </a:p>
          <a:p>
            <a:pPr algn="just"/>
            <a:endParaRPr lang="sr-Latn-RS" sz="1200" dirty="0">
              <a:solidFill>
                <a:srgbClr val="706E70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sr-Latn-RS" sz="1200" dirty="0">
                <a:solidFill>
                  <a:srgbClr val="706E70"/>
                </a:solidFill>
                <a:latin typeface="Century Gothic" panose="020B0502020202020204" pitchFamily="34" charset="0"/>
              </a:rPr>
              <a:t>Kao </a:t>
            </a:r>
            <a:r>
              <a:rPr lang="sr-Latn-RS" sz="1200" dirty="0">
                <a:solidFill>
                  <a:srgbClr val="706E70"/>
                </a:solidFill>
                <a:effectLst/>
                <a:latin typeface="Century Gothic" panose="020B0502020202020204" pitchFamily="34" charset="0"/>
              </a:rPr>
              <a:t>najznačajnije navode </a:t>
            </a:r>
            <a:r>
              <a:rPr lang="sr-Latn-RS" sz="1200" b="1" dirty="0">
                <a:solidFill>
                  <a:srgbClr val="706E70"/>
                </a:solidFill>
                <a:effectLst/>
                <a:latin typeface="Century Gothic" panose="020B0502020202020204" pitchFamily="34" charset="0"/>
              </a:rPr>
              <a:t>eUpravu, čije usluge su trenutno aktuelne (poput zakazivanja vakcinacije, upisa u škole/vrtiće, eKatastra...), kao i elektronsko bankarstvo</a:t>
            </a:r>
            <a:r>
              <a:rPr lang="sr-Latn-RS" sz="1200" dirty="0">
                <a:solidFill>
                  <a:srgbClr val="706E70"/>
                </a:solidFill>
                <a:effectLst/>
                <a:latin typeface="Century Gothic" panose="020B0502020202020204" pitchFamily="34" charset="0"/>
              </a:rPr>
              <a:t>, pa onda druge inovacije.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0D368-8895-47D0-9A5F-90903D6A2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9793" y="6356350"/>
            <a:ext cx="2743200" cy="365125"/>
          </a:xfrm>
        </p:spPr>
        <p:txBody>
          <a:bodyPr/>
          <a:lstStyle/>
          <a:p>
            <a:fld id="{0F7899C1-2C73-44D6-B5DF-230399EE6AE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2" name="Title 10">
            <a:extLst>
              <a:ext uri="{FF2B5EF4-FFF2-40B4-BE49-F238E27FC236}">
                <a16:creationId xmlns:a16="http://schemas.microsoft.com/office/drawing/2014/main" id="{572A0F60-3D5C-4A61-B2D0-00906F00D594}"/>
              </a:ext>
            </a:extLst>
          </p:cNvPr>
          <p:cNvSpPr txBox="1">
            <a:spLocks/>
          </p:cNvSpPr>
          <p:nvPr/>
        </p:nvSpPr>
        <p:spPr>
          <a:xfrm>
            <a:off x="533968" y="145034"/>
            <a:ext cx="11232046" cy="719730"/>
          </a:xfrm>
          <a:prstGeom prst="rect">
            <a:avLst/>
          </a:prstGeom>
        </p:spPr>
        <p:txBody>
          <a:bodyPr l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l-PL" sz="1600" dirty="0">
                <a:solidFill>
                  <a:srgbClr val="004B88"/>
                </a:solidFill>
                <a:latin typeface="Century Gothic" panose="020B0502020202020204" pitchFamily="34" charset="0"/>
              </a:rPr>
              <a:t>Za koji novi ili unapređeni proizvod ste čuli/probali/koristili u poslednjih mesec dana? </a:t>
            </a:r>
            <a:endParaRPr lang="en-US" sz="1600" dirty="0">
              <a:solidFill>
                <a:srgbClr val="004B88"/>
              </a:solidFill>
              <a:latin typeface="Century Gothic" panose="020B0502020202020204" pitchFamily="34" charset="0"/>
            </a:endParaRPr>
          </a:p>
          <a:p>
            <a:r>
              <a:rPr lang="pl-PL" sz="1600" dirty="0">
                <a:solidFill>
                  <a:srgbClr val="004B88"/>
                </a:solidFill>
                <a:latin typeface="Century Gothic" panose="020B0502020202020204" pitchFamily="34" charset="0"/>
              </a:rPr>
              <a:t>Koji je po vašem mišljenju najznačajniji inovativni proizvod u Srbiji u poslednjih pet godina?</a:t>
            </a:r>
            <a:endParaRPr lang="en-US" sz="1600" dirty="0">
              <a:solidFill>
                <a:srgbClr val="004B88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2FDEF345-64AD-4C96-91F8-9D766C5F2E08}"/>
              </a:ext>
            </a:extLst>
          </p:cNvPr>
          <p:cNvSpPr/>
          <p:nvPr/>
        </p:nvSpPr>
        <p:spPr>
          <a:xfrm>
            <a:off x="2406288" y="6132512"/>
            <a:ext cx="965847" cy="174625"/>
          </a:xfrm>
          <a:prstGeom prst="leftArrow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2E1BD3CF-683D-49B0-B782-69E90EFF3404}"/>
              </a:ext>
            </a:extLst>
          </p:cNvPr>
          <p:cNvSpPr/>
          <p:nvPr/>
        </p:nvSpPr>
        <p:spPr>
          <a:xfrm rot="10800000">
            <a:off x="7420923" y="4789487"/>
            <a:ext cx="965847" cy="174625"/>
          </a:xfrm>
          <a:prstGeom prst="leftArrow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3829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9A8B10A-35A4-46D5-AFCA-E6874DB705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0081965"/>
              </p:ext>
            </p:extLst>
          </p:nvPr>
        </p:nvGraphicFramePr>
        <p:xfrm>
          <a:off x="243840" y="393794"/>
          <a:ext cx="11314653" cy="5230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755BB8F-7AE6-45F0-90E1-6877A03835F4}"/>
              </a:ext>
            </a:extLst>
          </p:cNvPr>
          <p:cNvSpPr txBox="1"/>
          <p:nvPr/>
        </p:nvSpPr>
        <p:spPr>
          <a:xfrm>
            <a:off x="11132507" y="6506031"/>
            <a:ext cx="6335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>
                <a:solidFill>
                  <a:srgbClr val="838383"/>
                </a:solidFill>
              </a:rPr>
              <a:t>Baza: total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0C7D23-EE2D-41C0-BC29-186C48FB8721}"/>
              </a:ext>
            </a:extLst>
          </p:cNvPr>
          <p:cNvSpPr txBox="1"/>
          <p:nvPr/>
        </p:nvSpPr>
        <p:spPr>
          <a:xfrm>
            <a:off x="460376" y="5072508"/>
            <a:ext cx="11201877" cy="1600438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just"/>
            <a:r>
              <a:rPr lang="sr-Latn-R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Građani su više uvereni u pozitivne strane inovacija, što se pre svega odnosi na unapređenje kvaliteta usluga/proizvoda (49% se potpuno slaže) i povećanje efikasnosti rada (47% se potpuno slaže), nego što su uvereni u negativne strane inovacija, kao što su povećanje otuđenosti (19% se potpuno slaže) i podela među ljudima (19% se potpuno slaže).  </a:t>
            </a:r>
          </a:p>
          <a:p>
            <a:pPr algn="just"/>
            <a:endParaRPr lang="sr-Latn-R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sr-Latn-R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Uverenost u pozitivne aspekte inovacija (unapređenje kvaliteta usluga/proizvoda, povećanje efikasnosti i zadovoljstva kupaca) je izrazitija kod građana višeg obrazovanja. Sa druge strane u to da inivacije maju negativan efekat jer povećavaju otuđenost među ljudima su više uvereni stariji građani (preko 55 godina) nego mlađi.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875E79-2C56-4FEF-A7A2-DC8A71FE5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1270" y="6356350"/>
            <a:ext cx="2743200" cy="365125"/>
          </a:xfrm>
        </p:spPr>
        <p:txBody>
          <a:bodyPr/>
          <a:lstStyle/>
          <a:p>
            <a:fld id="{0F7899C1-2C73-44D6-B5DF-230399EE6AE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Title 10">
            <a:extLst>
              <a:ext uri="{FF2B5EF4-FFF2-40B4-BE49-F238E27FC236}">
                <a16:creationId xmlns:a16="http://schemas.microsoft.com/office/drawing/2014/main" id="{572A0F60-3D5C-4A61-B2D0-00906F00D594}"/>
              </a:ext>
            </a:extLst>
          </p:cNvPr>
          <p:cNvSpPr txBox="1">
            <a:spLocks/>
          </p:cNvSpPr>
          <p:nvPr/>
        </p:nvSpPr>
        <p:spPr>
          <a:xfrm>
            <a:off x="533968" y="145034"/>
            <a:ext cx="11232046" cy="719730"/>
          </a:xfrm>
          <a:prstGeom prst="rect">
            <a:avLst/>
          </a:prstGeom>
        </p:spPr>
        <p:txBody>
          <a:bodyPr l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sr-Latn-RS" sz="2000" dirty="0">
                <a:solidFill>
                  <a:srgbClr val="0080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kojoj meri se slažete sa sledećim tvrdnjama (1-4) </a:t>
            </a:r>
            <a:br>
              <a:rPr lang="sr-Latn-RS" sz="2000" dirty="0">
                <a:solidFill>
                  <a:srgbClr val="0080C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2000" dirty="0">
                <a:solidFill>
                  <a:srgbClr val="0080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Inovacije...</a:t>
            </a:r>
            <a:endParaRPr lang="en-US" sz="2000" dirty="0">
              <a:solidFill>
                <a:srgbClr val="0080C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2068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E2C38AD-9303-48C8-8AF5-F83A06BF83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9266454"/>
              </p:ext>
            </p:extLst>
          </p:nvPr>
        </p:nvGraphicFramePr>
        <p:xfrm>
          <a:off x="-405210" y="1605612"/>
          <a:ext cx="5257800" cy="1764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77A5A76-0F4D-4955-A3B2-5A92C6FB247B}"/>
              </a:ext>
            </a:extLst>
          </p:cNvPr>
          <p:cNvSpPr txBox="1"/>
          <p:nvPr/>
        </p:nvSpPr>
        <p:spPr>
          <a:xfrm>
            <a:off x="5848350" y="1648113"/>
            <a:ext cx="5714756" cy="2554545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just"/>
            <a:r>
              <a:rPr lang="sr-Latn-R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Budući da samo 13% građana ne uzima u obzir inovativnost kompanije pri izboru proizvoda, a što je naročito zastupljenije među starijim građanima preko 55. godina, može se zaključiti da inovativnost kompanije jeste važna. </a:t>
            </a:r>
          </a:p>
          <a:p>
            <a:pPr algn="just"/>
            <a:r>
              <a:rPr lang="sr-Latn-R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Oko 1/5 građana se i vodi tim kriterijumom pri izboru proizvoda, što naročito važi za građane mlađih i srednjih godina (18-34) i višeg obrazovanja. </a:t>
            </a:r>
          </a:p>
          <a:p>
            <a:pPr algn="just"/>
            <a:r>
              <a:rPr lang="sr-Latn-R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Ipak, najveći deo građana (oko 65%) kada bira proizvode, vodi se inovativnošću kompanije, ali ipak uzima u obzir i druge kriterijumime (cena, prethodno iskustvo...)</a:t>
            </a:r>
          </a:p>
        </p:txBody>
      </p:sp>
      <p:sp>
        <p:nvSpPr>
          <p:cNvPr id="7" name="Title 10">
            <a:extLst>
              <a:ext uri="{FF2B5EF4-FFF2-40B4-BE49-F238E27FC236}">
                <a16:creationId xmlns:a16="http://schemas.microsoft.com/office/drawing/2014/main" id="{572A0F60-3D5C-4A61-B2D0-00906F00D594}"/>
              </a:ext>
            </a:extLst>
          </p:cNvPr>
          <p:cNvSpPr txBox="1">
            <a:spLocks/>
          </p:cNvSpPr>
          <p:nvPr/>
        </p:nvSpPr>
        <p:spPr>
          <a:xfrm>
            <a:off x="533968" y="847873"/>
            <a:ext cx="11232046" cy="719730"/>
          </a:xfrm>
          <a:prstGeom prst="rect">
            <a:avLst/>
          </a:prstGeom>
        </p:spPr>
        <p:txBody>
          <a:bodyPr l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1800" dirty="0">
                <a:solidFill>
                  <a:srgbClr val="0080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li radije birate proizvode kompanije koja je inovativna ili ne?</a:t>
            </a:r>
            <a:endParaRPr lang="en-US" sz="1800" dirty="0">
              <a:solidFill>
                <a:srgbClr val="0080C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0FE577A0-8E6E-47A1-BA22-C3B8A4C4A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1270" y="6356350"/>
            <a:ext cx="2743200" cy="365125"/>
          </a:xfrm>
        </p:spPr>
        <p:txBody>
          <a:bodyPr/>
          <a:lstStyle/>
          <a:p>
            <a:r>
              <a:rPr lang="en-US" dirty="0"/>
              <a:t>23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1AC7C90-F1EA-4EA0-9F4E-D4F7593D4B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1663090"/>
              </p:ext>
            </p:extLst>
          </p:nvPr>
        </p:nvGraphicFramePr>
        <p:xfrm>
          <a:off x="312240" y="4001184"/>
          <a:ext cx="4802686" cy="2917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itle 10">
            <a:extLst>
              <a:ext uri="{FF2B5EF4-FFF2-40B4-BE49-F238E27FC236}">
                <a16:creationId xmlns:a16="http://schemas.microsoft.com/office/drawing/2014/main" id="{6B8CDF8B-BF0A-4EFB-A444-73D2C7F39923}"/>
              </a:ext>
            </a:extLst>
          </p:cNvPr>
          <p:cNvSpPr txBox="1">
            <a:spLocks/>
          </p:cNvSpPr>
          <p:nvPr/>
        </p:nvSpPr>
        <p:spPr>
          <a:xfrm>
            <a:off x="553018" y="3381523"/>
            <a:ext cx="11232046" cy="719730"/>
          </a:xfrm>
          <a:prstGeom prst="rect">
            <a:avLst/>
          </a:prstGeom>
        </p:spPr>
        <p:txBody>
          <a:bodyPr l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sr-Latn-RS" sz="1800" dirty="0">
                <a:solidFill>
                  <a:srgbClr val="0080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Koja od sledećih rečenica vas najbolje opisuje?</a:t>
            </a:r>
            <a:endParaRPr lang="en-US" sz="1800" dirty="0">
              <a:solidFill>
                <a:srgbClr val="0080C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430AE6-EB0B-46A2-B5A2-427E37AACF40}"/>
              </a:ext>
            </a:extLst>
          </p:cNvPr>
          <p:cNvSpPr txBox="1"/>
          <p:nvPr/>
        </p:nvSpPr>
        <p:spPr>
          <a:xfrm>
            <a:off x="5848350" y="4493085"/>
            <a:ext cx="5790631" cy="1569660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>
            <a:spAutoFit/>
          </a:bodyPr>
          <a:lstStyle/>
          <a:p>
            <a:pPr algn="just"/>
            <a:r>
              <a:rPr lang="sr-Latn-R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Tek oko 10% građana ne voli da isprobava nove i unapređene proizvode, većinom stariji (55-64), nezaposleni ili penzionisani građani, i građani nižeg obrazovanja. Među onima koji vole da isprobavaju nove proizvode, mali 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deo njih bira inovacije bez obzira na proizvođača (15,5%), dok se oko 75% ipak ograničava samo n</a:t>
            </a:r>
            <a:r>
              <a:rPr lang="sr-Latn-R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proverene proizvođače.</a:t>
            </a:r>
          </a:p>
        </p:txBody>
      </p:sp>
    </p:spTree>
    <p:extLst>
      <p:ext uri="{BB962C8B-B14F-4D97-AF65-F5344CB8AC3E}">
        <p14:creationId xmlns:p14="http://schemas.microsoft.com/office/powerpoint/2010/main" val="29555641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C6AA97-D9D0-4511-96ED-81C08C1FD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1270" y="6356350"/>
            <a:ext cx="2743200" cy="365125"/>
          </a:xfrm>
        </p:spPr>
        <p:txBody>
          <a:bodyPr/>
          <a:lstStyle/>
          <a:p>
            <a:fld id="{0F7899C1-2C73-44D6-B5DF-230399EE6AEB}" type="slidenum">
              <a:rPr lang="en-US" smtClean="0"/>
              <a:t>25</a:t>
            </a:fld>
            <a:endParaRPr lang="en-US" dirty="0"/>
          </a:p>
        </p:txBody>
      </p:sp>
      <p:sp>
        <p:nvSpPr>
          <p:cNvPr id="12" name="Title 10">
            <a:extLst>
              <a:ext uri="{FF2B5EF4-FFF2-40B4-BE49-F238E27FC236}">
                <a16:creationId xmlns:a16="http://schemas.microsoft.com/office/drawing/2014/main" id="{D940FD58-EF42-4121-8BA0-B544AB3CA415}"/>
              </a:ext>
            </a:extLst>
          </p:cNvPr>
          <p:cNvSpPr txBox="1">
            <a:spLocks/>
          </p:cNvSpPr>
          <p:nvPr/>
        </p:nvSpPr>
        <p:spPr>
          <a:xfrm>
            <a:off x="524443" y="171147"/>
            <a:ext cx="10705532" cy="584775"/>
          </a:xfrm>
          <a:prstGeom prst="rect">
            <a:avLst/>
          </a:prstGeom>
        </p:spPr>
        <p:txBody>
          <a:bodyPr l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just">
              <a:lnSpc>
                <a:spcPct val="115000"/>
              </a:lnSpc>
            </a:pPr>
            <a:r>
              <a:rPr lang="sr-Latn-RS" sz="2400" b="1" dirty="0">
                <a:solidFill>
                  <a:srgbClr val="007FC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Digitalna transformacija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17">
            <a:extLst>
              <a:ext uri="{FF2B5EF4-FFF2-40B4-BE49-F238E27FC236}">
                <a16:creationId xmlns:a16="http://schemas.microsoft.com/office/drawing/2014/main" id="{120140A2-BEFF-4B53-AC39-A5FBC357D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162" y="1327026"/>
            <a:ext cx="4240739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en-US" b="1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Značenje digitalne transformacije</a:t>
            </a:r>
            <a:endParaRPr kumimoji="0" lang="it-IT" altLang="en-US" b="1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707E4DC-5548-4983-B425-B599D4D3A209}"/>
              </a:ext>
            </a:extLst>
          </p:cNvPr>
          <p:cNvCxnSpPr/>
          <p:nvPr/>
        </p:nvCxnSpPr>
        <p:spPr>
          <a:xfrm>
            <a:off x="6267450" y="1281252"/>
            <a:ext cx="0" cy="4968987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BDD197AE-8BA5-47A3-AB0E-42BCC62EBF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568434"/>
              </p:ext>
            </p:extLst>
          </p:nvPr>
        </p:nvGraphicFramePr>
        <p:xfrm>
          <a:off x="257743" y="1555626"/>
          <a:ext cx="6096000" cy="5610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FED616E6-84F0-45E6-B0C4-9800DEE7A2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9778307"/>
              </p:ext>
            </p:extLst>
          </p:nvPr>
        </p:nvGraphicFramePr>
        <p:xfrm>
          <a:off x="6882162" y="1663238"/>
          <a:ext cx="4407259" cy="2690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 Box 17">
            <a:extLst>
              <a:ext uri="{FF2B5EF4-FFF2-40B4-BE49-F238E27FC236}">
                <a16:creationId xmlns:a16="http://schemas.microsoft.com/office/drawing/2014/main" id="{DB40BAEC-B812-4FD2-B4B8-BFD464B20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1212" y="1317501"/>
            <a:ext cx="4504624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en-US" b="1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kumimoji="0" lang="sr-Latn-RS" altLang="en-US" b="1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astupljenost</a:t>
            </a:r>
            <a:r>
              <a:rPr kumimoji="0" lang="it-IT" altLang="en-US" b="1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digitalne transformacije</a:t>
            </a:r>
            <a:endParaRPr kumimoji="0" lang="it-IT" altLang="en-US" b="1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A16150-3853-4C60-B9FC-8F9A45743A63}"/>
              </a:ext>
            </a:extLst>
          </p:cNvPr>
          <p:cNvSpPr txBox="1"/>
          <p:nvPr/>
        </p:nvSpPr>
        <p:spPr>
          <a:xfrm>
            <a:off x="6458783" y="4519504"/>
            <a:ext cx="5389481" cy="1483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Mladi</a:t>
            </a:r>
            <a:r>
              <a:rPr lang="sr-Cyrl-RS" sz="16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(62,9%) </a:t>
            </a:r>
            <a:r>
              <a:rPr lang="it-IT" sz="16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stanovnici urbanih sredina</a:t>
            </a:r>
            <a:r>
              <a:rPr lang="sr-Cyrl-RS" sz="16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(61,9%)</a:t>
            </a:r>
            <a:r>
              <a:rPr lang="sr-Cyrl-RS" sz="16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r-Latn-R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veruju da se digitalno-tehnološka rešenja koriste u većini preduzeća, dok su stanovnici ruralnih sredina (48,2%) i građani sa nižim nivoom obrazovanja (38%) skeptičniji prema ovom pitanju.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4851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C6AA97-D9D0-4511-96ED-81C08C1FD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1270" y="6356350"/>
            <a:ext cx="2743200" cy="365125"/>
          </a:xfrm>
        </p:spPr>
        <p:txBody>
          <a:bodyPr/>
          <a:lstStyle/>
          <a:p>
            <a:fld id="{0F7899C1-2C73-44D6-B5DF-230399EE6AEB}" type="slidenum">
              <a:rPr lang="en-US" smtClean="0"/>
              <a:t>26</a:t>
            </a:fld>
            <a:endParaRPr lang="en-US" dirty="0"/>
          </a:p>
        </p:txBody>
      </p:sp>
      <p:sp>
        <p:nvSpPr>
          <p:cNvPr id="12" name="Title 10">
            <a:extLst>
              <a:ext uri="{FF2B5EF4-FFF2-40B4-BE49-F238E27FC236}">
                <a16:creationId xmlns:a16="http://schemas.microsoft.com/office/drawing/2014/main" id="{D940FD58-EF42-4121-8BA0-B544AB3CA415}"/>
              </a:ext>
            </a:extLst>
          </p:cNvPr>
          <p:cNvSpPr txBox="1">
            <a:spLocks/>
          </p:cNvSpPr>
          <p:nvPr/>
        </p:nvSpPr>
        <p:spPr>
          <a:xfrm>
            <a:off x="524443" y="171147"/>
            <a:ext cx="10705532" cy="584775"/>
          </a:xfrm>
          <a:prstGeom prst="rect">
            <a:avLst/>
          </a:prstGeom>
        </p:spPr>
        <p:txBody>
          <a:bodyPr l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just">
              <a:lnSpc>
                <a:spcPct val="115000"/>
              </a:lnSpc>
            </a:pPr>
            <a:r>
              <a:rPr lang="sr-Latn-RS" sz="2400" b="1" dirty="0">
                <a:solidFill>
                  <a:srgbClr val="007FC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Digitalno transformisane kompanije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27">
            <a:extLst>
              <a:ext uri="{FF2B5EF4-FFF2-40B4-BE49-F238E27FC236}">
                <a16:creationId xmlns:a16="http://schemas.microsoft.com/office/drawing/2014/main" id="{B599D015-F98D-44AC-A78F-11C88061E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091" y="1114928"/>
            <a:ext cx="4633502" cy="481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it-IT" b="1" dirty="0">
                <a:solidFill>
                  <a:srgbClr val="FF006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Digitalno transformisane kompanije</a:t>
            </a:r>
            <a:endParaRPr lang="en-US" b="1" dirty="0">
              <a:solidFill>
                <a:srgbClr val="FF0066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6A1CAADB-76F3-43A1-97BB-48F8BFC8D0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1332380"/>
              </p:ext>
            </p:extLst>
          </p:nvPr>
        </p:nvGraphicFramePr>
        <p:xfrm>
          <a:off x="682376" y="1577975"/>
          <a:ext cx="447557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CE9C45EE-360D-44A7-88FC-867FAE9447BB}"/>
              </a:ext>
            </a:extLst>
          </p:cNvPr>
          <p:cNvSpPr txBox="1"/>
          <p:nvPr/>
        </p:nvSpPr>
        <p:spPr>
          <a:xfrm>
            <a:off x="5724809" y="2393921"/>
            <a:ext cx="5990114" cy="1767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it-IT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Skoro</a:t>
            </a:r>
            <a:r>
              <a:rPr lang="it-IT" sz="1600" dirty="0">
                <a:solidFill>
                  <a:srgbClr val="6E706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600" b="1" dirty="0">
                <a:solidFill>
                  <a:srgbClr val="FF006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40% građana ne zna da navede primer kompanije koja je prošla ili je u procesu digitalne transformacije</a:t>
            </a:r>
            <a:r>
              <a:rPr lang="it-IT" sz="1600" b="1" dirty="0">
                <a:solidFill>
                  <a:srgbClr val="6E706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sr-Latn-RS" sz="1600" b="1" dirty="0">
              <a:solidFill>
                <a:srgbClr val="6E706E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sr-Latn-RS" sz="1600" b="1" dirty="0">
              <a:solidFill>
                <a:srgbClr val="6E706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it-IT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Među najčešćim odgovorima je</a:t>
            </a:r>
            <a:r>
              <a:rPr lang="it-IT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600" b="1" dirty="0">
                <a:solidFill>
                  <a:srgbClr val="FF006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državna uprava (14,9%)</a:t>
            </a:r>
            <a:r>
              <a:rPr lang="it-IT" sz="1600" dirty="0">
                <a:solidFill>
                  <a:srgbClr val="FF006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it-IT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koja </a:t>
            </a:r>
            <a:r>
              <a:rPr lang="sr-Latn-R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</a:t>
            </a:r>
            <a:r>
              <a:rPr lang="sr-Latn-RS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r-Latn-R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više prepoznata od strane starijih građana (preko 45 godina), dok su na drugom i trećem mestu telekomunikacione kompanije</a:t>
            </a:r>
            <a:r>
              <a:rPr lang="sr-Cyrl-R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2C5C4247-62F4-438F-BCB6-0A5C0A8E8EFE}"/>
              </a:ext>
            </a:extLst>
          </p:cNvPr>
          <p:cNvSpPr/>
          <p:nvPr/>
        </p:nvSpPr>
        <p:spPr>
          <a:xfrm>
            <a:off x="3552825" y="1695450"/>
            <a:ext cx="1038225" cy="183886"/>
          </a:xfrm>
          <a:prstGeom prst="leftArrow">
            <a:avLst/>
          </a:prstGeom>
          <a:solidFill>
            <a:srgbClr val="0080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AB01574B-D5F6-4DE6-A32F-0FBCACA30D70}"/>
              </a:ext>
            </a:extLst>
          </p:cNvPr>
          <p:cNvSpPr/>
          <p:nvPr/>
        </p:nvSpPr>
        <p:spPr>
          <a:xfrm>
            <a:off x="4962525" y="4838700"/>
            <a:ext cx="1038225" cy="183886"/>
          </a:xfrm>
          <a:prstGeom prst="leftArrow">
            <a:avLst/>
          </a:prstGeom>
          <a:solidFill>
            <a:srgbClr val="0080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9667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C6AA97-D9D0-4511-96ED-81C08C1FD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1270" y="6356350"/>
            <a:ext cx="2743200" cy="365125"/>
          </a:xfrm>
        </p:spPr>
        <p:txBody>
          <a:bodyPr/>
          <a:lstStyle/>
          <a:p>
            <a:fld id="{0F7899C1-2C73-44D6-B5DF-230399EE6AEB}" type="slidenum">
              <a:rPr lang="en-US" smtClean="0"/>
              <a:t>27</a:t>
            </a:fld>
            <a:endParaRPr lang="en-US" dirty="0"/>
          </a:p>
        </p:txBody>
      </p:sp>
      <p:sp>
        <p:nvSpPr>
          <p:cNvPr id="12" name="Title 10">
            <a:extLst>
              <a:ext uri="{FF2B5EF4-FFF2-40B4-BE49-F238E27FC236}">
                <a16:creationId xmlns:a16="http://schemas.microsoft.com/office/drawing/2014/main" id="{D940FD58-EF42-4121-8BA0-B544AB3CA415}"/>
              </a:ext>
            </a:extLst>
          </p:cNvPr>
          <p:cNvSpPr txBox="1">
            <a:spLocks/>
          </p:cNvSpPr>
          <p:nvPr/>
        </p:nvSpPr>
        <p:spPr>
          <a:xfrm>
            <a:off x="524443" y="228297"/>
            <a:ext cx="10705532" cy="584775"/>
          </a:xfrm>
          <a:prstGeom prst="rect">
            <a:avLst/>
          </a:prstGeom>
        </p:spPr>
        <p:txBody>
          <a:bodyPr l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just">
              <a:lnSpc>
                <a:spcPct val="115000"/>
              </a:lnSpc>
            </a:pPr>
            <a:r>
              <a:rPr lang="sr-Latn-RS" sz="2400" dirty="0">
                <a:solidFill>
                  <a:srgbClr val="007FC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Digitalno-tehnološka rešenja (DT)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7360B8-2F42-44A9-AEA9-FA4197045A69}"/>
              </a:ext>
            </a:extLst>
          </p:cNvPr>
          <p:cNvSpPr txBox="1"/>
          <p:nvPr/>
        </p:nvSpPr>
        <p:spPr>
          <a:xfrm>
            <a:off x="-89081" y="1166311"/>
            <a:ext cx="5523467" cy="383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it-IT" sz="1800" b="1" dirty="0">
                <a:solidFill>
                  <a:srgbClr val="FF006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Digitalno-tehnološka rešenja u firmama</a:t>
            </a:r>
            <a:endParaRPr lang="en-US" sz="2800" b="1" dirty="0">
              <a:solidFill>
                <a:srgbClr val="FF0066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8913C90C-D3B9-4669-ACD8-9C0EB9158B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1369789"/>
              </p:ext>
            </p:extLst>
          </p:nvPr>
        </p:nvGraphicFramePr>
        <p:xfrm>
          <a:off x="0" y="1639584"/>
          <a:ext cx="4623371" cy="3182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8904A01-A41B-46F4-A9B0-D40FCFC61F70}"/>
              </a:ext>
            </a:extLst>
          </p:cNvPr>
          <p:cNvSpPr txBox="1"/>
          <p:nvPr/>
        </p:nvSpPr>
        <p:spPr>
          <a:xfrm>
            <a:off x="524443" y="5214567"/>
            <a:ext cx="4257107" cy="1200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</a:t>
            </a:r>
            <a:r>
              <a:rPr kumimoji="0" lang="sr-Cyrl-R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od</a:t>
            </a:r>
            <a:r>
              <a:rPr kumimoji="0" lang="sr-Cyrl-R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70%</a:t>
            </a:r>
            <a:r>
              <a:rPr kumimoji="0" lang="sr-Cyrl-R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6E706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ispitanika smatra da su razlozi za uvo</a:t>
            </a:r>
            <a:r>
              <a:rPr kumimoji="0" lang="sr-Cyrl-RS" sz="1600" b="0" i="0" u="none" strike="noStrike" kern="1200" cap="none" spc="0" normalizeH="0" baseline="0" noProof="0" dirty="0">
                <a:ln>
                  <a:noFill/>
                </a:ln>
                <a:solidFill>
                  <a:srgbClr val="6E706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6E706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enje digitalno</a:t>
            </a:r>
            <a:r>
              <a:rPr kumimoji="0" lang="sr-Cyrl-RS" sz="1600" b="0" i="0" u="none" strike="noStrike" kern="1200" cap="none" spc="0" normalizeH="0" baseline="0" noProof="0" dirty="0">
                <a:ln>
                  <a:noFill/>
                </a:ln>
                <a:solidFill>
                  <a:srgbClr val="6E706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6E706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tehnolo</a:t>
            </a:r>
            <a:r>
              <a:rPr kumimoji="0" lang="sr-Cyrl-RS" sz="1600" b="0" i="0" u="none" strike="noStrike" kern="1200" cap="none" spc="0" normalizeH="0" baseline="0" noProof="0" dirty="0">
                <a:ln>
                  <a:noFill/>
                </a:ln>
                <a:solidFill>
                  <a:srgbClr val="6E706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6E706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kih re</a:t>
            </a:r>
            <a:r>
              <a:rPr kumimoji="0" lang="sr-Cyrl-RS" sz="1600" b="0" i="0" u="none" strike="noStrike" kern="1200" cap="none" spc="0" normalizeH="0" baseline="0" noProof="0" dirty="0">
                <a:ln>
                  <a:noFill/>
                </a:ln>
                <a:solidFill>
                  <a:srgbClr val="6E706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6E706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enja kompanija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</a:t>
            </a:r>
            <a:r>
              <a:rPr kumimoji="0" lang="sr-Cyrl-R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ž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nja za pove</a:t>
            </a:r>
            <a:r>
              <a:rPr kumimoji="0" lang="sr-Cyrl-R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ć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anjem produktivnosti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profita</a:t>
            </a:r>
            <a:r>
              <a:rPr kumimoji="0" lang="sr-Latn-R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sr-Latn-RS" sz="1600" b="0" i="0" u="none" strike="noStrike" kern="1200" cap="none" spc="0" normalizeH="0" baseline="0" noProof="0" dirty="0">
              <a:ln>
                <a:noFill/>
              </a:ln>
              <a:solidFill>
                <a:srgbClr val="6E706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2ADC06-6576-4D60-A6A5-463BC2D9FE25}"/>
              </a:ext>
            </a:extLst>
          </p:cNvPr>
          <p:cNvSpPr txBox="1"/>
          <p:nvPr/>
        </p:nvSpPr>
        <p:spPr>
          <a:xfrm>
            <a:off x="5505450" y="1168943"/>
            <a:ext cx="560756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sr-Latn-RS" sz="16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Upotreba DT rešenja u kompanijama</a:t>
            </a:r>
            <a:r>
              <a:rPr lang="sr-Latn-RS" sz="16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sr-Latn-R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website (61,4%), </a:t>
            </a:r>
          </a:p>
          <a:p>
            <a:pPr algn="just"/>
            <a:r>
              <a:rPr lang="sr-Latn-R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društvene mreže (55%) </a:t>
            </a:r>
            <a:endParaRPr lang="sr-Latn-R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sr-Latn-R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platforme za video komunikaciju (42,6%), </a:t>
            </a:r>
          </a:p>
          <a:p>
            <a:pPr algn="just"/>
            <a:r>
              <a:rPr lang="sr-Latn-R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veštačka inteligencija (18,1%),</a:t>
            </a:r>
          </a:p>
          <a:p>
            <a:pPr algn="just"/>
            <a:r>
              <a:rPr lang="sr-Latn-R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blockchain 10,9%. 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2E544225-2EF0-422E-9DC4-37D2368B6E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096721"/>
              </p:ext>
            </p:extLst>
          </p:nvPr>
        </p:nvGraphicFramePr>
        <p:xfrm>
          <a:off x="4781550" y="3314453"/>
          <a:ext cx="6951723" cy="3543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926F020C-77F1-46B8-BB91-E9F00A51B8FE}"/>
              </a:ext>
            </a:extLst>
          </p:cNvPr>
          <p:cNvSpPr txBox="1"/>
          <p:nvPr/>
        </p:nvSpPr>
        <p:spPr>
          <a:xfrm>
            <a:off x="5505450" y="2925197"/>
            <a:ext cx="61388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b="1" dirty="0">
                <a:solidFill>
                  <a:srgbClr val="0080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li ste vi koristili neke od sledećih DT rešenja</a:t>
            </a:r>
            <a:endParaRPr lang="en-US" sz="1600" b="1" dirty="0">
              <a:solidFill>
                <a:srgbClr val="0080C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974A82-0D71-46A1-A0EB-A7640F8F51B4}"/>
              </a:ext>
            </a:extLst>
          </p:cNvPr>
          <p:cNvSpPr/>
          <p:nvPr/>
        </p:nvSpPr>
        <p:spPr>
          <a:xfrm>
            <a:off x="524443" y="3771900"/>
            <a:ext cx="3780857" cy="1000075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991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C47D87C-ED7F-4AB6-8670-895412211A2B}"/>
              </a:ext>
            </a:extLst>
          </p:cNvPr>
          <p:cNvSpPr/>
          <p:nvPr/>
        </p:nvSpPr>
        <p:spPr>
          <a:xfrm>
            <a:off x="5856271" y="4565353"/>
            <a:ext cx="5853108" cy="8053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Inovacije i digitalna transformacija iz ugla privrede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8832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74">
            <a:extLst>
              <a:ext uri="{FF2B5EF4-FFF2-40B4-BE49-F238E27FC236}">
                <a16:creationId xmlns:a16="http://schemas.microsoft.com/office/drawing/2014/main" id="{A0932627-54CF-40C3-B3E1-6233A87B9957}"/>
              </a:ext>
            </a:extLst>
          </p:cNvPr>
          <p:cNvSpPr/>
          <p:nvPr/>
        </p:nvSpPr>
        <p:spPr>
          <a:xfrm>
            <a:off x="3719305" y="3428118"/>
            <a:ext cx="1445383" cy="1360785"/>
          </a:xfrm>
          <a:prstGeom prst="roundRect">
            <a:avLst/>
          </a:prstGeom>
          <a:solidFill>
            <a:srgbClr val="E64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entury Gothic" panose="020B0502020202020204" pitchFamily="34" charset="0"/>
              </a:rPr>
              <a:t>48.9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F05ABF-3AF2-4510-BA84-8911BEBE6375}"/>
              </a:ext>
            </a:extLst>
          </p:cNvPr>
          <p:cNvSpPr txBox="1"/>
          <p:nvPr/>
        </p:nvSpPr>
        <p:spPr>
          <a:xfrm rot="5400000">
            <a:off x="-484144" y="3102777"/>
            <a:ext cx="2379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1600" b="1" dirty="0">
                <a:solidFill>
                  <a:srgbClr val="6E70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Inovacija</a:t>
            </a:r>
            <a:endParaRPr kumimoji="0" lang="sr-Latn-CS" sz="1600" b="1" u="none" strike="noStrike" kern="1200" cap="none" spc="0" normalizeH="0" baseline="0" dirty="0">
              <a:ln>
                <a:noFill/>
              </a:ln>
              <a:solidFill>
                <a:srgbClr val="6E706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015B14-F7E1-4A8B-B045-7161CFFEE4DA}"/>
              </a:ext>
            </a:extLst>
          </p:cNvPr>
          <p:cNvSpPr txBox="1"/>
          <p:nvPr/>
        </p:nvSpPr>
        <p:spPr>
          <a:xfrm>
            <a:off x="2360305" y="4930599"/>
            <a:ext cx="81087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1400" b="1" u="none" strike="noStrike" kern="1200" cap="none" spc="0" normalizeH="0" baseline="0" dirty="0">
                <a:ln>
                  <a:noFill/>
                </a:ln>
                <a:solidFill>
                  <a:srgbClr val="6E706E"/>
                </a:solidFill>
                <a:effectLst/>
                <a:uLnTx/>
                <a:uFillTx/>
                <a:latin typeface="Century Gothic" panose="020B0502020202020204" pitchFamily="34" charset="0"/>
              </a:rPr>
              <a:t>Da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BF395D-AED4-4AAF-8193-68BFDBD7A8A6}"/>
              </a:ext>
            </a:extLst>
          </p:cNvPr>
          <p:cNvSpPr txBox="1"/>
          <p:nvPr/>
        </p:nvSpPr>
        <p:spPr>
          <a:xfrm>
            <a:off x="4018180" y="4930599"/>
            <a:ext cx="84763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u="none" strike="noStrike" kern="1200" cap="none" spc="0" normalizeH="0" baseline="0" noProof="0" dirty="0">
                <a:ln>
                  <a:noFill/>
                </a:ln>
                <a:solidFill>
                  <a:srgbClr val="6E706E"/>
                </a:solidFill>
                <a:effectLst/>
                <a:uLnTx/>
                <a:uFillTx/>
                <a:latin typeface="Century Gothic" panose="020B0502020202020204" pitchFamily="34" charset="0"/>
              </a:rPr>
              <a:t>Ne</a:t>
            </a:r>
          </a:p>
        </p:txBody>
      </p:sp>
      <p:sp>
        <p:nvSpPr>
          <p:cNvPr id="18" name="Rounded Rectangle 74">
            <a:extLst>
              <a:ext uri="{FF2B5EF4-FFF2-40B4-BE49-F238E27FC236}">
                <a16:creationId xmlns:a16="http://schemas.microsoft.com/office/drawing/2014/main" id="{A7B2B0D3-7051-4013-B01F-9F99526EA6F8}"/>
              </a:ext>
            </a:extLst>
          </p:cNvPr>
          <p:cNvSpPr/>
          <p:nvPr/>
        </p:nvSpPr>
        <p:spPr>
          <a:xfrm>
            <a:off x="2378392" y="3734905"/>
            <a:ext cx="770288" cy="650489"/>
          </a:xfrm>
          <a:prstGeom prst="roundRect">
            <a:avLst/>
          </a:prstGeom>
          <a:solidFill>
            <a:srgbClr val="FDB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entury Gothic" panose="020B0502020202020204" pitchFamily="34" charset="0"/>
              </a:rPr>
              <a:t>11.3</a:t>
            </a:r>
          </a:p>
        </p:txBody>
      </p:sp>
      <p:sp>
        <p:nvSpPr>
          <p:cNvPr id="19" name="Rounded Rectangle 74">
            <a:extLst>
              <a:ext uri="{FF2B5EF4-FFF2-40B4-BE49-F238E27FC236}">
                <a16:creationId xmlns:a16="http://schemas.microsoft.com/office/drawing/2014/main" id="{69A01A8B-0B15-44F9-8A3D-1A27D9C0CC27}"/>
              </a:ext>
            </a:extLst>
          </p:cNvPr>
          <p:cNvSpPr/>
          <p:nvPr/>
        </p:nvSpPr>
        <p:spPr>
          <a:xfrm>
            <a:off x="2235438" y="2139541"/>
            <a:ext cx="1056197" cy="984978"/>
          </a:xfrm>
          <a:prstGeom prst="roundRect">
            <a:avLst/>
          </a:prstGeom>
          <a:solidFill>
            <a:srgbClr val="0080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entury Gothic" panose="020B0502020202020204" pitchFamily="34" charset="0"/>
              </a:rPr>
              <a:t>25.8</a:t>
            </a:r>
          </a:p>
        </p:txBody>
      </p:sp>
      <p:sp>
        <p:nvSpPr>
          <p:cNvPr id="20" name="Rounded Rectangle 74">
            <a:extLst>
              <a:ext uri="{FF2B5EF4-FFF2-40B4-BE49-F238E27FC236}">
                <a16:creationId xmlns:a16="http://schemas.microsoft.com/office/drawing/2014/main" id="{D127D9DF-8527-49FD-9ECD-7303CAE4228A}"/>
              </a:ext>
            </a:extLst>
          </p:cNvPr>
          <p:cNvSpPr/>
          <p:nvPr/>
        </p:nvSpPr>
        <p:spPr>
          <a:xfrm>
            <a:off x="4042030" y="2285012"/>
            <a:ext cx="799932" cy="657463"/>
          </a:xfrm>
          <a:prstGeom prst="roundRect">
            <a:avLst/>
          </a:prstGeom>
          <a:solidFill>
            <a:srgbClr val="FDB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entury Gothic" panose="020B0502020202020204" pitchFamily="34" charset="0"/>
              </a:rPr>
              <a:t>14.0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2BFCF38-3BFE-4320-A1FB-E61AC0A47C56}"/>
              </a:ext>
            </a:extLst>
          </p:cNvPr>
          <p:cNvSpPr txBox="1"/>
          <p:nvPr/>
        </p:nvSpPr>
        <p:spPr>
          <a:xfrm rot="16200000">
            <a:off x="1581708" y="2492628"/>
            <a:ext cx="400110" cy="428476"/>
          </a:xfrm>
          <a:prstGeom prst="rect">
            <a:avLst/>
          </a:prstGeom>
          <a:noFill/>
        </p:spPr>
        <p:txBody>
          <a:bodyPr vert="vert" wrap="square" rtlCol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1400" b="1" u="none" strike="noStrike" kern="1200" cap="none" spc="0" normalizeH="0" baseline="0" dirty="0">
                <a:ln>
                  <a:noFill/>
                </a:ln>
                <a:solidFill>
                  <a:srgbClr val="6E706E"/>
                </a:solidFill>
                <a:effectLst/>
                <a:uLnTx/>
                <a:uFillTx/>
                <a:latin typeface="Century Gothic" panose="020B0502020202020204" pitchFamily="34" charset="0"/>
              </a:rPr>
              <a:t>Da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311FD0-1E0C-4CAB-A3DD-85AC830D514C}"/>
              </a:ext>
            </a:extLst>
          </p:cNvPr>
          <p:cNvSpPr txBox="1"/>
          <p:nvPr/>
        </p:nvSpPr>
        <p:spPr>
          <a:xfrm rot="16200000">
            <a:off x="1581708" y="3855958"/>
            <a:ext cx="400110" cy="529436"/>
          </a:xfrm>
          <a:prstGeom prst="rect">
            <a:avLst/>
          </a:prstGeom>
          <a:noFill/>
        </p:spPr>
        <p:txBody>
          <a:bodyPr vert="vert" wrap="square" rtlCol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u="none" strike="noStrike" kern="1200" cap="none" spc="0" normalizeH="0" baseline="0" noProof="0" dirty="0">
                <a:ln>
                  <a:noFill/>
                </a:ln>
                <a:solidFill>
                  <a:srgbClr val="6E706E"/>
                </a:solidFill>
                <a:effectLst/>
                <a:uLnTx/>
                <a:uFillTx/>
                <a:latin typeface="Century Gothic" panose="020B0502020202020204" pitchFamily="34" charset="0"/>
              </a:rPr>
              <a:t>Ne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BAF5B85-EF21-4909-8775-C6D7F1AF1F5F}"/>
              </a:ext>
            </a:extLst>
          </p:cNvPr>
          <p:cNvSpPr txBox="1"/>
          <p:nvPr/>
        </p:nvSpPr>
        <p:spPr>
          <a:xfrm rot="16200000">
            <a:off x="3246762" y="4597889"/>
            <a:ext cx="677108" cy="2253762"/>
          </a:xfrm>
          <a:prstGeom prst="rect">
            <a:avLst/>
          </a:prstGeom>
          <a:noFill/>
        </p:spPr>
        <p:txBody>
          <a:bodyPr vert="vert"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1600" b="1" dirty="0">
                <a:solidFill>
                  <a:srgbClr val="6E70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Digitalna transformacija</a:t>
            </a:r>
            <a:endParaRPr kumimoji="0" lang="sr-Latn-RS" sz="1600" b="1" u="none" strike="noStrike" kern="1200" cap="none" spc="0" normalizeH="0" baseline="0" dirty="0">
              <a:ln>
                <a:noFill/>
              </a:ln>
              <a:solidFill>
                <a:srgbClr val="6E706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D6D9505-5753-4742-91AC-1D0FABDC3EAE}"/>
              </a:ext>
            </a:extLst>
          </p:cNvPr>
          <p:cNvCxnSpPr/>
          <p:nvPr/>
        </p:nvCxnSpPr>
        <p:spPr>
          <a:xfrm>
            <a:off x="3585316" y="1631393"/>
            <a:ext cx="0" cy="3576205"/>
          </a:xfrm>
          <a:prstGeom prst="line">
            <a:avLst/>
          </a:prstGeom>
          <a:ln>
            <a:solidFill>
              <a:srgbClr val="0080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E8C5342-8BC0-4EC1-872C-188686175238}"/>
              </a:ext>
            </a:extLst>
          </p:cNvPr>
          <p:cNvCxnSpPr>
            <a:cxnSpLocks/>
          </p:cNvCxnSpPr>
          <p:nvPr/>
        </p:nvCxnSpPr>
        <p:spPr>
          <a:xfrm flipH="1">
            <a:off x="1605294" y="3270994"/>
            <a:ext cx="3662209" cy="0"/>
          </a:xfrm>
          <a:prstGeom prst="line">
            <a:avLst/>
          </a:prstGeom>
          <a:ln>
            <a:solidFill>
              <a:srgbClr val="0080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C06F5829-D8AD-4375-BBB1-99AD8D2EA2C4}"/>
              </a:ext>
            </a:extLst>
          </p:cNvPr>
          <p:cNvSpPr txBox="1"/>
          <p:nvPr/>
        </p:nvSpPr>
        <p:spPr>
          <a:xfrm>
            <a:off x="5401491" y="1661774"/>
            <a:ext cx="5874254" cy="492442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R="0" lvl="1" algn="just" defTabSz="914400" rtl="0" eaLnBrk="1" fontAlgn="auto" latinLnBrk="0" hangingPunct="1">
              <a:spcAft>
                <a:spcPts val="600"/>
              </a:spcAft>
              <a:buClrTx/>
              <a:buSzTx/>
              <a:tabLst/>
              <a:defRPr/>
            </a:pPr>
            <a:r>
              <a:rPr kumimoji="0" lang="sr-Latn-RS" sz="1400" b="0" i="0" u="none" strike="noStrike" kern="1200" cap="none" spc="0" normalizeH="0" baseline="0" noProof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Oko 40% kompanija koje posluju na teritoriji Srbije su inovativne, a jedna četvrtina firmi su i sasvim inovativne - i uže</a:t>
            </a:r>
            <a:r>
              <a:rPr kumimoji="0" lang="sr-Latn-RS" sz="1400" b="0" i="0" u="none" strike="noStrike" kern="1200" cap="none" spc="0" normalizeH="0" noProof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gledano u svojoj oblasti i u pogledu digitalne transformacije. </a:t>
            </a:r>
            <a:r>
              <a:rPr lang="sr-Latn-RS" sz="1400" noProof="1">
                <a:latin typeface="Arial" panose="020B0604020202020204" pitchFamily="34" charset="0"/>
                <a:cs typeface="Arial" panose="020B0604020202020204" pitchFamily="34" charset="0"/>
              </a:rPr>
              <a:t>S druge strane, </a:t>
            </a:r>
            <a:r>
              <a:rPr kumimoji="0" lang="sr-Latn-RS" sz="1400" b="0" i="0" u="none" strike="noStrike" kern="1200" cap="none" spc="0" normalizeH="0" baseline="0" noProof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skoro polovina firmi u poslednjih 5 godina nije uvela ni</a:t>
            </a:r>
            <a:r>
              <a:rPr kumimoji="0" lang="sr-Latn-RS" sz="1400" b="0" i="0" u="none" strike="noStrike" kern="1200" cap="none" spc="0" normalizeH="0" noProof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jednu inovaciju, ni</a:t>
            </a:r>
            <a:r>
              <a:rPr kumimoji="0" lang="en-US" sz="1400" b="0" i="0" u="none" strike="noStrike" kern="1200" cap="none" spc="0" normalizeH="0" noProof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 se </a:t>
            </a:r>
            <a:r>
              <a:rPr kumimoji="0" lang="sr-Latn-RS" sz="1400" b="0" i="0" u="none" strike="noStrike" kern="1200" cap="none" spc="0" normalizeH="0" noProof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digitaln</a:t>
            </a:r>
            <a:r>
              <a:rPr kumimoji="0" lang="en-US" sz="1400" b="0" i="0" u="none" strike="noStrike" kern="1200" cap="none" spc="0" normalizeH="0" noProof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sr-Latn-RS" sz="1400" b="0" i="0" u="none" strike="noStrike" kern="1200" cap="none" spc="0" normalizeH="0" noProof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transform</a:t>
            </a:r>
            <a:r>
              <a:rPr kumimoji="0" lang="en-US" sz="1400" b="0" i="0" u="none" strike="noStrike" kern="1200" cap="none" spc="0" normalizeH="0" noProof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isal</a:t>
            </a:r>
            <a:r>
              <a:rPr kumimoji="0" lang="sr-Latn-RS" sz="1400" b="0" i="0" u="none" strike="noStrike" kern="1200" cap="none" spc="0" normalizeH="0" noProof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0" lang="en-US" sz="1400" b="0" i="0" u="none" strike="noStrike" kern="1200" cap="none" spc="0" normalizeH="0" noProof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ili u</a:t>
            </a:r>
            <a:r>
              <a:rPr kumimoji="0" lang="sr-Latn-RS" sz="1400" b="0" i="0" u="none" strike="noStrike" kern="1200" cap="none" spc="0" normalizeH="0" noProof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šla u proces digitalne transformacije. </a:t>
            </a:r>
            <a:endParaRPr kumimoji="0" lang="en-US" sz="1400" b="0" i="0" u="none" strike="noStrike" kern="1200" cap="none" spc="0" normalizeH="0" baseline="0" noProof="1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1" algn="just" defTabSz="914400" rtl="0" eaLnBrk="1" fontAlgn="auto" latinLnBrk="0" hangingPunct="1">
              <a:spcAft>
                <a:spcPts val="600"/>
              </a:spcAft>
              <a:buClrTx/>
              <a:buSzTx/>
              <a:tabLst/>
              <a:defRPr/>
            </a:pPr>
            <a:r>
              <a:rPr kumimoji="0" lang="sr-Latn-RS" sz="1400" b="0" i="0" u="none" strike="noStrike" kern="1200" cap="none" spc="0" normalizeH="0" baseline="0" noProof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Čini se da </a:t>
            </a:r>
            <a:r>
              <a:rPr kumimoji="0" lang="sr-Latn-RS" sz="1400" b="1" i="0" u="none" strike="noStrike" kern="1200" cap="none" spc="0" normalizeH="0" baseline="0" noProof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veličina preduzeća utiče na ove procese.  Među velikim kompanijama, devet od deset je uvelo inovacije i/ili se digitalizovalo u ovom periodu</a:t>
            </a:r>
            <a:r>
              <a:rPr kumimoji="0" lang="sr-Latn-RS" sz="1400" b="0" i="0" u="none" strike="noStrike" kern="1200" cap="none" spc="0" normalizeH="0" baseline="0" noProof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što je značajno više od proseka. Mikro kompanije su po ovim kriterijumima značajno sporije od proseka (što verovatno ima najviše veze sa resursima, mogućnostima za ulaganja).</a:t>
            </a:r>
          </a:p>
          <a:p>
            <a:pPr lvl="1" algn="just">
              <a:spcAft>
                <a:spcPts val="600"/>
              </a:spcAft>
              <a:defRPr/>
            </a:pPr>
            <a:r>
              <a:rPr lang="sr-Latn-RS" sz="1400" b="1" noProof="1">
                <a:latin typeface="Arial" panose="020B0604020202020204" pitchFamily="34" charset="0"/>
                <a:cs typeface="Arial" panose="020B0604020202020204" pitchFamily="34" charset="0"/>
              </a:rPr>
              <a:t>Kompanije koje, osim na teritoriji Srbije, posluju i na evropskom ili svetskom tržištu, značajno su odmakle u inovacijama i digitalizaciji </a:t>
            </a:r>
            <a:r>
              <a:rPr lang="sr-Latn-RS" sz="1400" noProof="1">
                <a:latin typeface="Arial" panose="020B0604020202020204" pitchFamily="34" charset="0"/>
                <a:cs typeface="Arial" panose="020B0604020202020204" pitchFamily="34" charset="0"/>
              </a:rPr>
              <a:t>od proseka, što jeste očekivano, dok firme koje posluju na nacionalnom nivou (Srbija), su značajno napredovale u digitalizaciji u poslednjih 5 godina, za razliku od onih koje posluju samo lokalno ili unutar nekog od regiona u Srbiji. </a:t>
            </a:r>
          </a:p>
          <a:p>
            <a:pPr lvl="1" algn="just">
              <a:spcAft>
                <a:spcPts val="600"/>
              </a:spcAft>
              <a:defRPr/>
            </a:pPr>
            <a:r>
              <a:rPr lang="sr-Latn-RS" sz="1400" noProof="1">
                <a:latin typeface="Arial" panose="020B0604020202020204" pitchFamily="34" charset="0"/>
                <a:cs typeface="Arial" panose="020B0604020202020204" pitchFamily="34" charset="0"/>
              </a:rPr>
              <a:t>Kompanije koje posluju u oblasti trgovine su lošije u pogledu uvođenja i inovacija i digitalne transformacije od drugih oblasti poslovanja (proizvodnja, usluga...)</a:t>
            </a:r>
            <a:endParaRPr kumimoji="0" lang="sr-Latn-RS" sz="1400" b="0" i="0" u="none" strike="noStrike" kern="1200" cap="none" spc="0" normalizeH="0" baseline="0" noProof="1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kumimoji="0" lang="sr-Latn-RS" sz="1400" b="0" i="0" u="none" strike="noStrike" kern="1200" cap="none" spc="0" normalizeH="0" baseline="0" noProof="1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34270B-7059-4691-81F1-8E821E79C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1270" y="6356350"/>
            <a:ext cx="2743200" cy="365125"/>
          </a:xfrm>
        </p:spPr>
        <p:txBody>
          <a:bodyPr/>
          <a:lstStyle/>
          <a:p>
            <a:fld id="{0F7899C1-2C73-44D6-B5DF-230399EE6AE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27" name="Title 10">
            <a:extLst>
              <a:ext uri="{FF2B5EF4-FFF2-40B4-BE49-F238E27FC236}">
                <a16:creationId xmlns:a16="http://schemas.microsoft.com/office/drawing/2014/main" id="{572A0F60-3D5C-4A61-B2D0-00906F00D594}"/>
              </a:ext>
            </a:extLst>
          </p:cNvPr>
          <p:cNvSpPr txBox="1">
            <a:spLocks/>
          </p:cNvSpPr>
          <p:nvPr/>
        </p:nvSpPr>
        <p:spPr>
          <a:xfrm>
            <a:off x="536171" y="335918"/>
            <a:ext cx="11232046" cy="719730"/>
          </a:xfrm>
          <a:prstGeom prst="rect">
            <a:avLst/>
          </a:prstGeom>
        </p:spPr>
        <p:txBody>
          <a:bodyPr l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sr-Latn-RS" sz="2000" dirty="0">
                <a:solidFill>
                  <a:srgbClr val="0080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Inovacije i digitalna transformacija u privredi </a:t>
            </a:r>
            <a:endParaRPr lang="en-US" sz="2000" dirty="0">
              <a:solidFill>
                <a:srgbClr val="0080C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6250930-5722-4197-900B-ADB574003D5E}"/>
              </a:ext>
            </a:extLst>
          </p:cNvPr>
          <p:cNvSpPr txBox="1"/>
          <p:nvPr/>
        </p:nvSpPr>
        <p:spPr>
          <a:xfrm>
            <a:off x="3146102" y="6285170"/>
            <a:ext cx="895928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 panose="020B0502020202020204" pitchFamily="34" charset="0"/>
              </a:rPr>
              <a:t>Baza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 panose="020B0502020202020204" pitchFamily="34" charset="0"/>
              </a:rPr>
              <a:t>: total</a:t>
            </a:r>
          </a:p>
        </p:txBody>
      </p:sp>
    </p:spTree>
    <p:extLst>
      <p:ext uri="{BB962C8B-B14F-4D97-AF65-F5344CB8AC3E}">
        <p14:creationId xmlns:p14="http://schemas.microsoft.com/office/powerpoint/2010/main" val="3796694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68458EF-1586-4279-AC85-5C1FFAD1DB79}"/>
              </a:ext>
            </a:extLst>
          </p:cNvPr>
          <p:cNvSpPr/>
          <p:nvPr/>
        </p:nvSpPr>
        <p:spPr>
          <a:xfrm>
            <a:off x="6318607" y="3353002"/>
            <a:ext cx="5627078" cy="8053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StarTech program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9933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C6AA97-D9D0-4511-96ED-81C08C1FD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1270" y="6356350"/>
            <a:ext cx="2743200" cy="365125"/>
          </a:xfrm>
        </p:spPr>
        <p:txBody>
          <a:bodyPr/>
          <a:lstStyle/>
          <a:p>
            <a:fld id="{0F7899C1-2C73-44D6-B5DF-230399EE6AEB}" type="slidenum">
              <a:rPr lang="en-US" smtClean="0"/>
              <a:t>30</a:t>
            </a:fld>
            <a:endParaRPr lang="en-US" dirty="0"/>
          </a:p>
        </p:txBody>
      </p:sp>
      <p:sp>
        <p:nvSpPr>
          <p:cNvPr id="12" name="Title 10">
            <a:extLst>
              <a:ext uri="{FF2B5EF4-FFF2-40B4-BE49-F238E27FC236}">
                <a16:creationId xmlns:a16="http://schemas.microsoft.com/office/drawing/2014/main" id="{D940FD58-EF42-4121-8BA0-B544AB3CA415}"/>
              </a:ext>
            </a:extLst>
          </p:cNvPr>
          <p:cNvSpPr txBox="1">
            <a:spLocks/>
          </p:cNvSpPr>
          <p:nvPr/>
        </p:nvSpPr>
        <p:spPr>
          <a:xfrm>
            <a:off x="524443" y="174556"/>
            <a:ext cx="10705532" cy="584775"/>
          </a:xfrm>
          <a:prstGeom prst="rect">
            <a:avLst/>
          </a:prstGeom>
        </p:spPr>
        <p:txBody>
          <a:bodyPr l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just">
              <a:lnSpc>
                <a:spcPct val="115000"/>
              </a:lnSpc>
            </a:pPr>
            <a:r>
              <a:rPr lang="sr-Latn-RS" sz="2400" b="1" dirty="0">
                <a:solidFill>
                  <a:srgbClr val="007FC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Inovatori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CDEF33D9-34F7-47F1-B18E-86B4D22AB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543" y="1309777"/>
            <a:ext cx="3835527" cy="356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en-US" sz="1600" b="1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Uvedene inovacije u preduzeće</a:t>
            </a:r>
            <a:endParaRPr kumimoji="0" lang="sr-Latn-RS" altLang="en-US" sz="1600" b="1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0D70A34B-8647-4DE6-9C8F-A9BBC538F5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321205"/>
              </p:ext>
            </p:extLst>
          </p:nvPr>
        </p:nvGraphicFramePr>
        <p:xfrm>
          <a:off x="252415" y="1752793"/>
          <a:ext cx="4380932" cy="3635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BB48E925-7BB9-4D40-882C-978DEA1652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490935"/>
              </p:ext>
            </p:extLst>
          </p:nvPr>
        </p:nvGraphicFramePr>
        <p:xfrm>
          <a:off x="3765666" y="1666211"/>
          <a:ext cx="8530541" cy="4299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 Box 6">
            <a:extLst>
              <a:ext uri="{FF2B5EF4-FFF2-40B4-BE49-F238E27FC236}">
                <a16:creationId xmlns:a16="http://schemas.microsoft.com/office/drawing/2014/main" id="{7BF6175D-0CFF-4BF5-AB53-57FB380C0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4218" y="1338352"/>
            <a:ext cx="3835527" cy="356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en-US" sz="1600" b="1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Obim inovacije</a:t>
            </a:r>
            <a:endParaRPr kumimoji="0" lang="sr-Latn-RS" altLang="en-US" sz="1600" b="1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17B1BB-AF61-42EA-B195-6C006E346A92}"/>
              </a:ext>
            </a:extLst>
          </p:cNvPr>
          <p:cNvSpPr txBox="1"/>
          <p:nvPr/>
        </p:nvSpPr>
        <p:spPr>
          <a:xfrm>
            <a:off x="524443" y="5801226"/>
            <a:ext cx="11056912" cy="110799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sr-Latn-RS" sz="1400" b="0" i="0" u="none" strike="noStrike" kern="1200" cap="none" spc="0" normalizeH="0" baseline="0" noProof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Skoro polovina njih se slaže da je inovacija u njihovoj firmi </a:t>
            </a:r>
            <a:r>
              <a:rPr lang="sr-Latn-RS" sz="1400" noProof="1">
                <a:latin typeface="Arial" panose="020B0604020202020204" pitchFamily="34" charset="0"/>
                <a:cs typeface="Arial" panose="020B0604020202020204" pitchFamily="34" charset="0"/>
              </a:rPr>
              <a:t>bila novina samo za njihovu firmu, ali ne i u širem kontekstu.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r-Latn-RS" sz="1400" noProof="1">
                <a:latin typeface="Arial" panose="020B0604020202020204" pitchFamily="34" charset="0"/>
                <a:cs typeface="Arial" panose="020B0604020202020204" pitchFamily="34" charset="0"/>
              </a:rPr>
              <a:t>Ipak, svaki sedmi menadžer/ vlasnik firme smatra da je uvedena inovacija od nacionalnog značaja, a u manjem broju ima onih koji inovacije u svojim firmama smatraju za važne na tržištu Zapadnog Balkana (7%), pa i na evropskom i svetskom nivou (oko 5%). </a:t>
            </a:r>
            <a:endParaRPr lang="en-US" sz="140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03263" indent="-79375" algn="just">
              <a:spcAft>
                <a:spcPts val="600"/>
              </a:spcAft>
              <a:tabLst>
                <a:tab pos="981075" algn="l"/>
              </a:tabLst>
              <a:defRPr/>
            </a:pPr>
            <a:endParaRPr kumimoji="0" lang="sr-Latn-RS" sz="1400" b="0" i="0" u="none" strike="noStrike" kern="1200" cap="none" spc="0" normalizeH="0" baseline="0" noProof="1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8626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7C8F19F-7095-4565-9B51-DB95634BE3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8131170"/>
              </p:ext>
            </p:extLst>
          </p:nvPr>
        </p:nvGraphicFramePr>
        <p:xfrm>
          <a:off x="344603" y="2458981"/>
          <a:ext cx="6096000" cy="3214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22E182C4-FAD7-496B-B2E1-883DEA3914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6357512"/>
              </p:ext>
            </p:extLst>
          </p:nvPr>
        </p:nvGraphicFramePr>
        <p:xfrm>
          <a:off x="6279649" y="2285945"/>
          <a:ext cx="5083676" cy="374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D196294-D52F-4FD1-B41B-2D324330F69F}"/>
              </a:ext>
            </a:extLst>
          </p:cNvPr>
          <p:cNvSpPr txBox="1"/>
          <p:nvPr/>
        </p:nvSpPr>
        <p:spPr>
          <a:xfrm>
            <a:off x="9163624" y="5978468"/>
            <a:ext cx="8959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dirty="0" err="1">
                <a:ln>
                  <a:noFill/>
                </a:ln>
                <a:solidFill>
                  <a:srgbClr val="6E706E"/>
                </a:solidFill>
                <a:effectLst/>
                <a:uLnTx/>
                <a:uFillTx/>
                <a:latin typeface="Century Gothic" panose="020B0502020202020204" pitchFamily="34" charset="0"/>
              </a:rPr>
              <a:t>Baza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6E706E"/>
                </a:solidFill>
                <a:effectLst/>
                <a:uLnTx/>
                <a:uFillTx/>
                <a:latin typeface="Century Gothic" panose="020B0502020202020204" pitchFamily="34" charset="0"/>
              </a:rPr>
              <a:t>: n = 90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534D09-8F7B-4D19-9C69-FE39379EE4F0}"/>
              </a:ext>
            </a:extLst>
          </p:cNvPr>
          <p:cNvSpPr txBox="1"/>
          <p:nvPr/>
        </p:nvSpPr>
        <p:spPr>
          <a:xfrm>
            <a:off x="2944639" y="5650782"/>
            <a:ext cx="8959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dirty="0" err="1">
                <a:ln>
                  <a:noFill/>
                </a:ln>
                <a:solidFill>
                  <a:srgbClr val="6E706E"/>
                </a:solidFill>
                <a:effectLst/>
                <a:uLnTx/>
                <a:uFillTx/>
                <a:latin typeface="Century Gothic" panose="020B0502020202020204" pitchFamily="34" charset="0"/>
              </a:rPr>
              <a:t>Baza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6E706E"/>
                </a:solidFill>
                <a:effectLst/>
                <a:uLnTx/>
                <a:uFillTx/>
                <a:latin typeface="Century Gothic" panose="020B0502020202020204" pitchFamily="34" charset="0"/>
              </a:rPr>
              <a:t>: n = 332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771A8A-5C23-45E0-92B4-6FFE8D488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1270" y="6356350"/>
            <a:ext cx="2743200" cy="365125"/>
          </a:xfrm>
        </p:spPr>
        <p:txBody>
          <a:bodyPr/>
          <a:lstStyle/>
          <a:p>
            <a:fld id="{0F7899C1-2C73-44D6-B5DF-230399EE6AEB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3" name="Title 10">
            <a:extLst>
              <a:ext uri="{FF2B5EF4-FFF2-40B4-BE49-F238E27FC236}">
                <a16:creationId xmlns:a16="http://schemas.microsoft.com/office/drawing/2014/main" id="{572A0F60-3D5C-4A61-B2D0-00906F00D594}"/>
              </a:ext>
            </a:extLst>
          </p:cNvPr>
          <p:cNvSpPr txBox="1">
            <a:spLocks/>
          </p:cNvSpPr>
          <p:nvPr/>
        </p:nvSpPr>
        <p:spPr>
          <a:xfrm>
            <a:off x="581593" y="1566215"/>
            <a:ext cx="4095182" cy="719730"/>
          </a:xfrm>
          <a:prstGeom prst="rect">
            <a:avLst/>
          </a:prstGeom>
        </p:spPr>
        <p:txBody>
          <a:bodyPr l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sr-Latn-RS" sz="1800" dirty="0">
                <a:solidFill>
                  <a:srgbClr val="0080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koji način ste razvili inovaciju?</a:t>
            </a:r>
            <a:endParaRPr lang="en-US" sz="2000" dirty="0">
              <a:solidFill>
                <a:srgbClr val="004B88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itle 10">
            <a:extLst>
              <a:ext uri="{FF2B5EF4-FFF2-40B4-BE49-F238E27FC236}">
                <a16:creationId xmlns:a16="http://schemas.microsoft.com/office/drawing/2014/main" id="{F23F5FB4-03FE-4ACC-AFF6-ABE67FA07E07}"/>
              </a:ext>
            </a:extLst>
          </p:cNvPr>
          <p:cNvSpPr txBox="1">
            <a:spLocks/>
          </p:cNvSpPr>
          <p:nvPr/>
        </p:nvSpPr>
        <p:spPr>
          <a:xfrm>
            <a:off x="7251488" y="1566215"/>
            <a:ext cx="4548750" cy="719730"/>
          </a:xfrm>
          <a:prstGeom prst="rect">
            <a:avLst/>
          </a:prstGeom>
        </p:spPr>
        <p:txBody>
          <a:bodyPr l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sr-Latn-RS" sz="1800" dirty="0">
                <a:solidFill>
                  <a:srgbClr val="0080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koji način ste saznali za rešenje koje ste kopirali / modifikovali? </a:t>
            </a:r>
            <a:endParaRPr lang="en-US" sz="1800" dirty="0">
              <a:solidFill>
                <a:srgbClr val="0080C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0">
            <a:extLst>
              <a:ext uri="{FF2B5EF4-FFF2-40B4-BE49-F238E27FC236}">
                <a16:creationId xmlns:a16="http://schemas.microsoft.com/office/drawing/2014/main" id="{9B29DCAE-80C7-42E2-BA68-365ABF955FD3}"/>
              </a:ext>
            </a:extLst>
          </p:cNvPr>
          <p:cNvSpPr txBox="1">
            <a:spLocks/>
          </p:cNvSpPr>
          <p:nvPr/>
        </p:nvSpPr>
        <p:spPr>
          <a:xfrm>
            <a:off x="524443" y="174556"/>
            <a:ext cx="10705532" cy="584775"/>
          </a:xfrm>
          <a:prstGeom prst="rect">
            <a:avLst/>
          </a:prstGeom>
        </p:spPr>
        <p:txBody>
          <a:bodyPr l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just">
              <a:lnSpc>
                <a:spcPct val="115000"/>
              </a:lnSpc>
            </a:pPr>
            <a:r>
              <a:rPr lang="sr-Latn-RS" sz="2400" b="1" dirty="0">
                <a:solidFill>
                  <a:srgbClr val="007FC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Inovatori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19B01C9C-0505-4F9D-A084-E29EAF51F28C}"/>
              </a:ext>
            </a:extLst>
          </p:cNvPr>
          <p:cNvSpPr/>
          <p:nvPr/>
        </p:nvSpPr>
        <p:spPr>
          <a:xfrm>
            <a:off x="4343400" y="5038725"/>
            <a:ext cx="1352550" cy="253060"/>
          </a:xfrm>
          <a:prstGeom prst="leftArrow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3833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F74D5BA6-01AB-4CD6-9D65-EA0F48C843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7098647"/>
              </p:ext>
            </p:extLst>
          </p:nvPr>
        </p:nvGraphicFramePr>
        <p:xfrm>
          <a:off x="-425986" y="504899"/>
          <a:ext cx="12192000" cy="4926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06F5829-D8AD-4375-BBB1-99AD8D2EA2C4}"/>
              </a:ext>
            </a:extLst>
          </p:cNvPr>
          <p:cNvSpPr txBox="1"/>
          <p:nvPr/>
        </p:nvSpPr>
        <p:spPr>
          <a:xfrm>
            <a:off x="641816" y="5011158"/>
            <a:ext cx="11016349" cy="115416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just">
              <a:spcAft>
                <a:spcPts val="600"/>
              </a:spcAft>
              <a:defRPr/>
            </a:pPr>
            <a:r>
              <a:rPr lang="sr-Latn-RS" sz="1600" noProof="1">
                <a:latin typeface="Arial" panose="020B0604020202020204" pitchFamily="34" charset="0"/>
                <a:cs typeface="Arial" panose="020B0604020202020204" pitchFamily="34" charset="0"/>
              </a:rPr>
              <a:t>U čak 2/3 firmi </a:t>
            </a:r>
            <a:r>
              <a:rPr lang="sr-Latn-RS" sz="1600" b="1" noProof="1">
                <a:solidFill>
                  <a:srgbClr val="0080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postoji budžet za istraživanje i razvoj </a:t>
            </a:r>
            <a:r>
              <a:rPr lang="sr-Latn-RS" sz="1600" noProof="1">
                <a:latin typeface="Arial" panose="020B0604020202020204" pitchFamily="34" charset="0"/>
                <a:cs typeface="Arial" panose="020B0604020202020204" pitchFamily="34" charset="0"/>
              </a:rPr>
              <a:t>(ovde prednjače mikro firme). </a:t>
            </a:r>
          </a:p>
          <a:p>
            <a:pPr algn="just">
              <a:spcAft>
                <a:spcPts val="600"/>
              </a:spcAft>
              <a:defRPr/>
            </a:pPr>
            <a:r>
              <a:rPr lang="sr-Latn-RS" sz="1600" noProof="1">
                <a:latin typeface="Arial" panose="020B0604020202020204" pitchFamily="34" charset="0"/>
                <a:cs typeface="Arial" panose="020B0604020202020204" pitchFamily="34" charset="0"/>
              </a:rPr>
              <a:t>Od onih koji imaju budžet za istraživanje i razvoj, u najvećem broju firmi je </a:t>
            </a:r>
            <a:r>
              <a:rPr lang="sr-Latn-RS" sz="1600" b="1" noProof="1">
                <a:solidFill>
                  <a:srgbClr val="0080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budžet ostao isti kao i u prethodne tri godine</a:t>
            </a:r>
            <a:r>
              <a:rPr lang="sr-Latn-RS" sz="1600" b="1" noProof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1600" noProof="1">
                <a:latin typeface="Arial" panose="020B0604020202020204" pitchFamily="34" charset="0"/>
                <a:cs typeface="Arial" panose="020B0604020202020204" pitchFamily="34" charset="0"/>
              </a:rPr>
              <a:t>(naročito se ističu velike firme). Iako je relativno mali broj firmi u kojima se budžet povećao tokom ovog vremena, ipak je veći broj firmi u kojima je budžet povećan nego onih u kojima je smanjen.  </a:t>
            </a:r>
            <a:endParaRPr kumimoji="0" lang="sr-Latn-RS" sz="1600" b="0" i="0" u="none" strike="noStrike" kern="1200" cap="none" spc="0" normalizeH="0" baseline="0" noProof="1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C57D4A-18E7-4B56-A1DC-8BA2078B4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1270" y="6356350"/>
            <a:ext cx="2743200" cy="365125"/>
          </a:xfrm>
        </p:spPr>
        <p:txBody>
          <a:bodyPr/>
          <a:lstStyle/>
          <a:p>
            <a:fld id="{0F7899C1-2C73-44D6-B5DF-230399EE6AEB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7" name="Title 10">
            <a:extLst>
              <a:ext uri="{FF2B5EF4-FFF2-40B4-BE49-F238E27FC236}">
                <a16:creationId xmlns:a16="http://schemas.microsoft.com/office/drawing/2014/main" id="{572A0F60-3D5C-4A61-B2D0-00906F00D594}"/>
              </a:ext>
            </a:extLst>
          </p:cNvPr>
          <p:cNvSpPr txBox="1">
            <a:spLocks/>
          </p:cNvSpPr>
          <p:nvPr/>
        </p:nvSpPr>
        <p:spPr>
          <a:xfrm>
            <a:off x="533968" y="145034"/>
            <a:ext cx="11232046" cy="719730"/>
          </a:xfrm>
          <a:prstGeom prst="rect">
            <a:avLst/>
          </a:prstGeom>
        </p:spPr>
        <p:txBody>
          <a:bodyPr l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sr-Latn-RS" sz="2000" dirty="0">
                <a:solidFill>
                  <a:srgbClr val="0080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it-IT" sz="2000" dirty="0">
                <a:solidFill>
                  <a:srgbClr val="0080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udžet za istraživanje i razvoj</a:t>
            </a:r>
            <a:endParaRPr lang="en-US" sz="2000" dirty="0">
              <a:solidFill>
                <a:srgbClr val="0080C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56A7A3-55EC-452C-8F2F-48DF1C487784}"/>
              </a:ext>
            </a:extLst>
          </p:cNvPr>
          <p:cNvSpPr txBox="1"/>
          <p:nvPr/>
        </p:nvSpPr>
        <p:spPr>
          <a:xfrm>
            <a:off x="10874741" y="6448424"/>
            <a:ext cx="8959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Baza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n = 332</a:t>
            </a:r>
          </a:p>
        </p:txBody>
      </p:sp>
    </p:spTree>
    <p:extLst>
      <p:ext uri="{BB962C8B-B14F-4D97-AF65-F5344CB8AC3E}">
        <p14:creationId xmlns:p14="http://schemas.microsoft.com/office/powerpoint/2010/main" val="41637072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C6AA97-D9D0-4511-96ED-81C08C1FD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1270" y="6356350"/>
            <a:ext cx="2743200" cy="365125"/>
          </a:xfrm>
        </p:spPr>
        <p:txBody>
          <a:bodyPr/>
          <a:lstStyle/>
          <a:p>
            <a:fld id="{0F7899C1-2C73-44D6-B5DF-230399EE6AEB}" type="slidenum">
              <a:rPr lang="en-US" smtClean="0"/>
              <a:t>33</a:t>
            </a:fld>
            <a:endParaRPr lang="en-US" dirty="0"/>
          </a:p>
        </p:txBody>
      </p:sp>
      <p:sp>
        <p:nvSpPr>
          <p:cNvPr id="12" name="Title 10">
            <a:extLst>
              <a:ext uri="{FF2B5EF4-FFF2-40B4-BE49-F238E27FC236}">
                <a16:creationId xmlns:a16="http://schemas.microsoft.com/office/drawing/2014/main" id="{D940FD58-EF42-4121-8BA0-B544AB3CA415}"/>
              </a:ext>
            </a:extLst>
          </p:cNvPr>
          <p:cNvSpPr txBox="1">
            <a:spLocks/>
          </p:cNvSpPr>
          <p:nvPr/>
        </p:nvSpPr>
        <p:spPr>
          <a:xfrm>
            <a:off x="524443" y="152097"/>
            <a:ext cx="10705532" cy="584775"/>
          </a:xfrm>
          <a:prstGeom prst="rect">
            <a:avLst/>
          </a:prstGeom>
        </p:spPr>
        <p:txBody>
          <a:bodyPr l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just">
              <a:lnSpc>
                <a:spcPct val="115000"/>
              </a:lnSpc>
            </a:pPr>
            <a:r>
              <a:rPr lang="sr-Latn-RS" sz="2400" b="1" dirty="0">
                <a:solidFill>
                  <a:srgbClr val="007FC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Inovatori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329FE46-A285-4F0C-AFB8-78CA8A616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023E848E-A271-4F75-830B-419DA4BF2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224" y="1277156"/>
            <a:ext cx="24892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en-US" sz="1600" b="1" i="0" u="none" strike="noStrike" cap="none" normalizeH="0" baseline="0" dirty="0">
                <a:ln>
                  <a:noFill/>
                </a:ln>
                <a:solidFill>
                  <a:srgbClr val="007FC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Inicijatori inovacija</a:t>
            </a:r>
            <a:endParaRPr kumimoji="0" lang="sr-Latn-RS" alt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9EC5EF1A-D359-40BA-842D-A92C4D6613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4951256"/>
              </p:ext>
            </p:extLst>
          </p:nvPr>
        </p:nvGraphicFramePr>
        <p:xfrm>
          <a:off x="347870" y="1654161"/>
          <a:ext cx="4681330" cy="3089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AC38B957-AFC4-432A-9BC4-AFA40F0D05C5}"/>
              </a:ext>
            </a:extLst>
          </p:cNvPr>
          <p:cNvSpPr txBox="1"/>
          <p:nvPr/>
        </p:nvSpPr>
        <p:spPr>
          <a:xfrm>
            <a:off x="524443" y="5155508"/>
            <a:ext cx="5048250" cy="1200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sr-Latn-R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Primarni </a:t>
            </a:r>
            <a:r>
              <a:rPr lang="it-IT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inicijatori inovacija su </a:t>
            </a:r>
            <a:r>
              <a:rPr lang="it-IT" sz="16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vodeće strukture firme </a:t>
            </a:r>
            <a:r>
              <a:rPr lang="it-IT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menadžeri, direktori, osnivači. Svaki deseti </a:t>
            </a:r>
            <a:r>
              <a:rPr lang="it-IT" sz="16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zaposleni </a:t>
            </a:r>
            <a:r>
              <a:rPr lang="it-IT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</a:t>
            </a:r>
            <a:r>
              <a:rPr lang="it-IT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vidi kao kreativac koji može da pokrene inovacije</a:t>
            </a:r>
            <a:r>
              <a:rPr lang="sr-Latn-R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E831C4D1-35D5-46A4-8F90-8F27FEB96D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1950628"/>
              </p:ext>
            </p:extLst>
          </p:nvPr>
        </p:nvGraphicFramePr>
        <p:xfrm>
          <a:off x="5877209" y="1429556"/>
          <a:ext cx="6167494" cy="4564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 Box 6">
            <a:extLst>
              <a:ext uri="{FF2B5EF4-FFF2-40B4-BE49-F238E27FC236}">
                <a16:creationId xmlns:a16="http://schemas.microsoft.com/office/drawing/2014/main" id="{4C676969-F38A-4106-A01D-0264E7F53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5274" y="1277156"/>
            <a:ext cx="24892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en-US" sz="1600" b="1" i="0" u="none" strike="noStrike" cap="none" normalizeH="0" baseline="0" dirty="0">
                <a:ln>
                  <a:noFill/>
                </a:ln>
                <a:solidFill>
                  <a:srgbClr val="007FC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Razvojne aktivnosti</a:t>
            </a:r>
            <a:endParaRPr kumimoji="0" lang="sr-Latn-RS" alt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FC309F4F-28F4-4BC6-AF5C-524E4CEEB4F2}"/>
              </a:ext>
            </a:extLst>
          </p:cNvPr>
          <p:cNvSpPr/>
          <p:nvPr/>
        </p:nvSpPr>
        <p:spPr>
          <a:xfrm>
            <a:off x="5029200" y="4448175"/>
            <a:ext cx="1066800" cy="180975"/>
          </a:xfrm>
          <a:prstGeom prst="leftArrow">
            <a:avLst/>
          </a:prstGeom>
          <a:solidFill>
            <a:srgbClr val="0080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4505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C6AA97-D9D0-4511-96ED-81C08C1FD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1270" y="6356350"/>
            <a:ext cx="2743200" cy="365125"/>
          </a:xfrm>
        </p:spPr>
        <p:txBody>
          <a:bodyPr/>
          <a:lstStyle/>
          <a:p>
            <a:fld id="{0F7899C1-2C73-44D6-B5DF-230399EE6AEB}" type="slidenum">
              <a:rPr lang="en-US" smtClean="0"/>
              <a:t>34</a:t>
            </a:fld>
            <a:endParaRPr lang="en-US" dirty="0"/>
          </a:p>
        </p:txBody>
      </p:sp>
      <p:sp>
        <p:nvSpPr>
          <p:cNvPr id="12" name="Title 10">
            <a:extLst>
              <a:ext uri="{FF2B5EF4-FFF2-40B4-BE49-F238E27FC236}">
                <a16:creationId xmlns:a16="http://schemas.microsoft.com/office/drawing/2014/main" id="{D940FD58-EF42-4121-8BA0-B544AB3CA415}"/>
              </a:ext>
            </a:extLst>
          </p:cNvPr>
          <p:cNvSpPr txBox="1">
            <a:spLocks/>
          </p:cNvSpPr>
          <p:nvPr/>
        </p:nvSpPr>
        <p:spPr>
          <a:xfrm>
            <a:off x="524443" y="209247"/>
            <a:ext cx="10705532" cy="584775"/>
          </a:xfrm>
          <a:prstGeom prst="rect">
            <a:avLst/>
          </a:prstGeom>
        </p:spPr>
        <p:txBody>
          <a:bodyPr l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just">
              <a:lnSpc>
                <a:spcPct val="115000"/>
              </a:lnSpc>
            </a:pPr>
            <a:r>
              <a:rPr lang="sr-Latn-RS" sz="2400" b="1" dirty="0">
                <a:solidFill>
                  <a:srgbClr val="007FC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Digitalna transformacija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329FE46-A285-4F0C-AFB8-78CA8A616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48E52B25-4CC2-42C5-9E47-9017E3FC0F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6415942"/>
              </p:ext>
            </p:extLst>
          </p:nvPr>
        </p:nvGraphicFramePr>
        <p:xfrm>
          <a:off x="7219950" y="2175284"/>
          <a:ext cx="4010025" cy="3716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8FD1D80D-8D09-44D9-AC7F-2B336EE3D811}"/>
              </a:ext>
            </a:extLst>
          </p:cNvPr>
          <p:cNvSpPr txBox="1"/>
          <p:nvPr/>
        </p:nvSpPr>
        <p:spPr>
          <a:xfrm>
            <a:off x="524443" y="1076516"/>
            <a:ext cx="5867400" cy="4044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it-IT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Slično kao sa inovacijama, više od polovine preduzeća u potpunosti se slaže da je </a:t>
            </a:r>
            <a:r>
              <a:rPr lang="it-IT" sz="16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digitalna transformacija danas uslov za opstanak na tržištu</a:t>
            </a:r>
            <a:r>
              <a:rPr lang="it-IT" sz="1600" b="1" dirty="0">
                <a:solidFill>
                  <a:srgbClr val="6E706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sr-Latn-RS" sz="1600" b="1" dirty="0">
              <a:solidFill>
                <a:srgbClr val="6E706E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endParaRPr lang="sr-Latn-R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it-IT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Velika preduzeća, kao svrhu digitalne transformacije naročito naglašavaju </a:t>
            </a:r>
            <a:r>
              <a:rPr lang="it-IT" sz="16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poboljšanje produktivnosti</a:t>
            </a:r>
            <a:r>
              <a:rPr lang="it-IT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zatim </a:t>
            </a:r>
            <a:r>
              <a:rPr lang="it-IT" sz="16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unapređenje iskustva </a:t>
            </a:r>
            <a:r>
              <a:rPr lang="it-IT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 kako korisničkog, tako i u donošenju odluka. </a:t>
            </a:r>
            <a:endParaRPr lang="en-US" sz="16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sr-Latn-RS" altLang="en-US" sz="16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en-US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 procesu digitalne transformacije više od polovine preduzeća se bavilo unapređenjem svog </a:t>
            </a:r>
            <a:r>
              <a:rPr kumimoji="0" lang="it-IT" altLang="en-US" sz="1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web site-a</a:t>
            </a:r>
            <a:r>
              <a:rPr kumimoji="0" lang="it-IT" altLang="en-US" sz="1600" b="0" i="0" u="none" strike="noStrike" cap="none" normalizeH="0" baseline="0" dirty="0">
                <a:ln>
                  <a:noFill/>
                </a:ln>
                <a:solidFill>
                  <a:srgbClr val="6E706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it-IT" altLang="en-US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naročito u Beogradu i firme sa internacionalnim poslovanjem.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altLang="en-US" sz="16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en-US" sz="1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Prisustvo na društvenim medijima </a:t>
            </a:r>
            <a:r>
              <a:rPr kumimoji="0" lang="it-IT" altLang="en-US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 omogućila skoro polovina preduzeća, dok </a:t>
            </a:r>
            <a:r>
              <a:rPr kumimoji="0" lang="sr-Latn-RS" altLang="en-US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19% </a:t>
            </a:r>
            <a:r>
              <a:rPr kumimoji="0" lang="it-IT" altLang="en-US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firmi koristi Računarstvo u oblaku.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664D3A0-6437-4492-A095-DB605F6B0736}"/>
              </a:ext>
            </a:extLst>
          </p:cNvPr>
          <p:cNvSpPr txBox="1"/>
          <p:nvPr/>
        </p:nvSpPr>
        <p:spPr>
          <a:xfrm>
            <a:off x="6543675" y="1151225"/>
            <a:ext cx="4686300" cy="702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it-IT" sz="1800" b="1" dirty="0">
                <a:solidFill>
                  <a:srgbClr val="007FC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Upotreba tehnologija u digitalizaciji preduzeća</a:t>
            </a:r>
            <a:endParaRPr lang="en-US" sz="3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A859E4D-EDC6-4596-B2E2-75083D756DDA}"/>
              </a:ext>
            </a:extLst>
          </p:cNvPr>
          <p:cNvSpPr txBox="1"/>
          <p:nvPr/>
        </p:nvSpPr>
        <p:spPr>
          <a:xfrm>
            <a:off x="524443" y="5218773"/>
            <a:ext cx="58674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1600" b="1" dirty="0">
                <a:solidFill>
                  <a:srgbClr val="FF0066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Barijere u digitalnoj transformaciji</a:t>
            </a:r>
            <a:r>
              <a:rPr lang="sr-Latn-RS" sz="1600" dirty="0">
                <a:solidFill>
                  <a:srgbClr val="6E706E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sr-Latn-RS" sz="16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it-IT" sz="16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dministrativn</a:t>
            </a:r>
            <a:r>
              <a:rPr lang="sr-Latn-RS" sz="16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it-IT" sz="16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barijer</a:t>
            </a:r>
            <a:r>
              <a:rPr lang="sr-Latn-RS" sz="16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(9,7%)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nejasne tržišne potrebe</a:t>
            </a:r>
            <a:r>
              <a:rPr lang="sr-Latn-RS" sz="16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(6,8%)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nedovoljn</a:t>
            </a:r>
            <a:r>
              <a:rPr lang="sr-Latn-RS" sz="16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it-IT" sz="16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finansij</a:t>
            </a:r>
            <a:r>
              <a:rPr lang="sr-Latn-RS" sz="16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(8,4%)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nedostatak obučenog kadra</a:t>
            </a:r>
            <a:r>
              <a:rPr lang="sr-Latn-RS" sz="16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(7,4%).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F4E826B-698E-4BFA-B490-228439F7298C}"/>
              </a:ext>
            </a:extLst>
          </p:cNvPr>
          <p:cNvSpPr/>
          <p:nvPr/>
        </p:nvSpPr>
        <p:spPr>
          <a:xfrm>
            <a:off x="7343775" y="4695825"/>
            <a:ext cx="3886200" cy="1323439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229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C6AA97-D9D0-4511-96ED-81C08C1FD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1270" y="6356350"/>
            <a:ext cx="2743200" cy="365125"/>
          </a:xfrm>
        </p:spPr>
        <p:txBody>
          <a:bodyPr/>
          <a:lstStyle/>
          <a:p>
            <a:fld id="{0F7899C1-2C73-44D6-B5DF-230399EE6AEB}" type="slidenum">
              <a:rPr lang="en-US" smtClean="0"/>
              <a:t>35</a:t>
            </a:fld>
            <a:endParaRPr lang="en-US" dirty="0"/>
          </a:p>
        </p:txBody>
      </p:sp>
      <p:sp>
        <p:nvSpPr>
          <p:cNvPr id="12" name="Title 10">
            <a:extLst>
              <a:ext uri="{FF2B5EF4-FFF2-40B4-BE49-F238E27FC236}">
                <a16:creationId xmlns:a16="http://schemas.microsoft.com/office/drawing/2014/main" id="{D940FD58-EF42-4121-8BA0-B544AB3CA415}"/>
              </a:ext>
            </a:extLst>
          </p:cNvPr>
          <p:cNvSpPr txBox="1">
            <a:spLocks/>
          </p:cNvSpPr>
          <p:nvPr/>
        </p:nvSpPr>
        <p:spPr>
          <a:xfrm>
            <a:off x="524443" y="209247"/>
            <a:ext cx="10705532" cy="584775"/>
          </a:xfrm>
          <a:prstGeom prst="rect">
            <a:avLst/>
          </a:prstGeom>
        </p:spPr>
        <p:txBody>
          <a:bodyPr l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just">
              <a:lnSpc>
                <a:spcPct val="115000"/>
              </a:lnSpc>
            </a:pPr>
            <a:r>
              <a:rPr lang="sr-Latn-RS" sz="2400" b="1" dirty="0">
                <a:solidFill>
                  <a:srgbClr val="007FC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Finansiranje inovacija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329FE46-A285-4F0C-AFB8-78CA8A616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27AAB4-A99D-431E-801F-964DE71062BF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-7194969" y="-2535527"/>
            <a:ext cx="19997630" cy="2400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12" tIns="914112" rIns="914112" bIns="91411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en-US" sz="1000" b="0" i="0" u="none" strike="noStrike" cap="none" normalizeH="0" baseline="0">
                <a:ln>
                  <a:noFill/>
                </a:ln>
                <a:solidFill>
                  <a:srgbClr val="6E706E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BF6D7B-A460-4B2E-A898-E685890D7491}"/>
              </a:ext>
            </a:extLst>
          </p:cNvPr>
          <p:cNvSpPr txBox="1"/>
          <p:nvPr/>
        </p:nvSpPr>
        <p:spPr>
          <a:xfrm>
            <a:off x="429636" y="1097502"/>
            <a:ext cx="39955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en-US" sz="160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Izvori finansiranja inovacija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8351B8-52ED-4C6F-BF31-8D4B052A4317}"/>
              </a:ext>
            </a:extLst>
          </p:cNvPr>
          <p:cNvSpPr txBox="1"/>
          <p:nvPr/>
        </p:nvSpPr>
        <p:spPr>
          <a:xfrm>
            <a:off x="429636" y="3565686"/>
            <a:ext cx="5419155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kumimoji="0" lang="sr-Latn-R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Čak </a:t>
            </a:r>
            <a:r>
              <a:rPr kumimoji="0" lang="it-IT" altLang="en-US" sz="1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79,6% preduzeća nije apliciralo </a:t>
            </a:r>
            <a:r>
              <a:rPr kumimoji="0" lang="it-IT" altLang="en-US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 programe podrške. </a:t>
            </a:r>
            <a:endParaRPr lang="sr-Latn-RS" alt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sr-Latn-RS" alt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kumimoji="0" lang="sr-Latn-RS" altLang="en-US" sz="16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Najviše je korišćeno </a:t>
            </a:r>
            <a:r>
              <a:rPr kumimoji="0" lang="it-IT" altLang="en-US" sz="1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kreditiranje</a:t>
            </a:r>
            <a:r>
              <a:rPr kumimoji="0" lang="sr-Latn-RS" altLang="en-US" sz="1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(57,5%)</a:t>
            </a:r>
            <a:r>
              <a:rPr lang="sr-Latn-RS" altLang="en-US" sz="16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</a:t>
            </a:r>
            <a:r>
              <a:rPr kumimoji="0" lang="it-IT" altLang="en-US" sz="1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bespovratna sredstva/sufinansiranje</a:t>
            </a:r>
            <a:r>
              <a:rPr kumimoji="0" lang="sr-Latn-RS" altLang="en-US" sz="1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(40%) </a:t>
            </a:r>
            <a:r>
              <a:rPr lang="sr-Latn-RS" alt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 vidu programa: 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Fonda za inovacionu delatnost, Ministarstva bez portfelja zaduženog za inovacije i Centra za digitalnu transformaciju.</a:t>
            </a:r>
          </a:p>
          <a:p>
            <a:pPr algn="just"/>
            <a:endParaRPr lang="sr-Latn-R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Latn-R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Manje od 1%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 apliciralo ili koristilo </a:t>
            </a:r>
            <a:r>
              <a:rPr lang="sr-Latn-R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alternativne izvore finansiranja.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E2C94232-FB42-4085-8C59-6E340FE193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2041398"/>
              </p:ext>
            </p:extLst>
          </p:nvPr>
        </p:nvGraphicFramePr>
        <p:xfrm>
          <a:off x="-393532" y="1254984"/>
          <a:ext cx="6096000" cy="2310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FA1490F9-8735-495E-90C6-2EB1EA227C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7757996"/>
              </p:ext>
            </p:extLst>
          </p:nvPr>
        </p:nvGraphicFramePr>
        <p:xfrm>
          <a:off x="5398431" y="1568646"/>
          <a:ext cx="5636405" cy="4797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FAB3777A-A5D0-4BAF-8C94-8E1752FED6D5}"/>
              </a:ext>
            </a:extLst>
          </p:cNvPr>
          <p:cNvSpPr txBox="1"/>
          <p:nvPr/>
        </p:nvSpPr>
        <p:spPr>
          <a:xfrm>
            <a:off x="6297036" y="1192752"/>
            <a:ext cx="39955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en-US" sz="160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Korišćenje olakšica</a:t>
            </a:r>
          </a:p>
        </p:txBody>
      </p:sp>
    </p:spTree>
    <p:extLst>
      <p:ext uri="{BB962C8B-B14F-4D97-AF65-F5344CB8AC3E}">
        <p14:creationId xmlns:p14="http://schemas.microsoft.com/office/powerpoint/2010/main" val="26582342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C6AA97-D9D0-4511-96ED-81C08C1FD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1270" y="6356350"/>
            <a:ext cx="2743200" cy="365125"/>
          </a:xfrm>
        </p:spPr>
        <p:txBody>
          <a:bodyPr/>
          <a:lstStyle/>
          <a:p>
            <a:fld id="{0F7899C1-2C73-44D6-B5DF-230399EE6AEB}" type="slidenum">
              <a:rPr lang="en-US" smtClean="0"/>
              <a:t>36</a:t>
            </a:fld>
            <a:endParaRPr lang="en-US" dirty="0"/>
          </a:p>
        </p:txBody>
      </p:sp>
      <p:sp>
        <p:nvSpPr>
          <p:cNvPr id="12" name="Title 10">
            <a:extLst>
              <a:ext uri="{FF2B5EF4-FFF2-40B4-BE49-F238E27FC236}">
                <a16:creationId xmlns:a16="http://schemas.microsoft.com/office/drawing/2014/main" id="{D940FD58-EF42-4121-8BA0-B544AB3CA415}"/>
              </a:ext>
            </a:extLst>
          </p:cNvPr>
          <p:cNvSpPr txBox="1">
            <a:spLocks/>
          </p:cNvSpPr>
          <p:nvPr/>
        </p:nvSpPr>
        <p:spPr>
          <a:xfrm>
            <a:off x="524443" y="209247"/>
            <a:ext cx="10705532" cy="584775"/>
          </a:xfrm>
          <a:prstGeom prst="rect">
            <a:avLst/>
          </a:prstGeom>
        </p:spPr>
        <p:txBody>
          <a:bodyPr l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just">
              <a:lnSpc>
                <a:spcPct val="115000"/>
              </a:lnSpc>
            </a:pPr>
            <a:r>
              <a:rPr lang="sr-Latn-RS" sz="2400" b="1" dirty="0">
                <a:solidFill>
                  <a:srgbClr val="007FC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Neinovativna preduzeća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329FE46-A285-4F0C-AFB8-78CA8A616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27AAB4-A99D-431E-801F-964DE71062BF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-7194969" y="-2535527"/>
            <a:ext cx="19997630" cy="2400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12" tIns="914112" rIns="914112" bIns="91411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en-US" sz="1000" b="0" i="0" u="none" strike="noStrike" cap="none" normalizeH="0" baseline="0">
                <a:ln>
                  <a:noFill/>
                </a:ln>
                <a:solidFill>
                  <a:srgbClr val="6E706E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8252A16-530A-4A01-9DD7-0472EF07C010}"/>
              </a:ext>
            </a:extLst>
          </p:cNvPr>
          <p:cNvSpPr txBox="1"/>
          <p:nvPr/>
        </p:nvSpPr>
        <p:spPr>
          <a:xfrm>
            <a:off x="537724" y="1216694"/>
            <a:ext cx="11187551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defRPr/>
            </a:pPr>
            <a:r>
              <a:rPr lang="sr-Latn-RS" sz="1600" noProof="1">
                <a:latin typeface="Arial" panose="020B0604020202020204" pitchFamily="34" charset="0"/>
                <a:cs typeface="Arial" panose="020B0604020202020204" pitchFamily="34" charset="0"/>
              </a:rPr>
              <a:t>Od kompanija koje ne sprovode inovacije, samo manji deo preduzeća tj. </a:t>
            </a:r>
            <a:r>
              <a:rPr lang="sr-Latn-RS" sz="1600" noProof="1">
                <a:solidFill>
                  <a:srgbClr val="0080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svako deseto preduzeće je odustalo od planirane/otpočete inovacij</a:t>
            </a:r>
            <a:r>
              <a:rPr lang="sr-Latn-RS" sz="1600" noProof="1">
                <a:latin typeface="Arial" panose="020B0604020202020204" pitchFamily="34" charset="0"/>
                <a:cs typeface="Arial" panose="020B0604020202020204" pitchFamily="34" charset="0"/>
              </a:rPr>
              <a:t>e u prethodnih 5 godina.</a:t>
            </a:r>
          </a:p>
          <a:p>
            <a:pPr algn="just">
              <a:spcAft>
                <a:spcPts val="600"/>
              </a:spcAft>
              <a:defRPr/>
            </a:pPr>
            <a:r>
              <a:rPr lang="sr-Latn-RS" sz="1600" noProof="1">
                <a:latin typeface="Arial" panose="020B0604020202020204" pitchFamily="34" charset="0"/>
                <a:cs typeface="Arial" panose="020B0604020202020204" pitchFamily="34" charset="0"/>
              </a:rPr>
              <a:t>Glavni razlog zbog čega oko 80% preduzeća ne sprovodi inovacije jesta taj da </a:t>
            </a:r>
            <a:r>
              <a:rPr lang="sr-Latn-RS" sz="1600" noProof="1">
                <a:solidFill>
                  <a:srgbClr val="0080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vide potrebu za tim</a:t>
            </a:r>
            <a:r>
              <a:rPr lang="sr-Latn-RS" sz="1600" noProof="1">
                <a:latin typeface="Arial" panose="020B0604020202020204" pitchFamily="34" charset="0"/>
                <a:cs typeface="Arial" panose="020B0604020202020204" pitchFamily="34" charset="0"/>
              </a:rPr>
              <a:t>. Manje od 10% preduzeća kao razlog navodi da ne vidi benefite i oko 10% preduzeća smatra da postoji previše barijera tome. </a:t>
            </a:r>
          </a:p>
        </p:txBody>
      </p:sp>
      <p:graphicFrame>
        <p:nvGraphicFramePr>
          <p:cNvPr id="35" name="Chart 34">
            <a:extLst>
              <a:ext uri="{FF2B5EF4-FFF2-40B4-BE49-F238E27FC236}">
                <a16:creationId xmlns:a16="http://schemas.microsoft.com/office/drawing/2014/main" id="{7823BA51-9548-4B17-AEB8-EF86FFACD0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4064293"/>
              </p:ext>
            </p:extLst>
          </p:nvPr>
        </p:nvGraphicFramePr>
        <p:xfrm>
          <a:off x="728459" y="2855297"/>
          <a:ext cx="3690724" cy="2580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1E350EF7-62EA-4260-B40D-D11256FBD845}"/>
              </a:ext>
            </a:extLst>
          </p:cNvPr>
          <p:cNvSpPr txBox="1"/>
          <p:nvPr/>
        </p:nvSpPr>
        <p:spPr>
          <a:xfrm>
            <a:off x="537724" y="2442150"/>
            <a:ext cx="4784033" cy="351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it-IT" sz="1600" b="1" dirty="0">
                <a:solidFill>
                  <a:srgbClr val="FF006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Razlozi za nesprovođenje inovativne aktivnosti</a:t>
            </a:r>
            <a:endParaRPr lang="en-US" sz="1600" b="1" dirty="0">
              <a:solidFill>
                <a:srgbClr val="FF0066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2D5CD274-FAC3-4D1D-81AF-0E75087EA2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2912904"/>
              </p:ext>
            </p:extLst>
          </p:nvPr>
        </p:nvGraphicFramePr>
        <p:xfrm>
          <a:off x="5153025" y="2793528"/>
          <a:ext cx="6648450" cy="3619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itle 10">
            <a:extLst>
              <a:ext uri="{FF2B5EF4-FFF2-40B4-BE49-F238E27FC236}">
                <a16:creationId xmlns:a16="http://schemas.microsoft.com/office/drawing/2014/main" id="{8C6CCE7A-A206-4997-9ACC-FE577871F117}"/>
              </a:ext>
            </a:extLst>
          </p:cNvPr>
          <p:cNvSpPr txBox="1">
            <a:spLocks/>
          </p:cNvSpPr>
          <p:nvPr/>
        </p:nvSpPr>
        <p:spPr>
          <a:xfrm>
            <a:off x="6096000" y="2260378"/>
            <a:ext cx="3690724" cy="719730"/>
          </a:xfrm>
          <a:prstGeom prst="rect">
            <a:avLst/>
          </a:prstGeom>
        </p:spPr>
        <p:txBody>
          <a:bodyPr l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sr-Latn-RS" sz="16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it-IT" sz="16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udžet za istraživanje i razvoj</a:t>
            </a:r>
            <a:endParaRPr lang="en-US" sz="160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482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C6AA97-D9D0-4511-96ED-81C08C1FD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1270" y="6356350"/>
            <a:ext cx="2743200" cy="365125"/>
          </a:xfrm>
        </p:spPr>
        <p:txBody>
          <a:bodyPr/>
          <a:lstStyle/>
          <a:p>
            <a:fld id="{0F7899C1-2C73-44D6-B5DF-230399EE6AEB}" type="slidenum">
              <a:rPr lang="en-US" smtClean="0"/>
              <a:t>37</a:t>
            </a:fld>
            <a:endParaRPr lang="en-US" dirty="0"/>
          </a:p>
        </p:txBody>
      </p:sp>
      <p:sp>
        <p:nvSpPr>
          <p:cNvPr id="12" name="Title 10">
            <a:extLst>
              <a:ext uri="{FF2B5EF4-FFF2-40B4-BE49-F238E27FC236}">
                <a16:creationId xmlns:a16="http://schemas.microsoft.com/office/drawing/2014/main" id="{D940FD58-EF42-4121-8BA0-B544AB3CA415}"/>
              </a:ext>
            </a:extLst>
          </p:cNvPr>
          <p:cNvSpPr txBox="1">
            <a:spLocks/>
          </p:cNvSpPr>
          <p:nvPr/>
        </p:nvSpPr>
        <p:spPr>
          <a:xfrm>
            <a:off x="524443" y="209247"/>
            <a:ext cx="10705532" cy="584775"/>
          </a:xfrm>
          <a:prstGeom prst="rect">
            <a:avLst/>
          </a:prstGeom>
        </p:spPr>
        <p:txBody>
          <a:bodyPr l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just">
              <a:lnSpc>
                <a:spcPct val="115000"/>
              </a:lnSpc>
            </a:pPr>
            <a:r>
              <a:rPr lang="sr-Latn-RS" sz="2400" b="1" dirty="0">
                <a:solidFill>
                  <a:srgbClr val="007FC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Intelektualna svojina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329FE46-A285-4F0C-AFB8-78CA8A616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27AAB4-A99D-431E-801F-964DE71062BF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-7194969" y="-2535527"/>
            <a:ext cx="19997630" cy="2400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12" tIns="914112" rIns="914112" bIns="91411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en-US" sz="1000" b="0" i="0" u="none" strike="noStrike" cap="none" normalizeH="0" baseline="0">
                <a:ln>
                  <a:noFill/>
                </a:ln>
                <a:solidFill>
                  <a:srgbClr val="6E706E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0B77DA77-CB3A-48FA-B2D9-8F6E18DD2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991" y="1440474"/>
            <a:ext cx="3996858" cy="266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en-US" sz="1600" b="1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Zaštita intelektualne svojine</a:t>
            </a:r>
            <a:endParaRPr kumimoji="0" lang="it-IT" altLang="en-US" sz="1600" b="1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4488483A-DF8F-4FF1-BA0E-3DE4AAB28B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231777"/>
              </p:ext>
            </p:extLst>
          </p:nvPr>
        </p:nvGraphicFramePr>
        <p:xfrm>
          <a:off x="6248400" y="3935373"/>
          <a:ext cx="3896139" cy="2713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5">
            <a:extLst>
              <a:ext uri="{FF2B5EF4-FFF2-40B4-BE49-F238E27FC236}">
                <a16:creationId xmlns:a16="http://schemas.microsoft.com/office/drawing/2014/main" id="{C46E9609-8970-442D-AC8A-94D6E08AB8E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-1937183" y="-2940679"/>
            <a:ext cx="14357783" cy="754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5E0BC7-E04C-401C-9CEE-772BF3012ACD}"/>
              </a:ext>
            </a:extLst>
          </p:cNvPr>
          <p:cNvSpPr txBox="1"/>
          <p:nvPr/>
        </p:nvSpPr>
        <p:spPr>
          <a:xfrm>
            <a:off x="5165508" y="1141142"/>
            <a:ext cx="6581095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it-IT" altLang="en-US" sz="1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Zaštita intelektualne svojine nije dovoljno ustaljena praksa </a:t>
            </a:r>
            <a:r>
              <a:rPr kumimoji="0" lang="it-IT" altLang="en-US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među privrednicima u Srbiji. </a:t>
            </a:r>
            <a:endParaRPr kumimoji="0" lang="sr-Latn-RS" altLang="en-US" sz="16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sr-Latn-RS" altLang="en-US" sz="1600" b="0" i="0" u="none" strike="noStrike" cap="none" normalizeH="0" baseline="0" dirty="0">
              <a:ln>
                <a:noFill/>
              </a:ln>
              <a:solidFill>
                <a:srgbClr val="6E706E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it-IT" altLang="en-US" sz="1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Registrovanje žiga</a:t>
            </a:r>
            <a:r>
              <a:rPr kumimoji="0" lang="it-IT" altLang="en-US" sz="1600" b="0" i="0" u="none" strike="noStrike" cap="none" normalizeH="0" baseline="0" dirty="0">
                <a:ln>
                  <a:noFill/>
                </a:ln>
                <a:solidFill>
                  <a:srgbClr val="6E706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it-IT" altLang="en-US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najslabije je zastupljeno kod preduzeća koja rade na lokalnom nivou (2,1%), dok ga </a:t>
            </a:r>
            <a:r>
              <a:rPr kumimoji="0" lang="it-IT" altLang="en-US" sz="1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najviše praktikuju veća preduzeća (33,3%) </a:t>
            </a:r>
            <a:r>
              <a:rPr kumimoji="0" lang="it-IT" altLang="en-US" sz="16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preduzeća koja se bave proizvodnjom (10,2%). </a:t>
            </a:r>
            <a:endParaRPr kumimoji="0" lang="sr-Latn-RS" altLang="en-US" sz="160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sr-Latn-RS" altLang="en-US" sz="1600" dirty="0">
              <a:solidFill>
                <a:srgbClr val="6E706E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it-IT" altLang="en-US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Glavni razlog slabog upuštanja u procedure zaštite intelektualne svojine nije u troškovima te procedure, budući da većina ispitanika smatra da su </a:t>
            </a:r>
            <a:r>
              <a:rPr kumimoji="0" lang="it-IT" altLang="en-US" sz="1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troškovi optimalni</a:t>
            </a:r>
            <a:r>
              <a:rPr kumimoji="0" lang="sr-Latn-RS" altLang="en-US" sz="1600" b="1" i="0" u="none" strike="noStrike" cap="none" normalizeH="0" baseline="0" dirty="0">
                <a:ln>
                  <a:noFill/>
                </a:ln>
                <a:solidFill>
                  <a:srgbClr val="6E706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it-IT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A378A434-CA55-4552-B0D5-000EB612D6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8709004"/>
              </p:ext>
            </p:extLst>
          </p:nvPr>
        </p:nvGraphicFramePr>
        <p:xfrm>
          <a:off x="616368" y="1824822"/>
          <a:ext cx="4625340" cy="4629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205446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C47D87C-ED7F-4AB6-8670-895412211A2B}"/>
              </a:ext>
            </a:extLst>
          </p:cNvPr>
          <p:cNvSpPr/>
          <p:nvPr/>
        </p:nvSpPr>
        <p:spPr>
          <a:xfrm>
            <a:off x="6958124" y="2900939"/>
            <a:ext cx="5069753" cy="8053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Hvala na pažnji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763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AE0D80-9AE0-4746-82C7-C08AD645B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1270" y="6356350"/>
            <a:ext cx="2743200" cy="365125"/>
          </a:xfrm>
        </p:spPr>
        <p:txBody>
          <a:bodyPr/>
          <a:lstStyle/>
          <a:p>
            <a:fld id="{0F7899C1-2C73-44D6-B5DF-230399EE6AEB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6F5829-D8AD-4375-BBB1-99AD8D2EA2C4}"/>
              </a:ext>
            </a:extLst>
          </p:cNvPr>
          <p:cNvSpPr txBox="1"/>
          <p:nvPr/>
        </p:nvSpPr>
        <p:spPr>
          <a:xfrm>
            <a:off x="838200" y="4002491"/>
            <a:ext cx="71247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sr-Latn-RS" b="1" i="0" dirty="0"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Tri stuba projekta:</a:t>
            </a:r>
          </a:p>
          <a:p>
            <a:pPr algn="just"/>
            <a:endParaRPr lang="sr-Latn-RS" sz="1600" b="1" i="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sr-Latn-RS" sz="1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1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Direktna</a:t>
            </a:r>
            <a:r>
              <a:rPr lang="en-US" sz="1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finansijska</a:t>
            </a:r>
            <a:r>
              <a:rPr lang="en-U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ekspertska</a:t>
            </a:r>
            <a:r>
              <a:rPr lang="en-U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podrška</a:t>
            </a:r>
            <a:r>
              <a:rPr lang="en-U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privatnim</a:t>
            </a:r>
            <a:r>
              <a:rPr lang="en-US" sz="1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kompanijama</a:t>
            </a:r>
            <a:endParaRPr lang="sr-Latn-RS" sz="160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sr-Latn-R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sr-Latn-RS" sz="1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1600" i="0" dirty="0" err="1">
                <a:effectLst/>
                <a:latin typeface="Roboto" panose="02000000000000000000" pitchFamily="2" charset="0"/>
              </a:rPr>
              <a:t>Reforme</a:t>
            </a:r>
            <a:r>
              <a:rPr lang="en-US" sz="1600" i="0" dirty="0">
                <a:effectLst/>
                <a:latin typeface="Roboto" panose="02000000000000000000" pitchFamily="2" charset="0"/>
              </a:rPr>
              <a:t> za </a:t>
            </a:r>
            <a:r>
              <a:rPr lang="en-US" sz="1600" b="1" i="0" dirty="0" err="1">
                <a:effectLst/>
                <a:latin typeface="Roboto" panose="02000000000000000000" pitchFamily="2" charset="0"/>
              </a:rPr>
              <a:t>bolje</a:t>
            </a:r>
            <a:r>
              <a:rPr lang="en-US" sz="1600" b="1" i="0" dirty="0">
                <a:effectLst/>
                <a:latin typeface="Roboto" panose="02000000000000000000" pitchFamily="2" charset="0"/>
              </a:rPr>
              <a:t> </a:t>
            </a:r>
            <a:r>
              <a:rPr lang="en-US" sz="1600" b="1" i="0" dirty="0" err="1">
                <a:effectLst/>
                <a:latin typeface="Roboto" panose="02000000000000000000" pitchFamily="2" charset="0"/>
              </a:rPr>
              <a:t>uslove</a:t>
            </a:r>
            <a:r>
              <a:rPr lang="en-US" sz="1600" b="1" i="0" dirty="0">
                <a:effectLst/>
                <a:latin typeface="Roboto" panose="02000000000000000000" pitchFamily="2" charset="0"/>
              </a:rPr>
              <a:t> </a:t>
            </a:r>
            <a:r>
              <a:rPr lang="en-US" sz="1600" i="0" dirty="0" err="1">
                <a:effectLst/>
                <a:latin typeface="Roboto" panose="02000000000000000000" pitchFamily="2" charset="0"/>
              </a:rPr>
              <a:t>inovativnog</a:t>
            </a:r>
            <a:r>
              <a:rPr lang="en-US" sz="1600" i="0" dirty="0">
                <a:effectLst/>
                <a:latin typeface="Roboto" panose="02000000000000000000" pitchFamily="2" charset="0"/>
              </a:rPr>
              <a:t> </a:t>
            </a:r>
            <a:r>
              <a:rPr lang="en-US" sz="1600" i="0" dirty="0" err="1">
                <a:effectLst/>
                <a:latin typeface="Roboto" panose="02000000000000000000" pitchFamily="2" charset="0"/>
              </a:rPr>
              <a:t>poslovanja</a:t>
            </a:r>
            <a:endParaRPr lang="sr-Latn-RS" sz="1600" i="0" dirty="0">
              <a:effectLst/>
              <a:latin typeface="Roboto" panose="02000000000000000000" pitchFamily="2" charset="0"/>
            </a:endParaRPr>
          </a:p>
          <a:p>
            <a:pPr algn="just"/>
            <a:endParaRPr lang="sr-Latn-RS" sz="1600" i="0" dirty="0">
              <a:effectLst/>
              <a:latin typeface="Roboto" panose="02000000000000000000" pitchFamily="2" charset="0"/>
            </a:endParaRPr>
          </a:p>
          <a:p>
            <a:pPr algn="just"/>
            <a:r>
              <a:rPr lang="sr-Latn-RS" sz="1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it-IT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Promocija</a:t>
            </a:r>
            <a:r>
              <a:rPr lang="it-IT" sz="1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inovacija, inovatora i Srbije kao investicione destinacije</a:t>
            </a:r>
            <a:endParaRPr lang="en-US" sz="160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432C15E-7765-4445-9565-DC0AA636493E}"/>
              </a:ext>
            </a:extLst>
          </p:cNvPr>
          <p:cNvSpPr txBox="1"/>
          <p:nvPr/>
        </p:nvSpPr>
        <p:spPr>
          <a:xfrm>
            <a:off x="838199" y="1226995"/>
            <a:ext cx="10211369" cy="2554545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L="285750" indent="-285750" algn="just">
              <a:buClr>
                <a:srgbClr val="FF3399"/>
              </a:buClr>
              <a:buFont typeface="Wingdings" panose="05000000000000000000" pitchFamily="2" charset="2"/>
              <a:buChar char="Ø"/>
            </a:pP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lang="sr-Latn-RS" sz="1600" b="1" dirty="0">
                <a:latin typeface="Arial" panose="020B0604020202020204" pitchFamily="34" charset="0"/>
                <a:cs typeface="Arial" panose="020B0604020202020204" pitchFamily="34" charset="0"/>
              </a:rPr>
              <a:t>podrške </a:t>
            </a:r>
            <a:r>
              <a:rPr lang="en-US" sz="16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digitalnoj</a:t>
            </a:r>
            <a:r>
              <a:rPr lang="en-U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transformaciji</a:t>
            </a:r>
            <a:r>
              <a:rPr lang="en-U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malih</a:t>
            </a:r>
            <a:r>
              <a:rPr lang="en-U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srednjih</a:t>
            </a:r>
            <a:r>
              <a:rPr lang="en-U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preduzeća</a:t>
            </a:r>
            <a:endParaRPr lang="sr-Latn-RS" sz="16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FF3399"/>
              </a:buClr>
              <a:buFont typeface="Wingdings" panose="05000000000000000000" pitchFamily="2" charset="2"/>
              <a:buChar char="Ø"/>
            </a:pPr>
            <a:endParaRPr lang="sr-Latn-RS" sz="16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FF3399"/>
              </a:buClr>
              <a:buFont typeface="Wingdings" panose="05000000000000000000" pitchFamily="2" charset="2"/>
              <a:buChar char="Ø"/>
            </a:pPr>
            <a:r>
              <a:rPr lang="sr-Latn-RS" sz="1600" b="1" dirty="0"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r>
              <a:rPr lang="en-US" sz="16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ogodišnj</a:t>
            </a:r>
            <a:r>
              <a:rPr lang="sr-Latn-R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projek</a:t>
            </a:r>
            <a:r>
              <a:rPr lang="sr-Latn-R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 </a:t>
            </a:r>
            <a:r>
              <a:rPr lang="en-US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promociju</a:t>
            </a:r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inovacija</a:t>
            </a:r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tehnološkog</a:t>
            </a:r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razvoja</a:t>
            </a:r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Srbiji</a:t>
            </a:r>
            <a:endParaRPr lang="sr-Latn-RS" sz="16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FF3399"/>
              </a:buClr>
              <a:buFont typeface="Wingdings" panose="05000000000000000000" pitchFamily="2" charset="2"/>
              <a:buChar char="Ø"/>
            </a:pPr>
            <a:endParaRPr lang="sr-Latn-RS" sz="16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FF3399"/>
              </a:buClr>
              <a:buFont typeface="Wingdings" panose="05000000000000000000" pitchFamily="2" charset="2"/>
              <a:buChar char="Ø"/>
            </a:pP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Projekat </a:t>
            </a:r>
            <a:r>
              <a:rPr lang="en-US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sprovodi</a:t>
            </a:r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NALED</a:t>
            </a:r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uz podršku </a:t>
            </a:r>
            <a:r>
              <a:rPr lang="sr-Latn-R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Vlade Republike Srbije</a:t>
            </a:r>
            <a:r>
              <a:rPr lang="sr-Latn-RS" sz="1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 finansira </a:t>
            </a:r>
            <a:r>
              <a:rPr lang="en-US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kompanija</a:t>
            </a:r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Philip Morris</a:t>
            </a:r>
            <a:r>
              <a:rPr lang="sr-Latn-R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International</a:t>
            </a:r>
          </a:p>
          <a:p>
            <a:pPr marL="285750" indent="-285750" algn="just">
              <a:buClr>
                <a:srgbClr val="FF3399"/>
              </a:buClr>
              <a:buFont typeface="Wingdings" panose="05000000000000000000" pitchFamily="2" charset="2"/>
              <a:buChar char="Ø"/>
            </a:pPr>
            <a:endParaRPr lang="sr-Latn-RS" sz="16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FF3399"/>
              </a:buClr>
              <a:buFont typeface="Wingdings" panose="05000000000000000000" pitchFamily="2" charset="2"/>
              <a:buChar char="Ø"/>
            </a:pPr>
            <a:r>
              <a:rPr lang="en-US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Cilj</a:t>
            </a:r>
            <a:r>
              <a:rPr lang="sr-Latn-R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ubrzanje</a:t>
            </a:r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rasta</a:t>
            </a:r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srpskih</a:t>
            </a:r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kompanija</a:t>
            </a:r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transformacija</a:t>
            </a:r>
            <a:r>
              <a:rPr lang="en-U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tradicionalne</a:t>
            </a:r>
            <a:r>
              <a:rPr lang="en-U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ekonomije</a:t>
            </a:r>
            <a:r>
              <a:rPr lang="en-U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16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digitaln</a:t>
            </a:r>
            <a:r>
              <a:rPr lang="en-US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pružanje</a:t>
            </a:r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podrške</a:t>
            </a:r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vidu</a:t>
            </a:r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sredstava</a:t>
            </a:r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ekspertize</a:t>
            </a:r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rada</a:t>
            </a:r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unapređenju</a:t>
            </a:r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uslova</a:t>
            </a:r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en-US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podsticanje</a:t>
            </a:r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inovacija</a:t>
            </a:r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promocije</a:t>
            </a:r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domaćih</a:t>
            </a:r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inovativnih</a:t>
            </a:r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biznisa</a:t>
            </a:r>
            <a:endParaRPr lang="sr-Latn-R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72A0F60-3D5C-4A61-B2D0-00906F00D594}"/>
              </a:ext>
            </a:extLst>
          </p:cNvPr>
          <p:cNvSpPr txBox="1">
            <a:spLocks/>
          </p:cNvSpPr>
          <p:nvPr/>
        </p:nvSpPr>
        <p:spPr>
          <a:xfrm>
            <a:off x="819149" y="166584"/>
            <a:ext cx="9448232" cy="719730"/>
          </a:xfrm>
          <a:prstGeom prst="rect">
            <a:avLst/>
          </a:prstGeom>
        </p:spPr>
        <p:txBody>
          <a:bodyPr l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sr-Latn-R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StarTech projekat</a:t>
            </a:r>
            <a:endParaRPr lang="en-US" sz="3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585A79B-B852-4E24-84F9-1F5D8DEA5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8326" y="4086447"/>
            <a:ext cx="2271242" cy="167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19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Application&#10;&#10;Description automatically generated with medium confidence">
            <a:extLst>
              <a:ext uri="{FF2B5EF4-FFF2-40B4-BE49-F238E27FC236}">
                <a16:creationId xmlns:a16="http://schemas.microsoft.com/office/drawing/2014/main" id="{CFB57CD1-0814-4376-A46D-737D0ED9D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" r="85001"/>
          <a:stretch>
            <a:fillRect/>
          </a:stretch>
        </p:blipFill>
        <p:spPr bwMode="auto">
          <a:xfrm>
            <a:off x="1524000" y="-215900"/>
            <a:ext cx="1752600" cy="708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Content Placeholder 3">
            <a:extLst>
              <a:ext uri="{FF2B5EF4-FFF2-40B4-BE49-F238E27FC236}">
                <a16:creationId xmlns:a16="http://schemas.microsoft.com/office/drawing/2014/main" id="{5BE9E77C-C8C7-45BB-BD74-533910747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2290" y="1948845"/>
            <a:ext cx="7239000" cy="4724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Clr>
                <a:srgbClr val="FF3399"/>
              </a:buClr>
              <a:buFont typeface="Wingdings" panose="05000000000000000000" pitchFamily="2" charset="2"/>
              <a:buChar char="Ø"/>
              <a:defRPr/>
            </a:pPr>
            <a:r>
              <a:rPr lang="sr-Latn-R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Info dani u 5 gradova /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500 učesnika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Clr>
                <a:srgbClr val="FF3399"/>
              </a:buClr>
              <a:buFont typeface="Wingdings" panose="05000000000000000000" pitchFamily="2" charset="2"/>
              <a:buChar char="Ø"/>
              <a:defRPr/>
            </a:pPr>
            <a:endParaRPr lang="sr-Latn-R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Clr>
                <a:srgbClr val="FF3399"/>
              </a:buClr>
              <a:buFont typeface="Wingdings" panose="05000000000000000000" pitchFamily="2" charset="2"/>
              <a:buChar char="Ø"/>
              <a:defRPr/>
            </a:pPr>
            <a:r>
              <a:rPr lang="sr-Latn-R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Prvi javni poziv objavljen 30. marta / milion dolara finansijske i 1.000 sati ekspertske podrške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Clr>
                <a:srgbClr val="FF3399"/>
              </a:buClr>
              <a:buFont typeface="Wingdings" panose="05000000000000000000" pitchFamily="2" charset="2"/>
              <a:buChar char="Ø"/>
              <a:defRPr/>
            </a:pPr>
            <a:endParaRPr lang="sr-Latn-R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Clr>
                <a:srgbClr val="FF3399"/>
              </a:buClr>
              <a:buFont typeface="Wingdings" panose="05000000000000000000" pitchFamily="2" charset="2"/>
              <a:buChar char="Ø"/>
              <a:defRPr/>
            </a:pPr>
            <a:r>
              <a:rPr lang="sr-Latn-R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229 prijava – 30 grantova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Clr>
                <a:srgbClr val="FF3399"/>
              </a:buClr>
              <a:buFont typeface="Wingdings" panose="05000000000000000000" pitchFamily="2" charset="2"/>
              <a:buChar char="Ø"/>
              <a:defRPr/>
            </a:pPr>
            <a:endParaRPr lang="sr-Latn-R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Clr>
                <a:srgbClr val="FF3399"/>
              </a:buClr>
              <a:buFont typeface="Wingdings" panose="05000000000000000000" pitchFamily="2" charset="2"/>
              <a:buChar char="Ø"/>
              <a:defRPr/>
            </a:pPr>
            <a:r>
              <a:rPr lang="sr-Latn-R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Proglašenje dobitnika u septembru</a:t>
            </a:r>
          </a:p>
          <a:p>
            <a:pPr marL="0" indent="0" algn="just">
              <a:lnSpc>
                <a:spcPct val="107000"/>
              </a:lnSpc>
              <a:spcBef>
                <a:spcPct val="0"/>
              </a:spcBef>
              <a:buNone/>
              <a:defRPr/>
            </a:pP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7000"/>
              </a:lnSpc>
              <a:spcBef>
                <a:spcPct val="0"/>
              </a:spcBef>
              <a:buNone/>
              <a:defRPr/>
            </a:pPr>
            <a:endParaRPr lang="sr-Latn-RS" alt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7000"/>
              </a:lnSpc>
              <a:spcBef>
                <a:spcPct val="0"/>
              </a:spcBef>
              <a:buNone/>
              <a:defRPr/>
            </a:pPr>
            <a:endParaRPr lang="sr-Latn-RS" alt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7000"/>
              </a:lnSpc>
              <a:spcBef>
                <a:spcPct val="0"/>
              </a:spcBef>
              <a:buNone/>
              <a:defRPr/>
            </a:pPr>
            <a:endParaRPr lang="sr-Latn-R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5F69A16A-BCB1-46C3-B5D1-6BD0B32C6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401" y="206376"/>
            <a:ext cx="15271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itle 1">
            <a:extLst>
              <a:ext uri="{FF2B5EF4-FFF2-40B4-BE49-F238E27FC236}">
                <a16:creationId xmlns:a16="http://schemas.microsoft.com/office/drawing/2014/main" id="{95E18C71-6A06-41FA-BD22-3595CC894E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2290" y="1194034"/>
            <a:ext cx="6232989" cy="609600"/>
          </a:xfrm>
        </p:spPr>
        <p:txBody>
          <a:bodyPr/>
          <a:lstStyle/>
          <a:p>
            <a:r>
              <a:rPr lang="en-US" sz="2400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Direktna</a:t>
            </a:r>
            <a:r>
              <a:rPr lang="en-US" sz="2400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podrška</a:t>
            </a:r>
            <a:r>
              <a:rPr lang="en-US" sz="2400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kompanijama</a:t>
            </a:r>
            <a:br>
              <a:rPr lang="sr-Latn-RS" sz="2400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r-Latn-R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198" name="Group 16">
            <a:extLst>
              <a:ext uri="{FF2B5EF4-FFF2-40B4-BE49-F238E27FC236}">
                <a16:creationId xmlns:a16="http://schemas.microsoft.com/office/drawing/2014/main" id="{F2EEB0B2-ED26-4D36-9DC6-32BED2E6834C}"/>
              </a:ext>
            </a:extLst>
          </p:cNvPr>
          <p:cNvGrpSpPr>
            <a:grpSpLocks/>
          </p:cNvGrpSpPr>
          <p:nvPr/>
        </p:nvGrpSpPr>
        <p:grpSpPr bwMode="auto">
          <a:xfrm>
            <a:off x="7048500" y="6186489"/>
            <a:ext cx="4191000" cy="484187"/>
            <a:chOff x="5524500" y="6186998"/>
            <a:chExt cx="4191000" cy="483039"/>
          </a:xfrm>
        </p:grpSpPr>
        <p:pic>
          <p:nvPicPr>
            <p:cNvPr id="8213" name="Picture 5">
              <a:extLst>
                <a:ext uri="{FF2B5EF4-FFF2-40B4-BE49-F238E27FC236}">
                  <a16:creationId xmlns:a16="http://schemas.microsoft.com/office/drawing/2014/main" id="{4187F40E-5D1B-471B-8292-A66670DB8B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78" t="99030" r="15619" b="-66"/>
            <a:stretch>
              <a:fillRect/>
            </a:stretch>
          </p:blipFill>
          <p:spPr bwMode="auto">
            <a:xfrm flipV="1">
              <a:off x="6324600" y="6186998"/>
              <a:ext cx="2590800" cy="483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4" name="TextBox 2">
              <a:extLst>
                <a:ext uri="{FF2B5EF4-FFF2-40B4-BE49-F238E27FC236}">
                  <a16:creationId xmlns:a16="http://schemas.microsoft.com/office/drawing/2014/main" id="{BA02ECED-35FB-42F9-8FDB-34008A65A5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24500" y="6228462"/>
              <a:ext cx="4191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r-Latn-RS" altLang="en-US" sz="2000" b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startech.org.rs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Application&#10;&#10;Description automatically generated with medium confidence">
            <a:extLst>
              <a:ext uri="{FF2B5EF4-FFF2-40B4-BE49-F238E27FC236}">
                <a16:creationId xmlns:a16="http://schemas.microsoft.com/office/drawing/2014/main" id="{529366D1-F150-42EB-98C3-313BD8B88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" r="85001"/>
          <a:stretch>
            <a:fillRect/>
          </a:stretch>
        </p:blipFill>
        <p:spPr bwMode="auto">
          <a:xfrm>
            <a:off x="1524000" y="-215900"/>
            <a:ext cx="1752600" cy="708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4">
            <a:extLst>
              <a:ext uri="{FF2B5EF4-FFF2-40B4-BE49-F238E27FC236}">
                <a16:creationId xmlns:a16="http://schemas.microsoft.com/office/drawing/2014/main" id="{C48D255E-E31E-4302-B630-1A19748A6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401" y="206376"/>
            <a:ext cx="15271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Content Placeholder 3">
            <a:extLst>
              <a:ext uri="{FF2B5EF4-FFF2-40B4-BE49-F238E27FC236}">
                <a16:creationId xmlns:a16="http://schemas.microsoft.com/office/drawing/2014/main" id="{D3199934-6C6A-4ECB-B896-8856C8967834}"/>
              </a:ext>
            </a:extLst>
          </p:cNvPr>
          <p:cNvSpPr txBox="1">
            <a:spLocks/>
          </p:cNvSpPr>
          <p:nvPr/>
        </p:nvSpPr>
        <p:spPr bwMode="auto">
          <a:xfrm>
            <a:off x="3352800" y="1712912"/>
            <a:ext cx="7086600" cy="3224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>
                <a:srgbClr val="FF3399"/>
              </a:buClr>
              <a:buFont typeface="Wingdings" panose="05000000000000000000" pitchFamily="2" charset="2"/>
              <a:buChar char="Ø"/>
            </a:pPr>
            <a:r>
              <a:rPr lang="sr-Latn-RS" alt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Laboratorija inovativnih javnih politika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>
                <a:srgbClr val="FF3399"/>
              </a:buClr>
              <a:buFont typeface="Wingdings" panose="05000000000000000000" pitchFamily="2" charset="2"/>
              <a:buChar char="Ø"/>
            </a:pPr>
            <a:r>
              <a:rPr lang="sr-Latn-RS" alt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Savet za digitalnu ekonomiju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>
                <a:srgbClr val="FF3399"/>
              </a:buClr>
              <a:buFont typeface="Wingdings" panose="05000000000000000000" pitchFamily="2" charset="2"/>
              <a:buChar char="Ø"/>
            </a:pPr>
            <a:r>
              <a:rPr lang="sr-Latn-RS" alt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Anketiranje privrede i građana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>
                <a:srgbClr val="FF3399"/>
              </a:buClr>
              <a:buFont typeface="Wingdings" panose="05000000000000000000" pitchFamily="2" charset="2"/>
              <a:buChar char="Ø"/>
            </a:pPr>
            <a:r>
              <a:rPr lang="sr-Latn-RS" alt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Izrada analiza javnih politika sa preporukama za unapređenje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>
                <a:srgbClr val="FF3399"/>
              </a:buClr>
              <a:buFont typeface="Wingdings" panose="05000000000000000000" pitchFamily="2" charset="2"/>
              <a:buChar char="Ø"/>
            </a:pPr>
            <a:r>
              <a:rPr lang="sr-Latn-RS" alt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Studijske posete za razmenu iskustva i upoznavanje najboljih praksi (Finska)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>
                <a:srgbClr val="FF3399"/>
              </a:buClr>
              <a:buFont typeface="Wingdings" panose="05000000000000000000" pitchFamily="2" charset="2"/>
              <a:buChar char="Ø"/>
            </a:pPr>
            <a:r>
              <a:rPr lang="sr-Latn-RS" alt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Mesec inovacija: oktobar 2021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>
                <a:srgbClr val="FF3399"/>
              </a:buClr>
              <a:buFont typeface="Wingdings" panose="05000000000000000000" pitchFamily="2" charset="2"/>
              <a:buChar char="Ø"/>
            </a:pPr>
            <a:r>
              <a:rPr lang="sr-Latn-RS" alt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Siva knjiga inovacija: decembar 2021</a:t>
            </a:r>
            <a:endParaRPr lang="sr-Latn-RS" alt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222" name="Group 26">
            <a:extLst>
              <a:ext uri="{FF2B5EF4-FFF2-40B4-BE49-F238E27FC236}">
                <a16:creationId xmlns:a16="http://schemas.microsoft.com/office/drawing/2014/main" id="{4A765C53-D1A2-4AEA-80E4-CD60FBDEBAF9}"/>
              </a:ext>
            </a:extLst>
          </p:cNvPr>
          <p:cNvGrpSpPr>
            <a:grpSpLocks/>
          </p:cNvGrpSpPr>
          <p:nvPr/>
        </p:nvGrpSpPr>
        <p:grpSpPr bwMode="auto">
          <a:xfrm>
            <a:off x="7048500" y="6186489"/>
            <a:ext cx="4191000" cy="484187"/>
            <a:chOff x="5524500" y="6186998"/>
            <a:chExt cx="4191000" cy="483039"/>
          </a:xfrm>
        </p:grpSpPr>
        <p:pic>
          <p:nvPicPr>
            <p:cNvPr id="9223" name="Picture 5">
              <a:extLst>
                <a:ext uri="{FF2B5EF4-FFF2-40B4-BE49-F238E27FC236}">
                  <a16:creationId xmlns:a16="http://schemas.microsoft.com/office/drawing/2014/main" id="{66B9EDAD-7CC8-4EBA-9CBB-749C15D394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78" t="99030" r="15619" b="-66"/>
            <a:stretch>
              <a:fillRect/>
            </a:stretch>
          </p:blipFill>
          <p:spPr bwMode="auto">
            <a:xfrm flipV="1">
              <a:off x="6324600" y="6186998"/>
              <a:ext cx="2590800" cy="483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4" name="TextBox 2">
              <a:extLst>
                <a:ext uri="{FF2B5EF4-FFF2-40B4-BE49-F238E27FC236}">
                  <a16:creationId xmlns:a16="http://schemas.microsoft.com/office/drawing/2014/main" id="{CE36D02D-C509-416B-B2C2-E50109750D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24500" y="6228462"/>
              <a:ext cx="4191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r-Latn-RS" altLang="en-US" sz="2000" b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startech.org.rs</a:t>
              </a:r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9036CB6D-8277-43CC-A672-75F3A8A8FA8F}"/>
              </a:ext>
            </a:extLst>
          </p:cNvPr>
          <p:cNvSpPr txBox="1">
            <a:spLocks/>
          </p:cNvSpPr>
          <p:nvPr/>
        </p:nvSpPr>
        <p:spPr>
          <a:xfrm>
            <a:off x="3552290" y="1194034"/>
            <a:ext cx="7985589" cy="609600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just"/>
            <a:r>
              <a:rPr lang="en-US" sz="2400" i="0" dirty="0" err="1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Reforme</a:t>
            </a:r>
            <a:r>
              <a:rPr lang="en-US" sz="2400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 za </a:t>
            </a:r>
            <a:r>
              <a:rPr lang="en-US" sz="2400" b="1" i="0" dirty="0" err="1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bolje</a:t>
            </a:r>
            <a:r>
              <a:rPr lang="en-US" sz="2400" b="1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1" i="0" dirty="0" err="1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uslove</a:t>
            </a:r>
            <a:r>
              <a:rPr lang="en-US" sz="2400" b="1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i="0" dirty="0" err="1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inovativnog</a:t>
            </a:r>
            <a:r>
              <a:rPr lang="en-US" sz="2400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i="0" dirty="0" err="1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poslovanja</a:t>
            </a:r>
            <a:endParaRPr lang="sr-Latn-RS" sz="2400" i="0" dirty="0">
              <a:solidFill>
                <a:srgbClr val="0070C0"/>
              </a:solidFill>
              <a:effectLst/>
              <a:latin typeface="Roboto" panose="02000000000000000000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Application&#10;&#10;Description automatically generated with medium confidence">
            <a:extLst>
              <a:ext uri="{FF2B5EF4-FFF2-40B4-BE49-F238E27FC236}">
                <a16:creationId xmlns:a16="http://schemas.microsoft.com/office/drawing/2014/main" id="{7B1D69AD-AA6A-4AD0-8E51-C9CEDE295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" r="85001"/>
          <a:stretch>
            <a:fillRect/>
          </a:stretch>
        </p:blipFill>
        <p:spPr bwMode="auto">
          <a:xfrm>
            <a:off x="1524000" y="-215900"/>
            <a:ext cx="1752600" cy="708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4">
            <a:extLst>
              <a:ext uri="{FF2B5EF4-FFF2-40B4-BE49-F238E27FC236}">
                <a16:creationId xmlns:a16="http://schemas.microsoft.com/office/drawing/2014/main" id="{C352CF04-5043-4015-9588-96E091B4C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401" y="206376"/>
            <a:ext cx="15271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Content Placeholder 3">
            <a:extLst>
              <a:ext uri="{FF2B5EF4-FFF2-40B4-BE49-F238E27FC236}">
                <a16:creationId xmlns:a16="http://schemas.microsoft.com/office/drawing/2014/main" id="{3E018639-8150-4EEA-A6FF-1CEDCD107AD4}"/>
              </a:ext>
            </a:extLst>
          </p:cNvPr>
          <p:cNvSpPr txBox="1">
            <a:spLocks/>
          </p:cNvSpPr>
          <p:nvPr/>
        </p:nvSpPr>
        <p:spPr bwMode="auto">
          <a:xfrm>
            <a:off x="3322638" y="1845197"/>
            <a:ext cx="8554288" cy="412221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marL="0" indent="0"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  <a:defRPr/>
            </a:pPr>
            <a:r>
              <a:rPr lang="sr-Latn-R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Promocija inovacija, inovatora i Srbije kao investicione destinacije kroz :</a:t>
            </a:r>
            <a:endParaRPr lang="en-GB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>
                <a:srgbClr val="FF3399"/>
              </a:buClr>
              <a:buFont typeface="Wingdings" panose="05000000000000000000" pitchFamily="2" charset="2"/>
              <a:buChar char="Ø"/>
              <a:defRPr/>
            </a:pPr>
            <a:r>
              <a:rPr lang="sr-Latn-R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Promotivne kampanje</a:t>
            </a:r>
          </a:p>
          <a:p>
            <a:pPr lvl="1" algn="just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sr-Latn-R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Srbija inovira</a:t>
            </a:r>
          </a:p>
          <a:p>
            <a:pPr lvl="1" algn="just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sr-Latn-R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Zašto poslovati u Srbiji?</a:t>
            </a:r>
          </a:p>
          <a:p>
            <a:pPr lvl="1" algn="just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sr-Latn-R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Šampioni </a:t>
            </a:r>
            <a:r>
              <a:rPr lang="sr-Latn-R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inovacija</a:t>
            </a:r>
          </a:p>
          <a:p>
            <a:pPr marL="0" indent="0" algn="just">
              <a:spcBef>
                <a:spcPct val="0"/>
              </a:spcBef>
              <a:buNone/>
              <a:defRPr/>
            </a:pPr>
            <a:endParaRPr lang="sr-Latn-R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>
                <a:srgbClr val="FF3399"/>
              </a:buClr>
              <a:buFont typeface="Wingdings" panose="05000000000000000000" pitchFamily="2" charset="2"/>
              <a:buChar char="Ø"/>
              <a:defRPr/>
            </a:pPr>
            <a:r>
              <a:rPr lang="sr-Latn-R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www.startech.org.rs</a:t>
            </a:r>
            <a:r>
              <a:rPr lang="sr-Latn-R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društvene mreže</a:t>
            </a:r>
          </a:p>
          <a:p>
            <a:pPr lvl="1" algn="just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"/>
              <a:defRPr/>
            </a:pPr>
            <a:r>
              <a:rPr lang="en-US" sz="2000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https://www.facebook.com/StarTechSrbija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"/>
              <a:defRPr/>
            </a:pPr>
            <a:r>
              <a:rPr lang="en-US" sz="2000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https://www.instagram.com/startech_srbija/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"/>
              <a:defRPr/>
            </a:pPr>
            <a:r>
              <a:rPr lang="en-US" sz="2000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https://www.linkedin.com/showcase/startechsrbija/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sr-Latn-R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  <a:defRPr/>
            </a:pPr>
            <a:endParaRPr lang="sr-Latn-R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1270" name="Group 26">
            <a:extLst>
              <a:ext uri="{FF2B5EF4-FFF2-40B4-BE49-F238E27FC236}">
                <a16:creationId xmlns:a16="http://schemas.microsoft.com/office/drawing/2014/main" id="{AFF1831C-DE06-4DE6-94F6-0843F1350458}"/>
              </a:ext>
            </a:extLst>
          </p:cNvPr>
          <p:cNvGrpSpPr>
            <a:grpSpLocks/>
          </p:cNvGrpSpPr>
          <p:nvPr/>
        </p:nvGrpSpPr>
        <p:grpSpPr bwMode="auto">
          <a:xfrm>
            <a:off x="7048500" y="6186489"/>
            <a:ext cx="4191000" cy="484187"/>
            <a:chOff x="5524500" y="6186998"/>
            <a:chExt cx="4191000" cy="483039"/>
          </a:xfrm>
        </p:grpSpPr>
        <p:pic>
          <p:nvPicPr>
            <p:cNvPr id="11271" name="Picture 5">
              <a:extLst>
                <a:ext uri="{FF2B5EF4-FFF2-40B4-BE49-F238E27FC236}">
                  <a16:creationId xmlns:a16="http://schemas.microsoft.com/office/drawing/2014/main" id="{257D4629-727B-40A7-895F-9172FD1751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78" t="99030" r="15619" b="-66"/>
            <a:stretch>
              <a:fillRect/>
            </a:stretch>
          </p:blipFill>
          <p:spPr bwMode="auto">
            <a:xfrm flipV="1">
              <a:off x="6324600" y="6186998"/>
              <a:ext cx="2590800" cy="483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2" name="TextBox 2">
              <a:extLst>
                <a:ext uri="{FF2B5EF4-FFF2-40B4-BE49-F238E27FC236}">
                  <a16:creationId xmlns:a16="http://schemas.microsoft.com/office/drawing/2014/main" id="{F98FEF3E-E78E-4917-9864-6BF92EF620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24500" y="6228462"/>
              <a:ext cx="4191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r-Latn-RS" altLang="en-US" sz="2000" b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startech.org.rs</a:t>
              </a:r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B4EDF630-A524-4261-AA19-EFC334BFCF0C}"/>
              </a:ext>
            </a:extLst>
          </p:cNvPr>
          <p:cNvSpPr txBox="1">
            <a:spLocks/>
          </p:cNvSpPr>
          <p:nvPr/>
        </p:nvSpPr>
        <p:spPr>
          <a:xfrm>
            <a:off x="3552290" y="1194034"/>
            <a:ext cx="7985589" cy="609600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just"/>
            <a:r>
              <a:rPr lang="sr-Latn-RS" sz="2400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Promocija i edukacija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68458EF-1586-4279-AC85-5C1FFAD1DB79}"/>
              </a:ext>
            </a:extLst>
          </p:cNvPr>
          <p:cNvSpPr/>
          <p:nvPr/>
        </p:nvSpPr>
        <p:spPr>
          <a:xfrm>
            <a:off x="5722705" y="4302183"/>
            <a:ext cx="6243528" cy="8053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Inovacije i digitalna transformacija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Šta je šta i zašto je važno</a:t>
            </a:r>
            <a:endParaRPr lang="pl-PL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859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AE0D80-9AE0-4746-82C7-C08AD645B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1270" y="6356350"/>
            <a:ext cx="2743200" cy="365125"/>
          </a:xfrm>
        </p:spPr>
        <p:txBody>
          <a:bodyPr/>
          <a:lstStyle/>
          <a:p>
            <a:fld id="{0F7899C1-2C73-44D6-B5DF-230399EE6AEB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6F5829-D8AD-4375-BBB1-99AD8D2EA2C4}"/>
              </a:ext>
            </a:extLst>
          </p:cNvPr>
          <p:cNvSpPr txBox="1"/>
          <p:nvPr/>
        </p:nvSpPr>
        <p:spPr>
          <a:xfrm>
            <a:off x="465580" y="3201524"/>
            <a:ext cx="11097769" cy="3337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Font typeface="Wingdings" panose="05000000000000000000" pitchFamily="2" charset="2"/>
              <a:buChar char="Ø"/>
            </a:pPr>
            <a:r>
              <a:rPr lang="sr-Latn-RS" sz="1800" b="1" dirty="0">
                <a:solidFill>
                  <a:srgbClr val="0080C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inovacija proizvoda</a:t>
            </a:r>
            <a:r>
              <a:rPr lang="sr-Latn-RS" sz="1800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kao primena novog ili značajno poboljšanog proizvoda, koje je novo za odnosno pravno lice (ne mora biti nova za tržište), a nije promena estetske prirode ili isključivo prodaja inoviranih proizvoda koje je proizvelo I razvilo drugo pravno lice;</a:t>
            </a:r>
            <a:endParaRPr lang="en-US" sz="1800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Font typeface="Wingdings" panose="05000000000000000000" pitchFamily="2" charset="2"/>
              <a:buChar char="Ø"/>
            </a:pPr>
            <a:r>
              <a:rPr lang="sr-Latn-RS" sz="1800" b="1" dirty="0">
                <a:solidFill>
                  <a:srgbClr val="0080C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inovacija procesa</a:t>
            </a:r>
            <a:r>
              <a:rPr lang="sr-Latn-RS" sz="1800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kao primena novog ili značajno poboljšanog načina proizvodnje ili isporuke (uključujući značajne promene u tehnici, opremi ili softveru, ali ne isključivo organizacione i menadžerske promene) koja je nova ili unapređena za posmatrano pravno lice, bez obzira ko je razvio;</a:t>
            </a:r>
            <a:endParaRPr lang="en-US" sz="1800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Font typeface="Wingdings" panose="05000000000000000000" pitchFamily="2" charset="2"/>
              <a:buChar char="Ø"/>
            </a:pPr>
            <a:r>
              <a:rPr lang="sr-Latn-RS" sz="1800" b="1" dirty="0">
                <a:solidFill>
                  <a:srgbClr val="0080C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inovacija organizacije</a:t>
            </a:r>
            <a:r>
              <a:rPr lang="sr-Latn-RS" sz="1800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kao primena novih ili znatnih promena u strukturi ili metodama menadžmenta, s namerom da se u odnosnom pravnom licu poboljša korišćenje znanja, kvaliteta proizvoda ili usluga, ili poveća efikasnost poslovnih tokova;</a:t>
            </a:r>
            <a:endParaRPr lang="en-US" sz="1800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FF3399"/>
              </a:buClr>
              <a:buFont typeface="Wingdings" panose="05000000000000000000" pitchFamily="2" charset="2"/>
              <a:buChar char="Ø"/>
            </a:pPr>
            <a:r>
              <a:rPr lang="sr-Latn-RS" sz="1800" b="1" dirty="0">
                <a:solidFill>
                  <a:srgbClr val="0080C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marketinška inovacija</a:t>
            </a:r>
            <a:r>
              <a:rPr lang="sr-Latn-RS" sz="1800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kao primena nove marketinške metode, uključujući značajne promene u dizajnu proizvoda, pakovanju, plasmanu i promociji proizvoda i naplaćivanju proizvoda.</a:t>
            </a:r>
            <a:endParaRPr lang="en-US" sz="1800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432C15E-7765-4445-9565-DC0AA636493E}"/>
              </a:ext>
            </a:extLst>
          </p:cNvPr>
          <p:cNvSpPr txBox="1"/>
          <p:nvPr/>
        </p:nvSpPr>
        <p:spPr>
          <a:xfrm>
            <a:off x="943525" y="1860243"/>
            <a:ext cx="10496000" cy="1200329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just"/>
            <a:r>
              <a:rPr lang="sr-Latn-RS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b="1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rimena</a:t>
            </a:r>
            <a:r>
              <a:rPr lang="en-US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novog</a:t>
            </a:r>
            <a:r>
              <a:rPr lang="en-US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US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značajno</a:t>
            </a:r>
            <a:r>
              <a:rPr lang="en-US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poboljšanog</a:t>
            </a:r>
            <a:r>
              <a:rPr lang="en-US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proizvoda</a:t>
            </a:r>
            <a:r>
              <a:rPr lang="en-US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procesa</a:t>
            </a:r>
            <a:r>
              <a:rPr lang="en-US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US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usluge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marketinške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metode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nove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organizacione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metode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poslovanju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organizaciji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rada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odnosima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pravnog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lica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okruženjem</a:t>
            </a:r>
            <a:r>
              <a:rPr lang="sr-Latn-RS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sr-Latn-RS" sz="1600" dirty="0">
              <a:solidFill>
                <a:srgbClr val="706E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72A0F60-3D5C-4A61-B2D0-00906F00D594}"/>
              </a:ext>
            </a:extLst>
          </p:cNvPr>
          <p:cNvSpPr txBox="1">
            <a:spLocks/>
          </p:cNvSpPr>
          <p:nvPr/>
        </p:nvSpPr>
        <p:spPr>
          <a:xfrm>
            <a:off x="943525" y="149303"/>
            <a:ext cx="7476557" cy="766620"/>
          </a:xfrm>
          <a:prstGeom prst="rect">
            <a:avLst/>
          </a:prstGeom>
        </p:spPr>
        <p:txBody>
          <a:bodyPr l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sr-Latn-R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Inovacije</a:t>
            </a:r>
            <a:endParaRPr lang="en-US" sz="3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61068A-472B-4757-8A64-4E8113F38620}"/>
              </a:ext>
            </a:extLst>
          </p:cNvPr>
          <p:cNvSpPr/>
          <p:nvPr/>
        </p:nvSpPr>
        <p:spPr>
          <a:xfrm>
            <a:off x="943525" y="2644459"/>
            <a:ext cx="2744869" cy="400110"/>
          </a:xfrm>
          <a:prstGeom prst="rect">
            <a:avLst/>
          </a:prstGeom>
          <a:solidFill>
            <a:srgbClr val="0080C6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sr-Latn-R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Vrste inovacija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59A7CA-4BD9-4283-B118-CB9F6494B876}"/>
              </a:ext>
            </a:extLst>
          </p:cNvPr>
          <p:cNvSpPr/>
          <p:nvPr/>
        </p:nvSpPr>
        <p:spPr>
          <a:xfrm>
            <a:off x="881909" y="1188028"/>
            <a:ext cx="2998629" cy="400110"/>
          </a:xfrm>
          <a:prstGeom prst="rect">
            <a:avLst/>
          </a:prstGeom>
          <a:solidFill>
            <a:srgbClr val="0080C6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sr-Latn-R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Pojmovno određenje</a:t>
            </a:r>
          </a:p>
        </p:txBody>
      </p:sp>
    </p:spTree>
    <p:extLst>
      <p:ext uri="{BB962C8B-B14F-4D97-AF65-F5344CB8AC3E}">
        <p14:creationId xmlns:p14="http://schemas.microsoft.com/office/powerpoint/2010/main" val="1735473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Smart +">
      <a:dk1>
        <a:srgbClr val="404040"/>
      </a:dk1>
      <a:lt1>
        <a:sysClr val="window" lastClr="FFFFFF"/>
      </a:lt1>
      <a:dk2>
        <a:srgbClr val="44546A"/>
      </a:dk2>
      <a:lt2>
        <a:srgbClr val="E7E6E6"/>
      </a:lt2>
      <a:accent1>
        <a:srgbClr val="005C2A"/>
      </a:accent1>
      <a:accent2>
        <a:srgbClr val="8BC145"/>
      </a:accent2>
      <a:accent3>
        <a:srgbClr val="D8D8D8"/>
      </a:accent3>
      <a:accent4>
        <a:srgbClr val="002E15"/>
      </a:accent4>
      <a:accent5>
        <a:srgbClr val="404040"/>
      </a:accent5>
      <a:accent6>
        <a:srgbClr val="C00000"/>
      </a:accent6>
      <a:hlink>
        <a:srgbClr val="323F4F"/>
      </a:hlink>
      <a:folHlink>
        <a:srgbClr val="8496B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23700</TotalTime>
  <Words>3154</Words>
  <Application>Microsoft Office PowerPoint</Application>
  <PresentationFormat>Widescreen</PresentationFormat>
  <Paragraphs>383</Paragraphs>
  <Slides>38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Calibri</vt:lpstr>
      <vt:lpstr>Calibri Light</vt:lpstr>
      <vt:lpstr>Century Gothic</vt:lpstr>
      <vt:lpstr>Roboto</vt:lpstr>
      <vt:lpstr>Wingdings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Direktna podrška kompanijama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Naled građani</dc:title>
  <dc:creator>Marko Nikolić</dc:creator>
  <cp:lastModifiedBy>Irena Djordjevic</cp:lastModifiedBy>
  <cp:revision>1556</cp:revision>
  <dcterms:created xsi:type="dcterms:W3CDTF">2020-11-26T10:09:22Z</dcterms:created>
  <dcterms:modified xsi:type="dcterms:W3CDTF">2021-07-14T04:26:21Z</dcterms:modified>
</cp:coreProperties>
</file>